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84" r:id="rId2"/>
    <p:sldId id="878" r:id="rId3"/>
    <p:sldId id="879" r:id="rId4"/>
    <p:sldId id="310" r:id="rId5"/>
    <p:sldId id="883" r:id="rId6"/>
    <p:sldId id="880" r:id="rId7"/>
    <p:sldId id="315" r:id="rId8"/>
    <p:sldId id="870" r:id="rId9"/>
    <p:sldId id="881" r:id="rId10"/>
    <p:sldId id="882" r:id="rId11"/>
    <p:sldId id="877" r:id="rId12"/>
    <p:sldId id="875" r:id="rId13"/>
    <p:sldId id="885" r:id="rId14"/>
    <p:sldId id="886" r:id="rId15"/>
    <p:sldId id="876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tpi\Documents\XBS%20Documents\Environmental%20advisor%20RCA\Calculator\Human%20calculator\Human%20calculator%20V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mtpi\Documents\XBS%20Documents\Environmental%20advisor%20RCA\Nitrous%20oxide\Nitrous%20Demand%20BOC%202016%20-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Sevoflurane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FF00"/>
              </a:solidFill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9.4761123493900132E-2"/>
                  <c:y val="6.859057886319609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Sheet1!$D$24:$D$39</c:f>
              <c:numCache>
                <c:formatCode>0.00</c:formatCode>
                <c:ptCount val="16"/>
                <c:pt idx="0">
                  <c:v>0.35</c:v>
                </c:pt>
                <c:pt idx="1">
                  <c:v>2.6</c:v>
                </c:pt>
                <c:pt idx="2">
                  <c:v>4.76</c:v>
                </c:pt>
                <c:pt idx="3">
                  <c:v>10.8</c:v>
                </c:pt>
                <c:pt idx="4">
                  <c:v>10.6</c:v>
                </c:pt>
                <c:pt idx="5">
                  <c:v>10.8</c:v>
                </c:pt>
                <c:pt idx="6">
                  <c:v>21.3</c:v>
                </c:pt>
                <c:pt idx="7">
                  <c:v>34.44</c:v>
                </c:pt>
                <c:pt idx="8">
                  <c:v>35.96</c:v>
                </c:pt>
                <c:pt idx="9">
                  <c:v>32.28</c:v>
                </c:pt>
                <c:pt idx="10">
                  <c:v>46.48</c:v>
                </c:pt>
                <c:pt idx="11">
                  <c:v>17.760000000000002</c:v>
                </c:pt>
                <c:pt idx="12">
                  <c:v>17.64</c:v>
                </c:pt>
                <c:pt idx="13">
                  <c:v>35.76</c:v>
                </c:pt>
                <c:pt idx="14">
                  <c:v>34.74</c:v>
                </c:pt>
                <c:pt idx="15">
                  <c:v>72.12</c:v>
                </c:pt>
              </c:numCache>
            </c:numRef>
          </c:xVal>
          <c:yVal>
            <c:numRef>
              <c:f>Sheet1!$E$24:$E$39</c:f>
              <c:numCache>
                <c:formatCode>0.0000</c:formatCode>
                <c:ptCount val="16"/>
                <c:pt idx="0">
                  <c:v>0</c:v>
                </c:pt>
                <c:pt idx="1">
                  <c:v>2.5129999999999999</c:v>
                </c:pt>
                <c:pt idx="2">
                  <c:v>5.0259999999999998</c:v>
                </c:pt>
                <c:pt idx="3">
                  <c:v>10.52</c:v>
                </c:pt>
                <c:pt idx="4">
                  <c:v>10.52</c:v>
                </c:pt>
                <c:pt idx="5">
                  <c:v>10.154999999999999</c:v>
                </c:pt>
                <c:pt idx="6">
                  <c:v>20.309999999999999</c:v>
                </c:pt>
                <c:pt idx="7">
                  <c:v>30.779</c:v>
                </c:pt>
                <c:pt idx="8">
                  <c:v>30.465</c:v>
                </c:pt>
                <c:pt idx="9">
                  <c:v>30.465</c:v>
                </c:pt>
                <c:pt idx="10">
                  <c:v>40.619</c:v>
                </c:pt>
                <c:pt idx="11">
                  <c:v>15.388999999999999</c:v>
                </c:pt>
                <c:pt idx="12">
                  <c:v>15.388999999999999</c:v>
                </c:pt>
                <c:pt idx="13">
                  <c:v>30.779</c:v>
                </c:pt>
                <c:pt idx="14">
                  <c:v>30.779</c:v>
                </c:pt>
                <c:pt idx="15">
                  <c:v>61.557000000000002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D9-486D-B69B-90D2B6D562F2}"/>
            </c:ext>
          </c:extLst>
        </c:ser>
        <c:ser>
          <c:idx val="1"/>
          <c:order val="1"/>
          <c:tx>
            <c:v>Isoflurane 1</c:v>
          </c:tx>
          <c:spPr>
            <a:ln w="28575">
              <a:noFill/>
            </a:ln>
          </c:spPr>
          <c:marker>
            <c:spPr>
              <a:solidFill>
                <a:schemeClr val="accent4"/>
              </a:solidFill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4.5258514579883035E-3"/>
                  <c:y val="-1.975882270671784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Sheet1!$D$3:$D$15</c:f>
              <c:numCache>
                <c:formatCode>0.00</c:formatCode>
                <c:ptCount val="13"/>
                <c:pt idx="0">
                  <c:v>5.2</c:v>
                </c:pt>
                <c:pt idx="1">
                  <c:v>5.36</c:v>
                </c:pt>
                <c:pt idx="2">
                  <c:v>10.08</c:v>
                </c:pt>
                <c:pt idx="3">
                  <c:v>10</c:v>
                </c:pt>
                <c:pt idx="4">
                  <c:v>20.64</c:v>
                </c:pt>
                <c:pt idx="5">
                  <c:v>20.84</c:v>
                </c:pt>
                <c:pt idx="6">
                  <c:v>29.96</c:v>
                </c:pt>
                <c:pt idx="7">
                  <c:v>19.760000000000002</c:v>
                </c:pt>
                <c:pt idx="8">
                  <c:v>59.12</c:v>
                </c:pt>
                <c:pt idx="9">
                  <c:v>41.16</c:v>
                </c:pt>
                <c:pt idx="10">
                  <c:v>5.08</c:v>
                </c:pt>
                <c:pt idx="11">
                  <c:v>19.32</c:v>
                </c:pt>
                <c:pt idx="12">
                  <c:v>39.24</c:v>
                </c:pt>
              </c:numCache>
            </c:numRef>
          </c:xVal>
          <c:yVal>
            <c:numRef>
              <c:f>Sheet1!$E$3:$E$15</c:f>
              <c:numCache>
                <c:formatCode>0.0000</c:formatCode>
                <c:ptCount val="13"/>
                <c:pt idx="0">
                  <c:v>5.0060000000000002</c:v>
                </c:pt>
                <c:pt idx="1">
                  <c:v>5.0060000000000002</c:v>
                </c:pt>
                <c:pt idx="2">
                  <c:v>10.012</c:v>
                </c:pt>
                <c:pt idx="3">
                  <c:v>10.012</c:v>
                </c:pt>
                <c:pt idx="4">
                  <c:v>20.25</c:v>
                </c:pt>
                <c:pt idx="5">
                  <c:v>20.25</c:v>
                </c:pt>
                <c:pt idx="6">
                  <c:v>30.036999999999999</c:v>
                </c:pt>
                <c:pt idx="7">
                  <c:v>20.228999999999999</c:v>
                </c:pt>
                <c:pt idx="8">
                  <c:v>60.686999999999998</c:v>
                </c:pt>
                <c:pt idx="9">
                  <c:v>41.301000000000002</c:v>
                </c:pt>
                <c:pt idx="10">
                  <c:v>5.0060000000000002</c:v>
                </c:pt>
                <c:pt idx="11">
                  <c:v>20.22</c:v>
                </c:pt>
                <c:pt idx="12">
                  <c:v>40.450000000000003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D9-486D-B69B-90D2B6D562F2}"/>
            </c:ext>
          </c:extLst>
        </c:ser>
        <c:ser>
          <c:idx val="2"/>
          <c:order val="2"/>
          <c:tx>
            <c:v>Isoflurane 2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4"/>
              </a:solidFill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3.018918469743843E-3"/>
                  <c:y val="-1.708614688657320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Sheet1!$D$17:$D$21</c:f>
              <c:numCache>
                <c:formatCode>0.00</c:formatCode>
                <c:ptCount val="5"/>
                <c:pt idx="0">
                  <c:v>4.76</c:v>
                </c:pt>
                <c:pt idx="1">
                  <c:v>16.62</c:v>
                </c:pt>
                <c:pt idx="2">
                  <c:v>8.58</c:v>
                </c:pt>
                <c:pt idx="3">
                  <c:v>25.14</c:v>
                </c:pt>
                <c:pt idx="4">
                  <c:v>35.22</c:v>
                </c:pt>
              </c:numCache>
            </c:numRef>
          </c:xVal>
          <c:yVal>
            <c:numRef>
              <c:f>Sheet1!$E$17:$E$21</c:f>
              <c:numCache>
                <c:formatCode>0.0000</c:formatCode>
                <c:ptCount val="5"/>
                <c:pt idx="0">
                  <c:v>5.0060000000000002</c:v>
                </c:pt>
                <c:pt idx="1">
                  <c:v>20.228999999999999</c:v>
                </c:pt>
                <c:pt idx="2">
                  <c:v>10.114000000000001</c:v>
                </c:pt>
                <c:pt idx="3">
                  <c:v>28.24</c:v>
                </c:pt>
                <c:pt idx="4">
                  <c:v>40.457999999999998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3D9-486D-B69B-90D2B6D562F2}"/>
            </c:ext>
          </c:extLst>
        </c:ser>
        <c:ser>
          <c:idx val="3"/>
          <c:order val="3"/>
          <c:tx>
            <c:v>Desflurane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1"/>
              </a:solidFill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1.1735974332474267E-2"/>
                  <c:y val="-1.2564072637532786E-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Sheet1!$D$43:$D$49</c:f>
              <c:numCache>
                <c:formatCode>0.00</c:formatCode>
                <c:ptCount val="7"/>
                <c:pt idx="0">
                  <c:v>11.6</c:v>
                </c:pt>
                <c:pt idx="1">
                  <c:v>21.32</c:v>
                </c:pt>
                <c:pt idx="2">
                  <c:v>34.880000000000003</c:v>
                </c:pt>
                <c:pt idx="3">
                  <c:v>43.84</c:v>
                </c:pt>
                <c:pt idx="4">
                  <c:v>73.400000000000006</c:v>
                </c:pt>
                <c:pt idx="5">
                  <c:v>98.08</c:v>
                </c:pt>
                <c:pt idx="6">
                  <c:v>46.88</c:v>
                </c:pt>
              </c:numCache>
            </c:numRef>
          </c:xVal>
          <c:yVal>
            <c:numRef>
              <c:f>Sheet1!$E$43:$E$49</c:f>
              <c:numCache>
                <c:formatCode>0.0000</c:formatCode>
                <c:ptCount val="7"/>
                <c:pt idx="0">
                  <c:v>10.999000000000001</c:v>
                </c:pt>
                <c:pt idx="1">
                  <c:v>21.998000000000001</c:v>
                </c:pt>
                <c:pt idx="2">
                  <c:v>32.996000000000002</c:v>
                </c:pt>
                <c:pt idx="3">
                  <c:v>43.994999999999997</c:v>
                </c:pt>
                <c:pt idx="4">
                  <c:v>65.992999999999995</c:v>
                </c:pt>
                <c:pt idx="5">
                  <c:v>87.99</c:v>
                </c:pt>
                <c:pt idx="6">
                  <c:v>46.439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3D9-486D-B69B-90D2B6D562F2}"/>
            </c:ext>
          </c:extLst>
        </c:ser>
        <c:ser>
          <c:idx val="4"/>
          <c:order val="4"/>
          <c:tx>
            <c:v>Desflurane 2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accent1"/>
              </a:solidFill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6.8107716576198365E-2"/>
                  <c:y val="7.926640363670388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Sheet1!$D$53:$D$57</c:f>
              <c:numCache>
                <c:formatCode>0.00</c:formatCode>
                <c:ptCount val="5"/>
                <c:pt idx="0">
                  <c:v>14.52</c:v>
                </c:pt>
                <c:pt idx="1">
                  <c:v>27.42</c:v>
                </c:pt>
                <c:pt idx="2">
                  <c:v>49.56</c:v>
                </c:pt>
                <c:pt idx="3">
                  <c:v>75.12</c:v>
                </c:pt>
                <c:pt idx="4">
                  <c:v>101.22</c:v>
                </c:pt>
              </c:numCache>
            </c:numRef>
          </c:xVal>
          <c:yVal>
            <c:numRef>
              <c:f>Sheet1!$E$53:$E$57</c:f>
              <c:numCache>
                <c:formatCode>0.0000</c:formatCode>
                <c:ptCount val="5"/>
                <c:pt idx="0">
                  <c:v>10.999000000000001</c:v>
                </c:pt>
                <c:pt idx="1">
                  <c:v>21.998000000000001</c:v>
                </c:pt>
                <c:pt idx="2">
                  <c:v>43.994999999999997</c:v>
                </c:pt>
                <c:pt idx="3">
                  <c:v>66.33</c:v>
                </c:pt>
                <c:pt idx="4">
                  <c:v>87.99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3D9-486D-B69B-90D2B6D56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684608"/>
        <c:axId val="257686528"/>
      </c:scatterChart>
      <c:valAx>
        <c:axId val="25768460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/>
                  <a:t>Measured volatile use (g/hour)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57686528"/>
        <c:crosses val="autoZero"/>
        <c:crossBetween val="midCat"/>
      </c:valAx>
      <c:valAx>
        <c:axId val="25768652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aseline="0"/>
                  <a:t>Calculateded volatile use (g/hour)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2.7872373879361804E-2"/>
              <c:y val="0.17137105026195151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57684608"/>
        <c:crosses val="autoZero"/>
        <c:crossBetween val="midCat"/>
      </c:valAx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Modelled</a:t>
            </a:r>
            <a:r>
              <a:rPr lang="en-GB" sz="2800" baseline="0" dirty="0"/>
              <a:t> TKR (kgCO</a:t>
            </a:r>
            <a:r>
              <a:rPr lang="en-GB" sz="2800" baseline="-25000" dirty="0"/>
              <a:t>2</a:t>
            </a:r>
            <a:r>
              <a:rPr lang="en-GB" sz="2800" baseline="0" dirty="0"/>
              <a:t>e)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003858177606062E-2"/>
          <c:y val="0.18515033706935771"/>
          <c:w val="0.92399614182239398"/>
          <c:h val="0.61604879761574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TKR!$A$2</c:f>
              <c:strCache>
                <c:ptCount val="1"/>
                <c:pt idx="0">
                  <c:v>Commuting in proportion to the case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TKR!$B$2:$I$2</c:f>
              <c:numCache>
                <c:formatCode>General</c:formatCode>
                <c:ptCount val="8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 formatCode="0.00">
                  <c:v>1.4</c:v>
                </c:pt>
                <c:pt idx="6">
                  <c:v>1.4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0-49D6-A20C-751470B9A21A}"/>
            </c:ext>
          </c:extLst>
        </c:ser>
        <c:ser>
          <c:idx val="1"/>
          <c:order val="1"/>
          <c:tx>
            <c:strRef>
              <c:f>TKR!$A$3</c:f>
              <c:strCache>
                <c:ptCount val="1"/>
                <c:pt idx="0">
                  <c:v>Volatile use and carrier 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C0-49D6-A20C-751470B9A21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C0-49D6-A20C-751470B9A21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CC0-49D6-A20C-751470B9A21A}"/>
              </c:ext>
            </c:extLst>
          </c:dPt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TKR!$B$3:$I$3</c:f>
              <c:numCache>
                <c:formatCode>General</c:formatCode>
                <c:ptCount val="8"/>
                <c:pt idx="0">
                  <c:v>125.76526666666668</c:v>
                </c:pt>
                <c:pt idx="1">
                  <c:v>7.9443133333333344</c:v>
                </c:pt>
                <c:pt idx="2">
                  <c:v>3.3394773333333334</c:v>
                </c:pt>
                <c:pt idx="3">
                  <c:v>2.9399999999999996E-2</c:v>
                </c:pt>
                <c:pt idx="4">
                  <c:v>2.3399999999999997E-2</c:v>
                </c:pt>
                <c:pt idx="5" formatCode="0.00">
                  <c:v>2.3399999999999997E-2</c:v>
                </c:pt>
                <c:pt idx="6">
                  <c:v>2.3399999999999997E-2</c:v>
                </c:pt>
                <c:pt idx="7">
                  <c:v>2.3399999999999997E-2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C0-49D6-A20C-751470B9A21A}"/>
            </c:ext>
          </c:extLst>
        </c:ser>
        <c:ser>
          <c:idx val="2"/>
          <c:order val="2"/>
          <c:tx>
            <c:strRef>
              <c:f>TKR!$A$4</c:f>
              <c:strCache>
                <c:ptCount val="1"/>
                <c:pt idx="0">
                  <c:v>Nitrous oxide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TKR!$B$4:$I$4</c:f>
              <c:numCache>
                <c:formatCode>General</c:formatCode>
                <c:ptCount val="8"/>
                <c:pt idx="0">
                  <c:v>0</c:v>
                </c:pt>
                <c:pt idx="1">
                  <c:v>43.266666666666666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C0-49D6-A20C-751470B9A21A}"/>
            </c:ext>
          </c:extLst>
        </c:ser>
        <c:ser>
          <c:idx val="3"/>
          <c:order val="3"/>
          <c:tx>
            <c:strRef>
              <c:f>TKR!$A$5</c:f>
              <c:strCache>
                <c:ptCount val="1"/>
                <c:pt idx="0">
                  <c:v>TIVA including plastic delivery system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TKR!$B$5:$I$5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0.55525749999999996</c:v>
                </c:pt>
                <c:pt idx="4">
                  <c:v>0</c:v>
                </c:pt>
                <c:pt idx="5" formatCode="0.00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C0-49D6-A20C-751470B9A21A}"/>
            </c:ext>
          </c:extLst>
        </c:ser>
        <c:ser>
          <c:idx val="4"/>
          <c:order val="4"/>
          <c:tx>
            <c:strRef>
              <c:f>TKR!$A$6</c:f>
              <c:strCache>
                <c:ptCount val="1"/>
                <c:pt idx="0">
                  <c:v>Other drugs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TKR!$B$6:$I$6</c:f>
              <c:numCache>
                <c:formatCode>General</c:formatCode>
                <c:ptCount val="8"/>
                <c:pt idx="0">
                  <c:v>1.1819441114500001E-2</c:v>
                </c:pt>
                <c:pt idx="1">
                  <c:v>1.1819441114500001E-2</c:v>
                </c:pt>
                <c:pt idx="2">
                  <c:v>2.6277041114500001E-2</c:v>
                </c:pt>
                <c:pt idx="3">
                  <c:v>2.6277041114500001E-2</c:v>
                </c:pt>
                <c:pt idx="4">
                  <c:v>1.6248000000000002E-2</c:v>
                </c:pt>
                <c:pt idx="5" formatCode="0.00">
                  <c:v>1.6248000000000002E-2</c:v>
                </c:pt>
                <c:pt idx="6">
                  <c:v>1.6248000000000002E-2</c:v>
                </c:pt>
                <c:pt idx="7">
                  <c:v>1.6248000000000002E-2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C0-49D6-A20C-751470B9A21A}"/>
            </c:ext>
          </c:extLst>
        </c:ser>
        <c:ser>
          <c:idx val="5"/>
          <c:order val="5"/>
          <c:tx>
            <c:strRef>
              <c:f>TKR!$A$7</c:f>
              <c:strCache>
                <c:ptCount val="1"/>
                <c:pt idx="0">
                  <c:v>Devices and waste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TKR!$B$7:$I$7</c:f>
              <c:numCache>
                <c:formatCode>General</c:formatCode>
                <c:ptCount val="8"/>
                <c:pt idx="0">
                  <c:v>2.5068000000000001</c:v>
                </c:pt>
                <c:pt idx="1">
                  <c:v>2.5068000000000001</c:v>
                </c:pt>
                <c:pt idx="2">
                  <c:v>2.5068000000000001</c:v>
                </c:pt>
                <c:pt idx="3">
                  <c:v>2.5068000000000001</c:v>
                </c:pt>
                <c:pt idx="4">
                  <c:v>1.3260000000000001</c:v>
                </c:pt>
                <c:pt idx="5" formatCode="0.00">
                  <c:v>1.3260000000000001</c:v>
                </c:pt>
                <c:pt idx="6">
                  <c:v>0.47357142857142864</c:v>
                </c:pt>
                <c:pt idx="7">
                  <c:v>0.47357142857142864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C0-49D6-A20C-751470B9A21A}"/>
            </c:ext>
          </c:extLst>
        </c:ser>
        <c:ser>
          <c:idx val="6"/>
          <c:order val="6"/>
          <c:tx>
            <c:strRef>
              <c:f>TKR!$A$8</c:f>
              <c:strCache>
                <c:ptCount val="1"/>
                <c:pt idx="0">
                  <c:v>Anaesthesia-related building energy use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TKR!$B$1:$I$1</c:f>
              <c:strCache>
                <c:ptCount val="8"/>
                <c:pt idx="0">
                  <c:v>Desflurane</c:v>
                </c:pt>
                <c:pt idx="1">
                  <c:v>Iso/nitrous</c:v>
                </c:pt>
                <c:pt idx="2">
                  <c:v>Sevo / O2 air</c:v>
                </c:pt>
                <c:pt idx="3">
                  <c:v>TIVA</c:v>
                </c:pt>
                <c:pt idx="4">
                  <c:v>Spinal</c:v>
                </c:pt>
                <c:pt idx="5">
                  <c:v>AGSS off OOH</c:v>
                </c:pt>
                <c:pt idx="6">
                  <c:v>Energy from waste</c:v>
                </c:pt>
                <c:pt idx="7">
                  <c:v>Cycle to and from work</c:v>
                </c:pt>
              </c:strCache>
            </c:strRef>
          </c:cat>
          <c:val>
            <c:numRef>
              <c:f>TKR!$B$8:$I$8</c:f>
              <c:numCache>
                <c:formatCode>General</c:formatCode>
                <c:ptCount val="8"/>
                <c:pt idx="0">
                  <c:v>2.8860000000000001</c:v>
                </c:pt>
                <c:pt idx="1">
                  <c:v>2.8860000000000001</c:v>
                </c:pt>
                <c:pt idx="2">
                  <c:v>2.8860000000000001</c:v>
                </c:pt>
                <c:pt idx="3">
                  <c:v>2.8860000000000001</c:v>
                </c:pt>
                <c:pt idx="4">
                  <c:v>2.8860000000000001</c:v>
                </c:pt>
                <c:pt idx="5" formatCode="0.00">
                  <c:v>1.254</c:v>
                </c:pt>
                <c:pt idx="6">
                  <c:v>1.254</c:v>
                </c:pt>
                <c:pt idx="7">
                  <c:v>1.254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C0-49D6-A20C-751470B9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62926655"/>
        <c:axId val="996928495"/>
      </c:barChart>
      <c:catAx>
        <c:axId val="8629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928495"/>
        <c:crosses val="autoZero"/>
        <c:auto val="1"/>
        <c:lblAlgn val="ctr"/>
        <c:lblOffset val="100"/>
        <c:noMultiLvlLbl val="0"/>
      </c:catAx>
      <c:valAx>
        <c:axId val="99692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5"/>
        <c:delete val="1"/>
      </c:legendEntry>
      <c:layout>
        <c:manualLayout>
          <c:xMode val="edge"/>
          <c:yMode val="edge"/>
          <c:x val="0.60285845912492586"/>
          <c:y val="8.9259132072242245E-2"/>
          <c:w val="0.38894485186491823"/>
          <c:h val="0.61455402468584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UK </a:t>
            </a:r>
            <a:r>
              <a:rPr lang="en-US" sz="2000" dirty="0" err="1"/>
              <a:t>Tonnes</a:t>
            </a:r>
            <a:r>
              <a:rPr lang="en-US" sz="2000" dirty="0"/>
              <a:t> CO</a:t>
            </a:r>
            <a:r>
              <a:rPr lang="en-US" sz="2000" baseline="-25000" dirty="0"/>
              <a:t>2</a:t>
            </a:r>
            <a:r>
              <a:rPr lang="en-US" sz="2000" dirty="0"/>
              <a:t>e (GWP = 295) </a:t>
            </a:r>
            <a:r>
              <a:rPr lang="en-US" sz="2000" baseline="0" dirty="0"/>
              <a:t> 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'CO2e summary'!$B$19</c:f>
              <c:strCache>
                <c:ptCount val="1"/>
                <c:pt idx="0">
                  <c:v>Nitrous Oxide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'CO2e summary'!$A$20:$A$22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'CO2e summary'!$B$20:$B$22</c:f>
              <c:numCache>
                <c:formatCode>General</c:formatCode>
                <c:ptCount val="3"/>
                <c:pt idx="0">
                  <c:v>146898</c:v>
                </c:pt>
                <c:pt idx="1">
                  <c:v>146852</c:v>
                </c:pt>
                <c:pt idx="2">
                  <c:v>138410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8-4993-A44A-7ADB07E6AF01}"/>
            </c:ext>
          </c:extLst>
        </c:ser>
        <c:ser>
          <c:idx val="1"/>
          <c:order val="1"/>
          <c:tx>
            <c:strRef>
              <c:f>'CO2e summary'!$C$19</c:f>
              <c:strCache>
                <c:ptCount val="1"/>
                <c:pt idx="0">
                  <c:v>Entonox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'CO2e summary'!$A$20:$A$22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'CO2e summary'!$C$20:$C$22</c:f>
              <c:numCache>
                <c:formatCode>General</c:formatCode>
                <c:ptCount val="3"/>
                <c:pt idx="0">
                  <c:v>173319</c:v>
                </c:pt>
                <c:pt idx="1">
                  <c:v>185952</c:v>
                </c:pt>
                <c:pt idx="2">
                  <c:v>187646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8-4993-A44A-7ADB07E6A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9862047"/>
        <c:axId val="633197599"/>
      </c:barChart>
      <c:catAx>
        <c:axId val="62986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97599"/>
        <c:crosses val="autoZero"/>
        <c:auto val="1"/>
        <c:lblAlgn val="ctr"/>
        <c:lblOffset val="100"/>
        <c:noMultiLvlLbl val="0"/>
      </c:catAx>
      <c:valAx>
        <c:axId val="63319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86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0.45758</cdr:x>
      <cdr:y>0.71384</cdr:y>
    </cdr:from>
    <cdr:to>
      <cdr:x>0.50715</cdr:x>
      <cdr:y>0.75314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4FDC5A-CEF5-4632-9F02-E423B2FF0215}"/>
            </a:ext>
          </a:extLst>
        </cdr:cNvPr>
        <cdr:cNvSpPr txBox="1"/>
      </cdr:nvSpPr>
      <cdr:spPr>
        <a:xfrm xmlns:a="http://schemas.openxmlformats.org/drawingml/2006/main">
          <a:off x="4876800" y="4612640"/>
          <a:ext cx="5283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/>
            <a:t>7.4</a:t>
          </a:r>
        </a:p>
      </cdr:txBody>
    </cdr:sp>
  </cdr:relSizeAnchor>
  <cdr:relSizeAnchor xmlns:cdr="http://schemas.openxmlformats.org/drawingml/2006/chartDrawing">
    <cdr:from>
      <cdr:x>0.11153</cdr:x>
      <cdr:y>0.15723</cdr:y>
    </cdr:from>
    <cdr:to>
      <cdr:x>0.16111</cdr:x>
      <cdr:y>0.19654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4BB348A-E2F9-421C-A92D-43807BF96D89}"/>
            </a:ext>
          </a:extLst>
        </cdr:cNvPr>
        <cdr:cNvSpPr txBox="1"/>
      </cdr:nvSpPr>
      <cdr:spPr>
        <a:xfrm xmlns:a="http://schemas.openxmlformats.org/drawingml/2006/main">
          <a:off x="1188669" y="1015982"/>
          <a:ext cx="528416" cy="25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138</a:t>
          </a:r>
        </a:p>
      </cdr:txBody>
    </cdr:sp>
  </cdr:relSizeAnchor>
  <cdr:relSizeAnchor xmlns:cdr="http://schemas.openxmlformats.org/drawingml/2006/chartDrawing">
    <cdr:from>
      <cdr:x>0.34032</cdr:x>
      <cdr:y>0.70283</cdr:y>
    </cdr:from>
    <cdr:to>
      <cdr:x>0.39847</cdr:x>
      <cdr:y>0.74843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4BB348A-E2F9-421C-A92D-43807BF96D89}"/>
            </a:ext>
          </a:extLst>
        </cdr:cNvPr>
        <cdr:cNvSpPr txBox="1"/>
      </cdr:nvSpPr>
      <cdr:spPr>
        <a:xfrm xmlns:a="http://schemas.openxmlformats.org/drawingml/2006/main">
          <a:off x="3627120" y="4541520"/>
          <a:ext cx="619760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10.2</a:t>
          </a:r>
        </a:p>
        <a:p xmlns:a="http://schemas.openxmlformats.org/drawingml/2006/main">
          <a:endParaRPr lang="en-GB" sz="1600" dirty="0"/>
        </a:p>
      </cdr:txBody>
    </cdr:sp>
  </cdr:relSizeAnchor>
  <cdr:relSizeAnchor xmlns:cdr="http://schemas.openxmlformats.org/drawingml/2006/chartDrawing">
    <cdr:from>
      <cdr:x>0.22688</cdr:x>
      <cdr:y>0.48035</cdr:y>
    </cdr:from>
    <cdr:to>
      <cdr:x>0.27645</cdr:x>
      <cdr:y>0.51965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4BB348A-E2F9-421C-A92D-43807BF96D89}"/>
            </a:ext>
          </a:extLst>
        </cdr:cNvPr>
        <cdr:cNvSpPr txBox="1"/>
      </cdr:nvSpPr>
      <cdr:spPr>
        <a:xfrm xmlns:a="http://schemas.openxmlformats.org/drawingml/2006/main">
          <a:off x="2418080" y="3103879"/>
          <a:ext cx="5283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58</a:t>
          </a:r>
        </a:p>
      </cdr:txBody>
    </cdr:sp>
  </cdr:relSizeAnchor>
  <cdr:relSizeAnchor xmlns:cdr="http://schemas.openxmlformats.org/drawingml/2006/chartDrawing">
    <cdr:from>
      <cdr:x>0.80267</cdr:x>
      <cdr:y>0.7327</cdr:y>
    </cdr:from>
    <cdr:to>
      <cdr:x>0.85224</cdr:x>
      <cdr:y>0.77201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33E7C47-68EF-4BB5-A9F0-8CB8865DBA47}"/>
            </a:ext>
          </a:extLst>
        </cdr:cNvPr>
        <cdr:cNvSpPr txBox="1"/>
      </cdr:nvSpPr>
      <cdr:spPr>
        <a:xfrm xmlns:a="http://schemas.openxmlformats.org/drawingml/2006/main">
          <a:off x="8554720" y="4734560"/>
          <a:ext cx="5283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3.2</a:t>
          </a:r>
        </a:p>
      </cdr:txBody>
    </cdr:sp>
  </cdr:relSizeAnchor>
  <cdr:relSizeAnchor xmlns:cdr="http://schemas.openxmlformats.org/drawingml/2006/chartDrawing">
    <cdr:from>
      <cdr:x>0.57483</cdr:x>
      <cdr:y>0.72642</cdr:y>
    </cdr:from>
    <cdr:to>
      <cdr:x>0.6244</cdr:x>
      <cdr:y>0.76572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33E7C47-68EF-4BB5-A9F0-8CB8865DBA47}"/>
            </a:ext>
          </a:extLst>
        </cdr:cNvPr>
        <cdr:cNvSpPr txBox="1"/>
      </cdr:nvSpPr>
      <cdr:spPr>
        <a:xfrm xmlns:a="http://schemas.openxmlformats.org/drawingml/2006/main">
          <a:off x="6126480" y="4693920"/>
          <a:ext cx="5283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5.6</a:t>
          </a:r>
        </a:p>
      </cdr:txBody>
    </cdr:sp>
  </cdr:relSizeAnchor>
  <cdr:relSizeAnchor xmlns:cdr="http://schemas.openxmlformats.org/drawingml/2006/chartDrawing">
    <cdr:from>
      <cdr:x>0.69209</cdr:x>
      <cdr:y>0.73113</cdr:y>
    </cdr:from>
    <cdr:to>
      <cdr:x>0.74166</cdr:x>
      <cdr:y>0.77516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DF331DE7-D50D-4F1A-9C6C-34CBE87362D1}"/>
            </a:ext>
          </a:extLst>
        </cdr:cNvPr>
        <cdr:cNvSpPr txBox="1"/>
      </cdr:nvSpPr>
      <cdr:spPr>
        <a:xfrm xmlns:a="http://schemas.openxmlformats.org/drawingml/2006/main">
          <a:off x="7376160" y="4724400"/>
          <a:ext cx="528320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4.0</a:t>
          </a:r>
        </a:p>
      </cdr:txBody>
    </cdr:sp>
  </cdr:relSizeAnchor>
  <cdr:relSizeAnchor xmlns:cdr="http://schemas.openxmlformats.org/drawingml/2006/chartDrawing">
    <cdr:from>
      <cdr:x>0.91897</cdr:x>
      <cdr:y>0.73899</cdr:y>
    </cdr:from>
    <cdr:to>
      <cdr:x>0.96854</cdr:x>
      <cdr:y>0.7783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3F898C2-C003-4EE6-B7D5-86D45AA9382C}"/>
            </a:ext>
          </a:extLst>
        </cdr:cNvPr>
        <cdr:cNvSpPr txBox="1"/>
      </cdr:nvSpPr>
      <cdr:spPr>
        <a:xfrm xmlns:a="http://schemas.openxmlformats.org/drawingml/2006/main">
          <a:off x="9794240" y="4775200"/>
          <a:ext cx="5283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1.8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958AD-6C09-4235-80C5-2A9869765941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6CB31-F749-4151-BF1D-5E32AECE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2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Cylinder size, know the numbers returned, know the mass then calculate the CO2e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59A32-F6E6-42A7-9187-A4FC579724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1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Aladin</a:t>
            </a:r>
            <a:r>
              <a:rPr lang="en-GB" dirty="0"/>
              <a:t> cassette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E6330-27F8-4B6E-B6DD-5CAAA03AD6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14 T anaesthetic nitrous oxide per anaesthetist. = 14 year’s worth of commuting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9A32-F6E6-42A7-9187-A4FC579724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9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5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3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4000">
              <a:srgbClr val="B8CAEB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99C8-594D-4B4A-9FFF-3845071EF3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A9AA-D86F-4F6B-81D0-1370AA19D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2CE-A1F1-4E70-9358-1662F05E2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Capturing our carbon footprint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76D8F-A444-42DE-A6F4-442CAB03B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JMT Pierce</a:t>
            </a:r>
          </a:p>
          <a:p>
            <a:r>
              <a:rPr lang="en-GB" dirty="0"/>
              <a:t>Environmental Advisor </a:t>
            </a:r>
          </a:p>
          <a:p>
            <a:r>
              <a:rPr lang="en-GB" dirty="0"/>
              <a:t>Royal College of Anaesthetists</a:t>
            </a:r>
          </a:p>
        </p:txBody>
      </p:sp>
    </p:spTree>
    <p:extLst>
      <p:ext uri="{BB962C8B-B14F-4D97-AF65-F5344CB8AC3E}">
        <p14:creationId xmlns:p14="http://schemas.microsoft.com/office/powerpoint/2010/main" val="364033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83DC-32CC-4597-B375-91C8369A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78"/>
            <a:ext cx="10972800" cy="1143000"/>
          </a:xfrm>
        </p:spPr>
        <p:txBody>
          <a:bodyPr/>
          <a:lstStyle/>
          <a:p>
            <a:r>
              <a:rPr lang="en-GB" dirty="0"/>
              <a:t>Step changes in anaesthesia for TKR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D89E-1BFB-4FB3-8F33-608D0850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47120" cy="49198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Desflurane in oxygen air low flow anaesthesia and IPPV</a:t>
            </a:r>
          </a:p>
          <a:p>
            <a:pPr marL="0" indent="0">
              <a:buNone/>
            </a:pPr>
            <a:r>
              <a:rPr lang="en-GB" dirty="0"/>
              <a:t>Isoflurane in nitrous oxide/oxygen/ low flow anaesthesia and IPPV</a:t>
            </a:r>
          </a:p>
          <a:p>
            <a:pPr marL="0" indent="0">
              <a:buNone/>
            </a:pPr>
            <a:r>
              <a:rPr lang="en-GB" dirty="0"/>
              <a:t>Sevoflurane in oxygen/air low flow anaesthesia and IPPV</a:t>
            </a:r>
          </a:p>
          <a:p>
            <a:pPr marL="0" indent="0">
              <a:buNone/>
            </a:pPr>
            <a:r>
              <a:rPr lang="en-GB" dirty="0"/>
              <a:t>TIVA propofol / remifentanil and IPPV</a:t>
            </a:r>
          </a:p>
          <a:p>
            <a:pPr marL="0" indent="0">
              <a:buNone/>
            </a:pPr>
            <a:r>
              <a:rPr lang="en-GB" dirty="0"/>
              <a:t>Spinal anaesthesia with 2l/min F/M oxygen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Reduce electrical energy use</a:t>
            </a:r>
          </a:p>
          <a:p>
            <a:pPr marL="0" indent="0">
              <a:buNone/>
            </a:pPr>
            <a:r>
              <a:rPr lang="en-GB" dirty="0"/>
              <a:t>	AGSS off out of hours</a:t>
            </a:r>
          </a:p>
          <a:p>
            <a:pPr marL="0" indent="0">
              <a:buNone/>
            </a:pPr>
            <a:r>
              <a:rPr lang="en-GB" dirty="0"/>
              <a:t>Change waste management</a:t>
            </a:r>
          </a:p>
          <a:p>
            <a:pPr marL="0" indent="0">
              <a:buNone/>
            </a:pPr>
            <a:r>
              <a:rPr lang="en-GB" dirty="0"/>
              <a:t>	Recycle steel, PET recycled, waste goes to an energy from waste facility</a:t>
            </a:r>
          </a:p>
          <a:p>
            <a:pPr marL="0" indent="0">
              <a:buNone/>
            </a:pPr>
            <a:r>
              <a:rPr lang="en-GB" dirty="0"/>
              <a:t>Change commuting practice</a:t>
            </a:r>
          </a:p>
          <a:p>
            <a:pPr marL="0" indent="0">
              <a:buNone/>
            </a:pPr>
            <a:r>
              <a:rPr lang="en-GB" dirty="0"/>
              <a:t>	SUV to bicycle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2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6D4854-84D9-405B-94DE-BC1D0F93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83979"/>
              </p:ext>
            </p:extLst>
          </p:nvPr>
        </p:nvGraphicFramePr>
        <p:xfrm>
          <a:off x="833120" y="325120"/>
          <a:ext cx="10657840" cy="64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93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A00E7-38EC-47F1-AB9E-95C48D15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9"/>
          <a:stretch/>
        </p:blipFill>
        <p:spPr>
          <a:xfrm>
            <a:off x="6533322" y="494332"/>
            <a:ext cx="4477455" cy="60132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D5B7F4-6E99-4481-8F50-4F0C3C28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3" y="494332"/>
            <a:ext cx="4223973" cy="601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5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FEEC-8708-4853-9F91-4697D910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74638"/>
            <a:ext cx="1134687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Capturing our carbon footprint to build a 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3365-4FE3-491D-97DC-72B75DDA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Pick the low hanging fruit</a:t>
            </a:r>
          </a:p>
          <a:p>
            <a:pPr lvl="1"/>
            <a:r>
              <a:rPr lang="en-GB" dirty="0"/>
              <a:t>Nitrous oxide and desflurane</a:t>
            </a:r>
          </a:p>
          <a:p>
            <a:pPr lvl="2"/>
            <a:r>
              <a:rPr lang="en-GB" dirty="0"/>
              <a:t>Catalytic cracking of nitrous oxide and vapour capture technology</a:t>
            </a:r>
          </a:p>
          <a:p>
            <a:pPr marL="0" indent="0">
              <a:buNone/>
            </a:pPr>
            <a:r>
              <a:rPr lang="en-GB" dirty="0"/>
              <a:t>Nuanced approach</a:t>
            </a:r>
          </a:p>
          <a:p>
            <a:pPr lvl="1"/>
            <a:r>
              <a:rPr lang="en-GB" dirty="0"/>
              <a:t>Consider the whole of the care pathway</a:t>
            </a:r>
          </a:p>
          <a:p>
            <a:pPr lvl="1"/>
            <a:r>
              <a:rPr lang="en-GB" dirty="0"/>
              <a:t>Use less stuff</a:t>
            </a:r>
          </a:p>
          <a:p>
            <a:pPr lvl="2"/>
            <a:r>
              <a:rPr lang="en-GB" dirty="0"/>
              <a:t>Less replication (time)</a:t>
            </a:r>
          </a:p>
          <a:p>
            <a:pPr lvl="2"/>
            <a:r>
              <a:rPr lang="en-GB" dirty="0"/>
              <a:t>Less travelling and fuel</a:t>
            </a:r>
          </a:p>
          <a:p>
            <a:pPr lvl="2"/>
            <a:r>
              <a:rPr lang="en-GB" dirty="0"/>
              <a:t>Less electricity and energy</a:t>
            </a:r>
          </a:p>
          <a:p>
            <a:pPr lvl="2"/>
            <a:r>
              <a:rPr lang="en-GB" dirty="0"/>
              <a:t>Less (mass of) drugs</a:t>
            </a:r>
          </a:p>
          <a:p>
            <a:pPr lvl="2"/>
            <a:r>
              <a:rPr lang="en-GB" dirty="0"/>
              <a:t>Less single use items</a:t>
            </a:r>
          </a:p>
          <a:p>
            <a:pPr marL="0" indent="0">
              <a:buNone/>
            </a:pPr>
            <a:r>
              <a:rPr lang="en-GB" dirty="0"/>
              <a:t>Win-win	</a:t>
            </a:r>
          </a:p>
        </p:txBody>
      </p:sp>
    </p:spTree>
    <p:extLst>
      <p:ext uri="{BB962C8B-B14F-4D97-AF65-F5344CB8AC3E}">
        <p14:creationId xmlns:p14="http://schemas.microsoft.com/office/powerpoint/2010/main" val="354286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A9F8-2F76-447C-BC08-B39353AD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488B-1E03-4711-B4F8-01C0A98E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67E23-6742-4B13-BB69-116F6E8E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10" y="864066"/>
            <a:ext cx="7546803" cy="51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F3A7437-1AE9-446A-A069-19FC19B7EE06}"/>
              </a:ext>
            </a:extLst>
          </p:cNvPr>
          <p:cNvGraphicFramePr>
            <a:graphicFrameLocks/>
          </p:cNvGraphicFramePr>
          <p:nvPr/>
        </p:nvGraphicFramePr>
        <p:xfrm>
          <a:off x="2116666" y="770466"/>
          <a:ext cx="7958667" cy="531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5A06DB-4B34-4506-935E-79679820570C}"/>
              </a:ext>
            </a:extLst>
          </p:cNvPr>
          <p:cNvSpPr txBox="1"/>
          <p:nvPr/>
        </p:nvSpPr>
        <p:spPr>
          <a:xfrm>
            <a:off x="228601" y="635677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Derived from data supplied by P Henrys</a:t>
            </a:r>
          </a:p>
        </p:txBody>
      </p:sp>
    </p:spTree>
    <p:extLst>
      <p:ext uri="{BB962C8B-B14F-4D97-AF65-F5344CB8AC3E}">
        <p14:creationId xmlns:p14="http://schemas.microsoft.com/office/powerpoint/2010/main" val="9919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06EF-B4FF-4FFE-808C-9C74F28F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CO</a:t>
            </a:r>
            <a:r>
              <a:rPr lang="en-GB" baseline="-25000" dirty="0"/>
              <a:t>2</a:t>
            </a:r>
            <a:r>
              <a:rPr lang="en-GB" dirty="0"/>
              <a:t>e of nitrous 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3C26-E603-4C7E-B678-C5FDA0DE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Medical gases supplied as volumes at 15C</a:t>
            </a:r>
          </a:p>
          <a:p>
            <a:pPr lvl="1"/>
            <a:r>
              <a:rPr lang="en-GB" dirty="0"/>
              <a:t>Nominal filling weight</a:t>
            </a:r>
          </a:p>
          <a:p>
            <a:pPr lvl="1"/>
            <a:r>
              <a:rPr lang="en-GB" dirty="0"/>
              <a:t>Universal gas equation to calculate the mass of cylinder contents</a:t>
            </a:r>
          </a:p>
          <a:p>
            <a:r>
              <a:rPr lang="en-GB" dirty="0"/>
              <a:t>Nitrous oxide/oxygen 50:50 mixtures</a:t>
            </a:r>
          </a:p>
          <a:p>
            <a:pPr lvl="2"/>
            <a:r>
              <a:rPr lang="en-GB" dirty="0"/>
              <a:t>57.9% of the mass is nitrous oxide</a:t>
            </a:r>
          </a:p>
          <a:p>
            <a:r>
              <a:rPr lang="en-GB" dirty="0"/>
              <a:t>IPPC AR5 GWP</a:t>
            </a:r>
            <a:r>
              <a:rPr lang="en-GB" baseline="-25000" dirty="0"/>
              <a:t>100</a:t>
            </a:r>
            <a:r>
              <a:rPr lang="en-GB" dirty="0"/>
              <a:t> 295 </a:t>
            </a:r>
          </a:p>
          <a:p>
            <a:pPr lvl="1"/>
            <a:r>
              <a:rPr lang="en-GB" dirty="0"/>
              <a:t>Mass of nitrous oxide x GWP = CO</a:t>
            </a:r>
            <a:r>
              <a:rPr lang="en-GB" baseline="-25000" dirty="0"/>
              <a:t>2</a:t>
            </a:r>
            <a:r>
              <a:rPr lang="en-GB" dirty="0"/>
              <a:t>e   </a:t>
            </a:r>
          </a:p>
          <a:p>
            <a:pPr lvl="2"/>
            <a:r>
              <a:rPr lang="en-GB" dirty="0"/>
              <a:t>Size E 3.4 kg x 295 = 1003 kg CO</a:t>
            </a:r>
            <a:r>
              <a:rPr lang="en-GB" baseline="-25000" dirty="0"/>
              <a:t>2</a:t>
            </a:r>
            <a:r>
              <a:rPr lang="en-GB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9691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2049-3129-4DB9-BE38-C9490711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CO</a:t>
            </a:r>
            <a:r>
              <a:rPr lang="en-GB" baseline="-25000" dirty="0"/>
              <a:t>2</a:t>
            </a:r>
            <a:r>
              <a:rPr lang="en-GB" dirty="0"/>
              <a:t>e of volatile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9F73-891D-4646-8BD8-4CC552BE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Volume x density = mass</a:t>
            </a:r>
          </a:p>
          <a:p>
            <a:r>
              <a:rPr lang="en-GB" dirty="0"/>
              <a:t>GWP</a:t>
            </a:r>
            <a:r>
              <a:rPr lang="en-GB" baseline="-25000" dirty="0"/>
              <a:t>100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Sevoflurane	140</a:t>
            </a:r>
          </a:p>
          <a:p>
            <a:pPr lvl="1"/>
            <a:r>
              <a:rPr lang="en-GB" dirty="0"/>
              <a:t>Isoflurane	510</a:t>
            </a:r>
          </a:p>
          <a:p>
            <a:pPr lvl="1"/>
            <a:r>
              <a:rPr lang="en-GB" dirty="0"/>
              <a:t>Desflurane	2540</a:t>
            </a:r>
          </a:p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e per bottle</a:t>
            </a:r>
          </a:p>
          <a:p>
            <a:pPr lvl="1"/>
            <a:r>
              <a:rPr lang="en-GB" dirty="0"/>
              <a:t>Sevoflurane	49 kg</a:t>
            </a:r>
          </a:p>
          <a:p>
            <a:pPr lvl="1"/>
            <a:r>
              <a:rPr lang="en-GB" dirty="0"/>
              <a:t>Isoflurane	197 kg</a:t>
            </a:r>
          </a:p>
          <a:p>
            <a:pPr lvl="1"/>
            <a:r>
              <a:rPr lang="en-GB" dirty="0"/>
              <a:t>Desflurane	893 kg</a:t>
            </a:r>
          </a:p>
        </p:txBody>
      </p:sp>
    </p:spTree>
    <p:extLst>
      <p:ext uri="{BB962C8B-B14F-4D97-AF65-F5344CB8AC3E}">
        <p14:creationId xmlns:p14="http://schemas.microsoft.com/office/powerpoint/2010/main" val="169008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169AF-51D5-4C7D-B0F4-C07EB571F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85" r="51084" b="8740"/>
          <a:stretch/>
        </p:blipFill>
        <p:spPr>
          <a:xfrm>
            <a:off x="2032000" y="430909"/>
            <a:ext cx="8605520" cy="61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46F0A-8663-47AD-B299-8F2AB37A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2028" r="4460" b="14493"/>
          <a:stretch/>
        </p:blipFill>
        <p:spPr>
          <a:xfrm>
            <a:off x="844825" y="1458256"/>
            <a:ext cx="4532244" cy="5039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E5340-538A-435F-8CB2-58D6A99E6FFB}"/>
              </a:ext>
            </a:extLst>
          </p:cNvPr>
          <p:cNvSpPr txBox="1"/>
          <p:nvPr/>
        </p:nvSpPr>
        <p:spPr>
          <a:xfrm>
            <a:off x="7225749" y="3207313"/>
            <a:ext cx="3071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 ml isoflurane </a:t>
            </a:r>
          </a:p>
          <a:p>
            <a:endParaRPr lang="en-GB" sz="2400" dirty="0"/>
          </a:p>
          <a:p>
            <a:r>
              <a:rPr lang="en-GB" sz="2400" dirty="0"/>
              <a:t>Equivalent to </a:t>
            </a:r>
          </a:p>
          <a:p>
            <a:r>
              <a:rPr lang="en-GB" sz="2400" dirty="0"/>
              <a:t>7.1 kg CO</a:t>
            </a:r>
            <a:r>
              <a:rPr lang="en-GB" sz="2400" baseline="-25000" dirty="0"/>
              <a:t>2</a:t>
            </a:r>
            <a:r>
              <a:rPr lang="en-GB" sz="2400" dirty="0"/>
              <a:t>e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60239B6-8C37-479D-897F-9A94831D8F83}"/>
              </a:ext>
            </a:extLst>
          </p:cNvPr>
          <p:cNvSpPr/>
          <p:nvPr/>
        </p:nvSpPr>
        <p:spPr>
          <a:xfrm rot="20458723">
            <a:off x="4149963" y="4028300"/>
            <a:ext cx="2869766" cy="2889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C1091E-3260-4F32-9CA2-2D8D3A7C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Fresh gas usage (GE machines)</a:t>
            </a:r>
          </a:p>
        </p:txBody>
      </p:sp>
    </p:spTree>
    <p:extLst>
      <p:ext uri="{BB962C8B-B14F-4D97-AF65-F5344CB8AC3E}">
        <p14:creationId xmlns:p14="http://schemas.microsoft.com/office/powerpoint/2010/main" val="247061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B636-A7AC-4FCC-8FB7-469DE29A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time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8C13-1957-417F-A8CB-C87AFECB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FGF and the composition</a:t>
            </a:r>
          </a:p>
          <a:p>
            <a:r>
              <a:rPr lang="en-GB" dirty="0"/>
              <a:t>Volatile agent concentration</a:t>
            </a:r>
          </a:p>
          <a:p>
            <a:pPr lvl="1"/>
            <a:r>
              <a:rPr lang="en-GB" dirty="0"/>
              <a:t>Volume of volatile vapour per unit time</a:t>
            </a:r>
          </a:p>
          <a:p>
            <a:pPr lvl="1"/>
            <a:r>
              <a:rPr lang="en-GB" dirty="0"/>
              <a:t>Know the molecular weight</a:t>
            </a:r>
          </a:p>
          <a:p>
            <a:pPr lvl="1"/>
            <a:r>
              <a:rPr lang="en-GB" dirty="0"/>
              <a:t>Apply Avogadro's hypothesis assume ideal gas</a:t>
            </a:r>
          </a:p>
          <a:p>
            <a:pPr lvl="2"/>
            <a:r>
              <a:rPr lang="en-GB" dirty="0"/>
              <a:t>Calculate the mass of volatile used per unit time</a:t>
            </a:r>
          </a:p>
          <a:p>
            <a:pPr lvl="2"/>
            <a:r>
              <a:rPr lang="en-GB" dirty="0"/>
              <a:t>Derive the CO</a:t>
            </a:r>
            <a:r>
              <a:rPr lang="en-GB" baseline="-25000" dirty="0"/>
              <a:t>2</a:t>
            </a:r>
            <a:r>
              <a:rPr lang="en-GB" dirty="0"/>
              <a:t>e of an hour’s anaesthesia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1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1775520" y="836712"/>
          <a:ext cx="8496944" cy="547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80176" y="6339098"/>
            <a:ext cx="392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 Pierce and Taylor Anaesthesia 2020</a:t>
            </a:r>
          </a:p>
        </p:txBody>
      </p:sp>
    </p:spTree>
    <p:extLst>
      <p:ext uri="{BB962C8B-B14F-4D97-AF65-F5344CB8AC3E}">
        <p14:creationId xmlns:p14="http://schemas.microsoft.com/office/powerpoint/2010/main" val="352359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0751"/>
          <a:stretch/>
        </p:blipFill>
        <p:spPr bwMode="auto">
          <a:xfrm>
            <a:off x="0" y="1555802"/>
            <a:ext cx="6128583" cy="44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014" y="550697"/>
            <a:ext cx="5366771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Anaesthetic Impact Calculator</a:t>
            </a:r>
          </a:p>
        </p:txBody>
      </p:sp>
      <p:sp>
        <p:nvSpPr>
          <p:cNvPr id="3" name="Oval 2"/>
          <p:cNvSpPr/>
          <p:nvPr/>
        </p:nvSpPr>
        <p:spPr>
          <a:xfrm>
            <a:off x="1168085" y="4418036"/>
            <a:ext cx="65312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0446" y="2723394"/>
            <a:ext cx="65312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00156BA-98B5-49D3-840C-40D4261A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12133"/>
          <a:stretch/>
        </p:blipFill>
        <p:spPr bwMode="auto">
          <a:xfrm>
            <a:off x="6220488" y="1555802"/>
            <a:ext cx="5971512" cy="4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39E4FE-68FE-45B8-A801-919B8873FB65}"/>
              </a:ext>
            </a:extLst>
          </p:cNvPr>
          <p:cNvSpPr/>
          <p:nvPr/>
        </p:nvSpPr>
        <p:spPr>
          <a:xfrm>
            <a:off x="11160974" y="2723394"/>
            <a:ext cx="65312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C16608-EA4F-43BC-8AE6-F4A0E1D95836}"/>
              </a:ext>
            </a:extLst>
          </p:cNvPr>
          <p:cNvSpPr/>
          <p:nvPr/>
        </p:nvSpPr>
        <p:spPr>
          <a:xfrm>
            <a:off x="8065228" y="4477244"/>
            <a:ext cx="65312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A6AEA4-D305-48B1-A68F-1CD31BE97410}"/>
              </a:ext>
            </a:extLst>
          </p:cNvPr>
          <p:cNvSpPr/>
          <p:nvPr/>
        </p:nvSpPr>
        <p:spPr>
          <a:xfrm>
            <a:off x="10129948" y="2723394"/>
            <a:ext cx="65312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7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797-B7C6-46D1-8141-5CE11F35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calculation of the CO</a:t>
            </a:r>
            <a:r>
              <a:rPr lang="en-GB" baseline="-25000" dirty="0"/>
              <a:t>2</a:t>
            </a:r>
            <a:r>
              <a:rPr lang="en-GB" dirty="0"/>
              <a:t>e of anaesthesia for TKR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1EB1-5B50-45B4-8CBB-ECDF823F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02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More than just the volatile and nitrous oxide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Ignored the CO</a:t>
            </a:r>
            <a:r>
              <a:rPr lang="en-GB" baseline="-25000" dirty="0"/>
              <a:t>2</a:t>
            </a:r>
            <a:r>
              <a:rPr lang="en-GB" dirty="0"/>
              <a:t>e of procurement</a:t>
            </a:r>
          </a:p>
          <a:p>
            <a:pPr marL="457200" lvl="1" indent="0">
              <a:buNone/>
            </a:pPr>
            <a:r>
              <a:rPr lang="en-GB" dirty="0"/>
              <a:t>Not under anaesthetists’ control</a:t>
            </a:r>
          </a:p>
          <a:p>
            <a:pPr marL="457200" lvl="1" indent="0">
              <a:buNone/>
            </a:pPr>
            <a:r>
              <a:rPr lang="en-GB" dirty="0"/>
              <a:t>Mass and number of items is</a:t>
            </a:r>
          </a:p>
          <a:p>
            <a:pPr marL="0" indent="0">
              <a:buNone/>
            </a:pPr>
            <a:r>
              <a:rPr lang="en-GB" dirty="0"/>
              <a:t>Duration of surgery 2 hours and weekly theatre utilisation</a:t>
            </a:r>
          </a:p>
          <a:p>
            <a:pPr marL="0" indent="0">
              <a:buNone/>
            </a:pPr>
            <a:r>
              <a:rPr lang="en-GB" dirty="0"/>
              <a:t>Personal commuting</a:t>
            </a:r>
          </a:p>
          <a:p>
            <a:pPr marL="0" indent="0">
              <a:buNone/>
            </a:pPr>
            <a:r>
              <a:rPr lang="en-GB" dirty="0"/>
              <a:t>Anaesthesia related electrical energy use</a:t>
            </a:r>
          </a:p>
          <a:p>
            <a:pPr marL="0" indent="0">
              <a:buNone/>
            </a:pPr>
            <a:r>
              <a:rPr lang="en-GB" dirty="0"/>
              <a:t>Itemise single use items, calculate total mass</a:t>
            </a:r>
          </a:p>
          <a:p>
            <a:pPr marL="0" indent="0">
              <a:buNone/>
            </a:pPr>
            <a:r>
              <a:rPr lang="en-GB" dirty="0"/>
              <a:t>Vapour and </a:t>
            </a:r>
            <a:r>
              <a:rPr lang="en-GB" dirty="0" err="1"/>
              <a:t>i.v.</a:t>
            </a:r>
            <a:r>
              <a:rPr lang="en-GB" dirty="0"/>
              <a:t> drug use</a:t>
            </a:r>
          </a:p>
          <a:p>
            <a:pPr marL="0" indent="0">
              <a:buNone/>
            </a:pPr>
            <a:r>
              <a:rPr lang="en-GB" dirty="0"/>
              <a:t>Waste management at end of life</a:t>
            </a:r>
          </a:p>
        </p:txBody>
      </p:sp>
    </p:spTree>
    <p:extLst>
      <p:ext uri="{BB962C8B-B14F-4D97-AF65-F5344CB8AC3E}">
        <p14:creationId xmlns:p14="http://schemas.microsoft.com/office/powerpoint/2010/main" val="3681913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481</Words>
  <Application>Microsoft Office PowerPoint</Application>
  <PresentationFormat>Widescreen</PresentationFormat>
  <Paragraphs>95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Capturing our carbon footprint</vt:lpstr>
      <vt:lpstr>Calculating the CO2e of nitrous oxide</vt:lpstr>
      <vt:lpstr>Calculating the CO2e of volatile agents</vt:lpstr>
      <vt:lpstr>PowerPoint Presentation</vt:lpstr>
      <vt:lpstr>Fresh gas usage (GE machines)</vt:lpstr>
      <vt:lpstr>Real time calculator</vt:lpstr>
      <vt:lpstr>PowerPoint Presentation</vt:lpstr>
      <vt:lpstr>PowerPoint Presentation</vt:lpstr>
      <vt:lpstr>A calculation of the CO2e of anaesthesia for TKR</vt:lpstr>
      <vt:lpstr>Step changes in anaesthesia for TKR</vt:lpstr>
      <vt:lpstr>PowerPoint Presentation</vt:lpstr>
      <vt:lpstr>PowerPoint Presentation</vt:lpstr>
      <vt:lpstr>Capturing our carbon footprint to build a road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RCoA Webinar</dc:title>
  <dc:creator>Tom Pierce</dc:creator>
  <cp:lastModifiedBy>Tom Pierce</cp:lastModifiedBy>
  <cp:revision>18</cp:revision>
  <dcterms:created xsi:type="dcterms:W3CDTF">2020-10-02T09:05:22Z</dcterms:created>
  <dcterms:modified xsi:type="dcterms:W3CDTF">2020-10-12T14:44:58Z</dcterms:modified>
</cp:coreProperties>
</file>