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DF23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60" d="100"/>
          <a:sy n="60" d="100"/>
        </p:scale>
        <p:origin x="-1656" y="-3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124744"/>
            <a:ext cx="9144000" cy="612068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10" name="Footer Placeholder 5"/>
          <p:cNvSpPr txBox="1">
            <a:spLocks/>
          </p:cNvSpPr>
          <p:nvPr userDrawn="1"/>
        </p:nvSpPr>
        <p:spPr>
          <a:xfrm>
            <a:off x="6044734" y="6311307"/>
            <a:ext cx="2895600" cy="7240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chemeClr val="tx1"/>
                </a:solidFill>
              </a:rPr>
              <a:t>NAP5</a:t>
            </a:r>
          </a:p>
          <a:p>
            <a:pPr algn="r"/>
            <a:r>
              <a:rPr lang="en-US" sz="1400" dirty="0" smtClean="0">
                <a:solidFill>
                  <a:schemeClr val="tx1"/>
                </a:solidFill>
              </a:rPr>
              <a:t> The 5th National Audit Project</a:t>
            </a:r>
          </a:p>
          <a:p>
            <a:pPr algn="l"/>
            <a:r>
              <a:rPr lang="en-GB" sz="1800" dirty="0" smtClean="0">
                <a:solidFill>
                  <a:srgbClr val="99FFA4"/>
                </a:solidFill>
                <a:latin typeface="ZapfDingbatsITC"/>
              </a:rPr>
              <a:t>                         ■ </a:t>
            </a:r>
            <a:r>
              <a:rPr lang="en-GB" sz="1800" dirty="0" smtClean="0">
                <a:solidFill>
                  <a:srgbClr val="A0FFA3"/>
                </a:solidFill>
                <a:latin typeface="ZapfDingbatsITC"/>
              </a:rPr>
              <a:t>■ </a:t>
            </a:r>
            <a:r>
              <a:rPr lang="en-GB" sz="1800" dirty="0" smtClean="0">
                <a:solidFill>
                  <a:srgbClr val="B3FFB5"/>
                </a:solidFill>
                <a:latin typeface="ZapfDingbatsITC"/>
              </a:rPr>
              <a:t>■ </a:t>
            </a:r>
            <a:r>
              <a:rPr lang="en-GB" sz="1800" dirty="0" smtClean="0">
                <a:solidFill>
                  <a:srgbClr val="DAFFDB"/>
                </a:solidFill>
                <a:latin typeface="ZapfDingbatsITC"/>
              </a:rPr>
              <a:t>■ </a:t>
            </a:r>
            <a:r>
              <a:rPr lang="en-GB" sz="1800" dirty="0" smtClean="0">
                <a:solidFill>
                  <a:srgbClr val="EDFFED"/>
                </a:solidFill>
                <a:latin typeface="ZapfDingbatsITC"/>
              </a:rPr>
              <a:t>■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14481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515B0D4-9A27-41D8-AFD6-9CEA31C4B76B}" type="datetimeFigureOut">
              <a:rPr lang="en-GB" smtClean="0"/>
              <a:pPr/>
              <a:t>10/09/2014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B11C014-F295-4C32-A665-9173BD6BA7E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257984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515B0D4-9A27-41D8-AFD6-9CEA31C4B76B}" type="datetimeFigureOut">
              <a:rPr lang="en-GB" smtClean="0"/>
              <a:pPr/>
              <a:t>10/09/2014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B11C014-F295-4C32-A665-9173BD6BA7E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31465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515B0D4-9A27-41D8-AFD6-9CEA31C4B76B}" type="datetimeFigureOut">
              <a:rPr lang="en-GB" smtClean="0"/>
              <a:pPr/>
              <a:t>10/09/2014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954524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515B0D4-9A27-41D8-AFD6-9CEA31C4B76B}" type="datetimeFigureOut">
              <a:rPr lang="en-GB" smtClean="0"/>
              <a:pPr/>
              <a:t>10/09/2014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B11C014-F295-4C32-A665-9173BD6BA7E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835659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515B0D4-9A27-41D8-AFD6-9CEA31C4B76B}" type="datetimeFigureOut">
              <a:rPr lang="en-GB" smtClean="0"/>
              <a:pPr/>
              <a:t>10/09/2014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B11C014-F295-4C32-A665-9173BD6BA7E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69798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515B0D4-9A27-41D8-AFD6-9CEA31C4B76B}" type="datetimeFigureOut">
              <a:rPr lang="en-GB" smtClean="0"/>
              <a:pPr/>
              <a:t>10/09/2014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B11C014-F295-4C32-A665-9173BD6BA7E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104247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515B0D4-9A27-41D8-AFD6-9CEA31C4B76B}" type="datetimeFigureOut">
              <a:rPr lang="en-GB" smtClean="0"/>
              <a:pPr/>
              <a:t>10/09/2014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B11C014-F295-4C32-A665-9173BD6BA7E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990637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515B0D4-9A27-41D8-AFD6-9CEA31C4B76B}" type="datetimeFigureOut">
              <a:rPr lang="en-GB" smtClean="0"/>
              <a:pPr/>
              <a:t>10/09/2014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B11C014-F295-4C32-A665-9173BD6BA7E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11475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515B0D4-9A27-41D8-AFD6-9CEA31C4B76B}" type="datetimeFigureOut">
              <a:rPr lang="en-GB" smtClean="0"/>
              <a:pPr/>
              <a:t>10/09/2014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B11C014-F295-4C32-A665-9173BD6BA7E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35501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515B0D4-9A27-41D8-AFD6-9CEA31C4B76B}" type="datetimeFigureOut">
              <a:rPr lang="en-GB" smtClean="0"/>
              <a:pPr/>
              <a:t>10/09/2014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B11C014-F295-4C32-A665-9173BD6BA7E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022442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DF2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1412776"/>
            <a:ext cx="9144000" cy="58326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Footer Placeholder 5"/>
          <p:cNvSpPr txBox="1">
            <a:spLocks/>
          </p:cNvSpPr>
          <p:nvPr userDrawn="1"/>
        </p:nvSpPr>
        <p:spPr>
          <a:xfrm>
            <a:off x="6012160" y="184665"/>
            <a:ext cx="2895600" cy="7240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chemeClr val="tx1"/>
                </a:solidFill>
              </a:rPr>
              <a:t>NAP5</a:t>
            </a:r>
          </a:p>
          <a:p>
            <a:pPr algn="r"/>
            <a:r>
              <a:rPr lang="en-US" sz="1400" dirty="0" smtClean="0">
                <a:solidFill>
                  <a:schemeClr val="tx1"/>
                </a:solidFill>
              </a:rPr>
              <a:t> The 5th National Audit Project</a:t>
            </a:r>
          </a:p>
          <a:p>
            <a:pPr algn="l"/>
            <a:r>
              <a:rPr lang="en-GB" sz="1800" dirty="0" smtClean="0">
                <a:solidFill>
                  <a:srgbClr val="99FFA4"/>
                </a:solidFill>
                <a:latin typeface="ZapfDingbatsITC"/>
              </a:rPr>
              <a:t>                         ■ </a:t>
            </a:r>
            <a:r>
              <a:rPr lang="en-GB" sz="1800" dirty="0" smtClean="0">
                <a:solidFill>
                  <a:srgbClr val="A0FFA3"/>
                </a:solidFill>
                <a:latin typeface="ZapfDingbatsITC"/>
              </a:rPr>
              <a:t>■ </a:t>
            </a:r>
            <a:r>
              <a:rPr lang="en-GB" sz="1800" dirty="0" smtClean="0">
                <a:solidFill>
                  <a:srgbClr val="B3FFB5"/>
                </a:solidFill>
                <a:latin typeface="ZapfDingbatsITC"/>
              </a:rPr>
              <a:t>■ </a:t>
            </a:r>
            <a:r>
              <a:rPr lang="en-GB" sz="1800" dirty="0" smtClean="0">
                <a:solidFill>
                  <a:srgbClr val="DAFFDB"/>
                </a:solidFill>
                <a:latin typeface="ZapfDingbatsITC"/>
              </a:rPr>
              <a:t>■ </a:t>
            </a:r>
            <a:r>
              <a:rPr lang="en-GB" sz="1800" dirty="0" smtClean="0">
                <a:solidFill>
                  <a:srgbClr val="EDFFED"/>
                </a:solidFill>
                <a:latin typeface="ZapfDingbatsITC"/>
              </a:rPr>
              <a:t>■ </a:t>
            </a:r>
            <a:endParaRPr lang="en-GB" dirty="0"/>
          </a:p>
        </p:txBody>
      </p:sp>
      <p:sp>
        <p:nvSpPr>
          <p:cNvPr id="8" name="Footer Placeholder 5"/>
          <p:cNvSpPr txBox="1">
            <a:spLocks/>
          </p:cNvSpPr>
          <p:nvPr userDrawn="1"/>
        </p:nvSpPr>
        <p:spPr>
          <a:xfrm>
            <a:off x="6044734" y="6311307"/>
            <a:ext cx="2895600" cy="7240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chemeClr val="tx1"/>
                </a:solidFill>
              </a:rPr>
              <a:t>NAP5</a:t>
            </a:r>
          </a:p>
          <a:p>
            <a:pPr algn="r"/>
            <a:r>
              <a:rPr lang="en-US" sz="1400" dirty="0" smtClean="0">
                <a:solidFill>
                  <a:schemeClr val="tx1"/>
                </a:solidFill>
              </a:rPr>
              <a:t> The 5th National Audit Project</a:t>
            </a:r>
          </a:p>
          <a:p>
            <a:pPr algn="l"/>
            <a:r>
              <a:rPr lang="en-GB" sz="1800" dirty="0" smtClean="0">
                <a:solidFill>
                  <a:srgbClr val="99FFA4"/>
                </a:solidFill>
                <a:latin typeface="ZapfDingbatsITC"/>
              </a:rPr>
              <a:t>                         ■ </a:t>
            </a:r>
            <a:r>
              <a:rPr lang="en-GB" sz="1800" dirty="0" smtClean="0">
                <a:solidFill>
                  <a:srgbClr val="A0FFA3"/>
                </a:solidFill>
                <a:latin typeface="ZapfDingbatsITC"/>
              </a:rPr>
              <a:t>■ </a:t>
            </a:r>
            <a:r>
              <a:rPr lang="en-GB" sz="1800" dirty="0" smtClean="0">
                <a:solidFill>
                  <a:srgbClr val="B3FFB5"/>
                </a:solidFill>
                <a:latin typeface="ZapfDingbatsITC"/>
              </a:rPr>
              <a:t>■ </a:t>
            </a:r>
            <a:r>
              <a:rPr lang="en-GB" sz="1800" dirty="0" smtClean="0">
                <a:solidFill>
                  <a:srgbClr val="DAFFDB"/>
                </a:solidFill>
                <a:latin typeface="ZapfDingbatsITC"/>
              </a:rPr>
              <a:t>■ </a:t>
            </a:r>
            <a:r>
              <a:rPr lang="en-GB" sz="1800" dirty="0" smtClean="0">
                <a:solidFill>
                  <a:srgbClr val="EDFFED"/>
                </a:solidFill>
                <a:latin typeface="ZapfDingbatsITC"/>
              </a:rPr>
              <a:t>■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498521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smtClean="0"/>
              <a:t>The Baseline Surveys</a:t>
            </a:r>
            <a:endParaRPr lang="en-GB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Professor </a:t>
            </a:r>
            <a:r>
              <a:rPr lang="en-GB" dirty="0" err="1" smtClean="0"/>
              <a:t>Jaideep</a:t>
            </a:r>
            <a:r>
              <a:rPr lang="en-GB" dirty="0" smtClean="0"/>
              <a:t> J </a:t>
            </a:r>
            <a:r>
              <a:rPr lang="en-GB" dirty="0" err="1" smtClean="0"/>
              <a:t>Pandit</a:t>
            </a:r>
            <a:endParaRPr lang="en-GB" dirty="0" smtClean="0"/>
          </a:p>
          <a:p>
            <a:r>
              <a:rPr lang="en-GB" dirty="0" smtClean="0"/>
              <a:t>Clinical Lead</a:t>
            </a:r>
          </a:p>
          <a:p>
            <a:r>
              <a:rPr lang="en-GB" dirty="0" smtClean="0"/>
              <a:t>NAP5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147846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Pain/distress more likely during surgery than other phases</a:t>
            </a:r>
            <a:endParaRPr lang="en-GB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2800350"/>
            <a:ext cx="5591175" cy="405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Use of DOA monitoring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464816"/>
            <a:ext cx="1853555" cy="286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9006" y="2780928"/>
            <a:ext cx="5064842" cy="267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8702" y="3861048"/>
            <a:ext cx="8162414" cy="23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Policies for preventing/managing AAGA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12/265 centres had any policy (4.5%)</a:t>
            </a:r>
          </a:p>
          <a:p>
            <a:endParaRPr lang="en-GB" dirty="0" smtClean="0"/>
          </a:p>
          <a:p>
            <a:r>
              <a:rPr lang="en-GB" dirty="0" smtClean="0"/>
              <a:t>Some were general critical incident policies; many were mini-reviews of AAGA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Conclusions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en-GB" dirty="0" smtClean="0"/>
              <a:t>Baseline survey helped us plan main study</a:t>
            </a:r>
          </a:p>
          <a:p>
            <a:r>
              <a:rPr lang="en-GB" dirty="0" smtClean="0"/>
              <a:t>Reports of AAGA very much rarer than Brice questioning incidence (1:15,000 </a:t>
            </a:r>
            <a:r>
              <a:rPr lang="en-GB" dirty="0" err="1" smtClean="0"/>
              <a:t>vs</a:t>
            </a:r>
            <a:r>
              <a:rPr lang="en-GB" dirty="0" smtClean="0"/>
              <a:t> 1:600)</a:t>
            </a:r>
          </a:p>
          <a:p>
            <a:r>
              <a:rPr lang="en-GB" dirty="0" smtClean="0"/>
              <a:t>Most patients middle-aged</a:t>
            </a:r>
          </a:p>
          <a:p>
            <a:r>
              <a:rPr lang="en-GB" dirty="0" smtClean="0"/>
              <a:t>Most AAGA during induction and emergence</a:t>
            </a:r>
          </a:p>
          <a:p>
            <a:r>
              <a:rPr lang="en-GB" dirty="0" smtClean="0"/>
              <a:t>Pain/distress not universal (and in the minority)</a:t>
            </a:r>
          </a:p>
          <a:p>
            <a:r>
              <a:rPr lang="en-GB" dirty="0" smtClean="0"/>
              <a:t>Pain/distress more common with AAGA during surgery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r>
              <a:rPr lang="en-GB" dirty="0" smtClean="0"/>
              <a:t>Complaints or legal action very rare (&lt;20% and &lt;10% of AAGA cases)</a:t>
            </a:r>
          </a:p>
          <a:p>
            <a:endParaRPr lang="en-GB" dirty="0" smtClean="0"/>
          </a:p>
          <a:p>
            <a:r>
              <a:rPr lang="en-GB" dirty="0" smtClean="0"/>
              <a:t>Only 2/3rds centres have DOA monitor</a:t>
            </a:r>
          </a:p>
          <a:p>
            <a:endParaRPr lang="en-GB" dirty="0" smtClean="0"/>
          </a:p>
          <a:p>
            <a:r>
              <a:rPr lang="en-GB" dirty="0" smtClean="0"/>
              <a:t>75% of anaesthetists never use DOA</a:t>
            </a:r>
          </a:p>
          <a:p>
            <a:endParaRPr lang="en-GB" dirty="0" smtClean="0"/>
          </a:p>
          <a:p>
            <a:r>
              <a:rPr lang="en-GB" dirty="0" smtClean="0"/>
              <a:t>&lt;5% centres have any relevant policies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Note these findings in light of main study</a:t>
            </a:r>
          </a:p>
          <a:p>
            <a:endParaRPr lang="en-GB" dirty="0" smtClean="0"/>
          </a:p>
          <a:p>
            <a:r>
              <a:rPr lang="en-GB" dirty="0" smtClean="0"/>
              <a:t>…will see little changed by main study; Baseline approach robust in main findings</a:t>
            </a:r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END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Methods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en-GB" dirty="0" smtClean="0"/>
              <a:t>Survey</a:t>
            </a:r>
          </a:p>
          <a:p>
            <a:r>
              <a:rPr lang="en-GB" dirty="0" smtClean="0"/>
              <a:t>Conducted to guide main project</a:t>
            </a:r>
          </a:p>
          <a:p>
            <a:r>
              <a:rPr lang="en-GB" dirty="0" smtClean="0"/>
              <a:t>Conducted in 2012</a:t>
            </a:r>
          </a:p>
          <a:p>
            <a:r>
              <a:rPr lang="en-GB" dirty="0" smtClean="0"/>
              <a:t>All UK consultants &amp; SAS doctors asked</a:t>
            </a:r>
          </a:p>
          <a:p>
            <a:pPr>
              <a:buNone/>
            </a:pPr>
            <a:r>
              <a:rPr lang="en-GB" dirty="0" smtClean="0"/>
              <a:t>about their experience of </a:t>
            </a:r>
            <a:r>
              <a:rPr lang="en-GB" b="1" u="sng" dirty="0" smtClean="0"/>
              <a:t>new</a:t>
            </a:r>
            <a:r>
              <a:rPr lang="en-GB" dirty="0" smtClean="0"/>
              <a:t> AAGA cases during 2011</a:t>
            </a:r>
          </a:p>
          <a:p>
            <a:r>
              <a:rPr lang="en-GB" dirty="0" smtClean="0"/>
              <a:t>Survey co-ordinated by LCs</a:t>
            </a:r>
          </a:p>
          <a:p>
            <a:r>
              <a:rPr lang="en-GB" dirty="0" smtClean="0"/>
              <a:t>Published BJA &amp; Anaesthesia 2013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959596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Results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7140 consultants</a:t>
            </a:r>
          </a:p>
          <a:p>
            <a:r>
              <a:rPr lang="en-GB" dirty="0" smtClean="0"/>
              <a:t>5951 SAS</a:t>
            </a:r>
          </a:p>
          <a:p>
            <a:r>
              <a:rPr lang="en-GB" dirty="0" smtClean="0"/>
              <a:t>265 centres</a:t>
            </a:r>
          </a:p>
          <a:p>
            <a:r>
              <a:rPr lang="en-GB" dirty="0" smtClean="0"/>
              <a:t>82% response rate (staff)</a:t>
            </a:r>
          </a:p>
          <a:p>
            <a:r>
              <a:rPr lang="en-GB" dirty="0" smtClean="0"/>
              <a:t>100% response rate (centre)</a:t>
            </a:r>
          </a:p>
          <a:p>
            <a:r>
              <a:rPr lang="en-GB" dirty="0" smtClean="0"/>
              <a:t>Demography of dept size, yrs experience – not to be discussed here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153 new AAGA cases</a:t>
            </a:r>
          </a:p>
          <a:p>
            <a:r>
              <a:rPr lang="en-GB" dirty="0" smtClean="0"/>
              <a:t>Using NAP4 denominator = incidence </a:t>
            </a:r>
          </a:p>
          <a:p>
            <a:pPr>
              <a:buNone/>
            </a:pPr>
            <a:r>
              <a:rPr lang="en-GB" dirty="0" smtClean="0"/>
              <a:t>~1: 15,000</a:t>
            </a:r>
            <a:endParaRPr lang="en-GB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3284984"/>
            <a:ext cx="7969810" cy="2975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755576" y="5301208"/>
            <a:ext cx="5400600" cy="864096"/>
          </a:xfrm>
          <a:prstGeom prst="rect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Histogram by anaesthetist in career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484784"/>
            <a:ext cx="7416824" cy="5142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Histogram by centre for year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650279"/>
            <a:ext cx="7200800" cy="5207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Age of AAGA cases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Most in </a:t>
            </a:r>
            <a:r>
              <a:rPr lang="en-GB" dirty="0" smtClean="0"/>
              <a:t>young/middle age adults…(</a:t>
            </a:r>
            <a:r>
              <a:rPr lang="en-GB" dirty="0" smtClean="0"/>
              <a:t>but no denominator)</a:t>
            </a:r>
            <a:endParaRPr lang="en-GB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2636912"/>
            <a:ext cx="6305153" cy="4457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Timing of AAGA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Most in ‘dynamic’ phases of anaesthesia</a:t>
            </a:r>
            <a:endParaRPr lang="en-GB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2204864"/>
            <a:ext cx="6455876" cy="4869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Consequence of AAGA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minority distressed or in pain</a:t>
            </a:r>
            <a:endParaRPr lang="en-GB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2070246"/>
            <a:ext cx="6490320" cy="4787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282</Words>
  <Application>Microsoft Office PowerPoint</Application>
  <PresentationFormat>On-screen Show (4:3)</PresentationFormat>
  <Paragraphs>58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The Baseline Surveys</vt:lpstr>
      <vt:lpstr>Methods</vt:lpstr>
      <vt:lpstr>Results</vt:lpstr>
      <vt:lpstr>Slide 4</vt:lpstr>
      <vt:lpstr>Histogram by anaesthetist in career</vt:lpstr>
      <vt:lpstr>Histogram by centre for year</vt:lpstr>
      <vt:lpstr>Age of AAGA cases</vt:lpstr>
      <vt:lpstr>Timing of AAGA</vt:lpstr>
      <vt:lpstr>Consequence of AAGA</vt:lpstr>
      <vt:lpstr>Slide 10</vt:lpstr>
      <vt:lpstr>Use of DOA monitoring</vt:lpstr>
      <vt:lpstr>Policies for preventing/managing AAGA</vt:lpstr>
      <vt:lpstr>Conclusions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JJP</cp:lastModifiedBy>
  <cp:revision>25</cp:revision>
  <dcterms:created xsi:type="dcterms:W3CDTF">2014-07-25T06:24:51Z</dcterms:created>
  <dcterms:modified xsi:type="dcterms:W3CDTF">2014-09-10T16:01:54Z</dcterms:modified>
</cp:coreProperties>
</file>