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75" r:id="rId4"/>
    <p:sldId id="299" r:id="rId5"/>
    <p:sldId id="277" r:id="rId6"/>
    <p:sldId id="278" r:id="rId7"/>
    <p:sldId id="276" r:id="rId8"/>
    <p:sldId id="260" r:id="rId9"/>
    <p:sldId id="261" r:id="rId10"/>
    <p:sldId id="280" r:id="rId11"/>
    <p:sldId id="281" r:id="rId12"/>
    <p:sldId id="303" r:id="rId13"/>
    <p:sldId id="282" r:id="rId14"/>
    <p:sldId id="262" r:id="rId15"/>
    <p:sldId id="263" r:id="rId16"/>
    <p:sldId id="283" r:id="rId17"/>
    <p:sldId id="284" r:id="rId18"/>
    <p:sldId id="285" r:id="rId19"/>
    <p:sldId id="286" r:id="rId20"/>
    <p:sldId id="302" r:id="rId21"/>
    <p:sldId id="264" r:id="rId22"/>
    <p:sldId id="265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4" r:id="rId35"/>
    <p:sldId id="287" r:id="rId36"/>
    <p:sldId id="305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278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test%20NAP5\SURY%20AAS%20finals%20(a)%2026th%20M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Start'!$A$17</c:f>
              <c:strCache>
                <c:ptCount val="1"/>
                <c:pt idx="0">
                  <c:v>ASA 2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Start'!$B$17:$D$17</c:f>
              <c:numCache>
                <c:formatCode>0.0%</c:formatCode>
                <c:ptCount val="3"/>
                <c:pt idx="0">
                  <c:v>2.3885553710563289E-2</c:v>
                </c:pt>
                <c:pt idx="1">
                  <c:v>0.93153659471196837</c:v>
                </c:pt>
                <c:pt idx="2">
                  <c:v>4.4577851577468387E-2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72160"/>
        <c:axId val="78310208"/>
      </c:barChart>
      <c:catAx>
        <c:axId val="95772160"/>
        <c:scaling>
          <c:orientation val="minMax"/>
        </c:scaling>
        <c:delete val="1"/>
        <c:axPos val="b"/>
        <c:majorTickMark val="out"/>
        <c:minorTickMark val="none"/>
        <c:tickLblPos val="none"/>
        <c:crossAx val="78310208"/>
        <c:crosses val="autoZero"/>
        <c:auto val="1"/>
        <c:lblAlgn val="ctr"/>
        <c:lblOffset val="100"/>
        <c:noMultiLvlLbl val="0"/>
      </c:catAx>
      <c:valAx>
        <c:axId val="7831020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77216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8.7182852143482065E-2"/>
          <c:w val="0.85317957130358701"/>
          <c:h val="0.6609411323584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Start'!$A$20</c:f>
              <c:strCache>
                <c:ptCount val="1"/>
                <c:pt idx="0">
                  <c:v>ASA 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Start'!$B$20:$D$20</c:f>
              <c:numCache>
                <c:formatCode>0.0%</c:formatCode>
                <c:ptCount val="3"/>
                <c:pt idx="0">
                  <c:v>0.24561403508771928</c:v>
                </c:pt>
                <c:pt idx="1">
                  <c:v>0.57894736842105265</c:v>
                </c:pt>
                <c:pt idx="2">
                  <c:v>0.17543859649122806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99264"/>
        <c:axId val="97317376"/>
      </c:barChart>
      <c:catAx>
        <c:axId val="95499264"/>
        <c:scaling>
          <c:orientation val="minMax"/>
        </c:scaling>
        <c:delete val="1"/>
        <c:axPos val="b"/>
        <c:majorTickMark val="out"/>
        <c:minorTickMark val="none"/>
        <c:tickLblPos val="none"/>
        <c:crossAx val="97317376"/>
        <c:crosses val="autoZero"/>
        <c:auto val="1"/>
        <c:lblAlgn val="ctr"/>
        <c:lblOffset val="100"/>
        <c:noMultiLvlLbl val="0"/>
      </c:catAx>
      <c:valAx>
        <c:axId val="9731737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95499264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Start'!$A$16</c:f>
              <c:strCache>
                <c:ptCount val="1"/>
                <c:pt idx="0">
                  <c:v>ASA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Start'!$B$16:$D$16</c:f>
              <c:numCache>
                <c:formatCode>0.0%</c:formatCode>
                <c:ptCount val="3"/>
                <c:pt idx="0">
                  <c:v>4.7251190936011329E-2</c:v>
                </c:pt>
                <c:pt idx="1">
                  <c:v>0.88502639371700786</c:v>
                </c:pt>
                <c:pt idx="2">
                  <c:v>6.7722415346980813E-2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4128"/>
        <c:axId val="97319104"/>
      </c:barChart>
      <c:catAx>
        <c:axId val="103984128"/>
        <c:scaling>
          <c:orientation val="minMax"/>
        </c:scaling>
        <c:delete val="1"/>
        <c:axPos val="b"/>
        <c:majorTickMark val="out"/>
        <c:minorTickMark val="none"/>
        <c:tickLblPos val="none"/>
        <c:crossAx val="97319104"/>
        <c:crosses val="autoZero"/>
        <c:auto val="1"/>
        <c:lblAlgn val="ctr"/>
        <c:lblOffset val="100"/>
        <c:noMultiLvlLbl val="0"/>
      </c:catAx>
      <c:valAx>
        <c:axId val="9731910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103984128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Start'!$A$16</c:f>
              <c:strCache>
                <c:ptCount val="1"/>
                <c:pt idx="0">
                  <c:v>ASA 1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Start'!$B$23:$D$23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99776"/>
        <c:axId val="95674368"/>
      </c:barChart>
      <c:catAx>
        <c:axId val="95499776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en-US"/>
          </a:p>
        </c:txPr>
        <c:crossAx val="95674368"/>
        <c:crosses val="autoZero"/>
        <c:auto val="1"/>
        <c:lblAlgn val="ctr"/>
        <c:lblOffset val="100"/>
        <c:noMultiLvlLbl val="0"/>
      </c:catAx>
      <c:valAx>
        <c:axId val="9567436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crossAx val="95499776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Start'!$A$18</c:f>
              <c:strCache>
                <c:ptCount val="1"/>
                <c:pt idx="0">
                  <c:v>ASA 3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Start'!$B$18:$D$18</c:f>
              <c:numCache>
                <c:formatCode>0.0%</c:formatCode>
                <c:ptCount val="3"/>
                <c:pt idx="0">
                  <c:v>2.0402298850574714E-2</c:v>
                </c:pt>
                <c:pt idx="1">
                  <c:v>0.93936781609195408</c:v>
                </c:pt>
                <c:pt idx="2">
                  <c:v>4.0229885057471264E-2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0480"/>
        <c:axId val="78311936"/>
      </c:barChart>
      <c:catAx>
        <c:axId val="95700480"/>
        <c:scaling>
          <c:orientation val="minMax"/>
        </c:scaling>
        <c:delete val="1"/>
        <c:axPos val="b"/>
        <c:majorTickMark val="out"/>
        <c:minorTickMark val="none"/>
        <c:tickLblPos val="none"/>
        <c:crossAx val="78311936"/>
        <c:crosses val="autoZero"/>
        <c:auto val="1"/>
        <c:lblAlgn val="ctr"/>
        <c:lblOffset val="100"/>
        <c:noMultiLvlLbl val="0"/>
      </c:catAx>
      <c:valAx>
        <c:axId val="7831193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70048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47624609127"/>
          <c:y val="3.7396921129539656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Start'!$A$19</c:f>
              <c:strCache>
                <c:ptCount val="1"/>
                <c:pt idx="0">
                  <c:v>ASA 4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Start'!$B$19:$D$19</c:f>
              <c:numCache>
                <c:formatCode>0.0%</c:formatCode>
                <c:ptCount val="3"/>
                <c:pt idx="0">
                  <c:v>6.9498069498069498E-2</c:v>
                </c:pt>
                <c:pt idx="1">
                  <c:v>0.77220077220077221</c:v>
                </c:pt>
                <c:pt idx="2">
                  <c:v>0.15830115830115829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0992"/>
        <c:axId val="78313664"/>
      </c:barChart>
      <c:catAx>
        <c:axId val="95700992"/>
        <c:scaling>
          <c:orientation val="minMax"/>
        </c:scaling>
        <c:delete val="1"/>
        <c:axPos val="b"/>
        <c:majorTickMark val="out"/>
        <c:minorTickMark val="none"/>
        <c:tickLblPos val="none"/>
        <c:crossAx val="78313664"/>
        <c:crosses val="autoZero"/>
        <c:auto val="1"/>
        <c:lblAlgn val="ctr"/>
        <c:lblOffset val="100"/>
        <c:noMultiLvlLbl val="0"/>
      </c:catAx>
      <c:valAx>
        <c:axId val="783136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70099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8.7182852143482065E-2"/>
          <c:w val="0.85317957130358701"/>
          <c:h val="0.6609411323584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Start'!$A$20</c:f>
              <c:strCache>
                <c:ptCount val="1"/>
                <c:pt idx="0">
                  <c:v>ASA 5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Start'!$B$20:$D$20</c:f>
              <c:numCache>
                <c:formatCode>0.0%</c:formatCode>
                <c:ptCount val="3"/>
                <c:pt idx="0">
                  <c:v>0.24561403508771928</c:v>
                </c:pt>
                <c:pt idx="1">
                  <c:v>0.57894736842105265</c:v>
                </c:pt>
                <c:pt idx="2">
                  <c:v>0.17543859649122806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1504"/>
        <c:axId val="82011264"/>
      </c:barChart>
      <c:catAx>
        <c:axId val="95701504"/>
        <c:scaling>
          <c:orientation val="minMax"/>
        </c:scaling>
        <c:delete val="1"/>
        <c:axPos val="b"/>
        <c:majorTickMark val="out"/>
        <c:minorTickMark val="none"/>
        <c:tickLblPos val="none"/>
        <c:crossAx val="82011264"/>
        <c:crosses val="autoZero"/>
        <c:auto val="1"/>
        <c:lblAlgn val="ctr"/>
        <c:lblOffset val="100"/>
        <c:noMultiLvlLbl val="0"/>
      </c:catAx>
      <c:valAx>
        <c:axId val="820112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95701504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Start'!$A$16</c:f>
              <c:strCache>
                <c:ptCount val="1"/>
                <c:pt idx="0">
                  <c:v>ASA 1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Start'!$B$16:$D$16</c:f>
              <c:numCache>
                <c:formatCode>0.0%</c:formatCode>
                <c:ptCount val="3"/>
                <c:pt idx="0">
                  <c:v>4.7251190936011329E-2</c:v>
                </c:pt>
                <c:pt idx="1">
                  <c:v>0.88502639371700786</c:v>
                </c:pt>
                <c:pt idx="2">
                  <c:v>6.7722415346980813E-2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2016"/>
        <c:axId val="82012992"/>
      </c:barChart>
      <c:catAx>
        <c:axId val="95702016"/>
        <c:scaling>
          <c:orientation val="minMax"/>
        </c:scaling>
        <c:delete val="1"/>
        <c:axPos val="b"/>
        <c:majorTickMark val="out"/>
        <c:minorTickMark val="none"/>
        <c:tickLblPos val="none"/>
        <c:crossAx val="82012992"/>
        <c:crosses val="autoZero"/>
        <c:auto val="1"/>
        <c:lblAlgn val="ctr"/>
        <c:lblOffset val="100"/>
        <c:noMultiLvlLbl val="0"/>
      </c:catAx>
      <c:valAx>
        <c:axId val="82012992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702016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Start'!$A$16</c:f>
              <c:strCache>
                <c:ptCount val="1"/>
                <c:pt idx="0">
                  <c:v>ASA 1</c:v>
                </c:pt>
              </c:strCache>
            </c:strRef>
          </c:tx>
          <c:invertIfNegative val="0"/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Start'!$B$23:$D$23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1056"/>
        <c:axId val="82014720"/>
      </c:barChart>
      <c:catAx>
        <c:axId val="103981056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en-US"/>
          </a:p>
        </c:txPr>
        <c:crossAx val="82014720"/>
        <c:crosses val="autoZero"/>
        <c:auto val="1"/>
        <c:lblAlgn val="ctr"/>
        <c:lblOffset val="100"/>
        <c:noMultiLvlLbl val="0"/>
      </c:catAx>
      <c:valAx>
        <c:axId val="82014720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crossAx val="103981056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Start'!$A$17</c:f>
              <c:strCache>
                <c:ptCount val="1"/>
                <c:pt idx="0">
                  <c:v>ASA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Start'!$B$17:$D$17</c:f>
              <c:numCache>
                <c:formatCode>0.0%</c:formatCode>
                <c:ptCount val="3"/>
                <c:pt idx="0">
                  <c:v>2.3885553710563289E-2</c:v>
                </c:pt>
                <c:pt idx="1">
                  <c:v>0.93153659471196837</c:v>
                </c:pt>
                <c:pt idx="2">
                  <c:v>4.4577851577468387E-2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983616"/>
        <c:axId val="82017600"/>
      </c:barChart>
      <c:catAx>
        <c:axId val="103983616"/>
        <c:scaling>
          <c:orientation val="minMax"/>
        </c:scaling>
        <c:delete val="1"/>
        <c:axPos val="b"/>
        <c:majorTickMark val="out"/>
        <c:minorTickMark val="none"/>
        <c:tickLblPos val="none"/>
        <c:crossAx val="82017600"/>
        <c:crosses val="autoZero"/>
        <c:auto val="1"/>
        <c:lblAlgn val="ctr"/>
        <c:lblOffset val="100"/>
        <c:noMultiLvlLbl val="0"/>
      </c:catAx>
      <c:valAx>
        <c:axId val="8201760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103983616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51706036745"/>
          <c:y val="3.7396106736657907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Start'!$A$18</c:f>
              <c:strCache>
                <c:ptCount val="1"/>
                <c:pt idx="0">
                  <c:v>ASA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Start'!$B$18:$D$18</c:f>
              <c:numCache>
                <c:formatCode>0.0%</c:formatCode>
                <c:ptCount val="3"/>
                <c:pt idx="0">
                  <c:v>2.0402298850574714E-2</c:v>
                </c:pt>
                <c:pt idx="1">
                  <c:v>0.93936781609195408</c:v>
                </c:pt>
                <c:pt idx="2">
                  <c:v>4.0229885057471264E-2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98240"/>
        <c:axId val="97313920"/>
      </c:barChart>
      <c:catAx>
        <c:axId val="95498240"/>
        <c:scaling>
          <c:orientation val="minMax"/>
        </c:scaling>
        <c:delete val="1"/>
        <c:axPos val="b"/>
        <c:majorTickMark val="out"/>
        <c:minorTickMark val="none"/>
        <c:tickLblPos val="none"/>
        <c:crossAx val="97313920"/>
        <c:crosses val="autoZero"/>
        <c:auto val="1"/>
        <c:lblAlgn val="ctr"/>
        <c:lblOffset val="100"/>
        <c:noMultiLvlLbl val="0"/>
      </c:catAx>
      <c:valAx>
        <c:axId val="9731392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49824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1347624609127"/>
          <c:y val="3.7396921129539656E-2"/>
          <c:w val="0.85317957130358701"/>
          <c:h val="0.90657370953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'ASA &amp; Anaes Start'!$A$19</c:f>
              <c:strCache>
                <c:ptCount val="1"/>
                <c:pt idx="0">
                  <c:v>ASA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'ASA &amp; Anaes Start'!$B$24:$D$24</c:f>
              <c:strCache>
                <c:ptCount val="3"/>
                <c:pt idx="0">
                  <c:v>Night</c:v>
                </c:pt>
                <c:pt idx="1">
                  <c:v>Day</c:v>
                </c:pt>
                <c:pt idx="2">
                  <c:v>Evening</c:v>
                </c:pt>
              </c:strCache>
            </c:strRef>
          </c:cat>
          <c:val>
            <c:numRef>
              <c:f>'ASA &amp; Anaes Start'!$B$19:$D$19</c:f>
              <c:numCache>
                <c:formatCode>0.0%</c:formatCode>
                <c:ptCount val="3"/>
                <c:pt idx="0">
                  <c:v>6.9498069498069498E-2</c:v>
                </c:pt>
                <c:pt idx="1">
                  <c:v>0.77220077220077221</c:v>
                </c:pt>
                <c:pt idx="2">
                  <c:v>0.15830115830115829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98752"/>
        <c:axId val="97315648"/>
      </c:barChart>
      <c:catAx>
        <c:axId val="95498752"/>
        <c:scaling>
          <c:orientation val="minMax"/>
        </c:scaling>
        <c:delete val="1"/>
        <c:axPos val="b"/>
        <c:majorTickMark val="out"/>
        <c:minorTickMark val="none"/>
        <c:tickLblPos val="none"/>
        <c:crossAx val="97315648"/>
        <c:crosses val="autoZero"/>
        <c:auto val="1"/>
        <c:lblAlgn val="ctr"/>
        <c:lblOffset val="100"/>
        <c:noMultiLvlLbl val="0"/>
      </c:catAx>
      <c:valAx>
        <c:axId val="9731564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one"/>
        <c:txPr>
          <a:bodyPr/>
          <a:lstStyle/>
          <a:p>
            <a:pPr>
              <a:defRPr sz="900" baseline="0"/>
            </a:pPr>
            <a:endParaRPr lang="en-US"/>
          </a:p>
        </c:txPr>
        <c:crossAx val="9549875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NAP5 Activity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Mike Sury</a:t>
            </a:r>
          </a:p>
          <a:p>
            <a:r>
              <a:rPr lang="en-GB" dirty="0" smtClean="0"/>
              <a:t>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Admission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" y="1628800"/>
            <a:ext cx="916709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day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728708"/>
            <a:ext cx="1656184" cy="48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51720" y="1954122"/>
            <a:ext cx="4824536" cy="4866848"/>
            <a:chOff x="0" y="0"/>
            <a:chExt cx="3192780" cy="313182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0" y="54864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109728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0" y="164592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/>
          </p:nvGraphicFramePr>
          <p:xfrm>
            <a:off x="0" y="2194560"/>
            <a:ext cx="3185160" cy="80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/>
          </p:nvGraphicFramePr>
          <p:xfrm>
            <a:off x="0" y="0"/>
            <a:ext cx="3185161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7026812"/>
                </p:ext>
              </p:extLst>
            </p:nvPr>
          </p:nvGraphicFramePr>
          <p:xfrm>
            <a:off x="7620" y="2887980"/>
            <a:ext cx="3185160" cy="243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180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day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728708"/>
            <a:ext cx="1656184" cy="48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51720" y="1954122"/>
            <a:ext cx="4824536" cy="4866848"/>
            <a:chOff x="0" y="0"/>
            <a:chExt cx="3192780" cy="313182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722662"/>
                </p:ext>
              </p:extLst>
            </p:nvPr>
          </p:nvGraphicFramePr>
          <p:xfrm>
            <a:off x="0" y="54864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6542465"/>
                </p:ext>
              </p:extLst>
            </p:nvPr>
          </p:nvGraphicFramePr>
          <p:xfrm>
            <a:off x="0" y="109728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1596938"/>
                </p:ext>
              </p:extLst>
            </p:nvPr>
          </p:nvGraphicFramePr>
          <p:xfrm>
            <a:off x="0" y="1645920"/>
            <a:ext cx="3185160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3003784"/>
                </p:ext>
              </p:extLst>
            </p:nvPr>
          </p:nvGraphicFramePr>
          <p:xfrm>
            <a:off x="0" y="2194560"/>
            <a:ext cx="3185160" cy="80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8608693"/>
                </p:ext>
              </p:extLst>
            </p:nvPr>
          </p:nvGraphicFramePr>
          <p:xfrm>
            <a:off x="0" y="0"/>
            <a:ext cx="3185161" cy="537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1460614"/>
                </p:ext>
              </p:extLst>
            </p:nvPr>
          </p:nvGraphicFramePr>
          <p:xfrm>
            <a:off x="7620" y="2887980"/>
            <a:ext cx="3185160" cy="243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910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day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00808"/>
            <a:ext cx="7162373" cy="45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hart 4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2" t="-5296" r="-36508" b="-3139"/>
          <a:stretch>
            <a:fillRect/>
          </a:stretch>
        </p:blipFill>
        <p:spPr bwMode="auto">
          <a:xfrm>
            <a:off x="899592" y="1930653"/>
            <a:ext cx="7344816" cy="43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of week &amp; ASA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7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art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>
            <a:fillRect/>
          </a:stretch>
        </p:blipFill>
        <p:spPr bwMode="auto">
          <a:xfrm>
            <a:off x="1115616" y="1907263"/>
            <a:ext cx="6696744" cy="418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of week &amp; Urgency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0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75404"/>
            <a:ext cx="7200800" cy="49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Seniority of Anaesthetist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Seniority of Anaesthetist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43664"/>
            <a:ext cx="7632848" cy="48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Seniority of Anaesthetist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256661" cy="46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ASA 4 &amp;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102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estimates of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NAP4 estimated </a:t>
            </a:r>
            <a:r>
              <a:rPr lang="en-GB" dirty="0"/>
              <a:t>the number of general anaesthetics</a:t>
            </a:r>
          </a:p>
          <a:p>
            <a:pPr lvl="1"/>
            <a:r>
              <a:rPr lang="en-GB" u="sng" dirty="0" smtClean="0"/>
              <a:t>~ three million (2,872,600)</a:t>
            </a:r>
            <a:r>
              <a:rPr lang="en-GB" dirty="0"/>
              <a:t> per year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9647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Intended Conscious level (LOC)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15622"/>
              </p:ext>
            </p:extLst>
          </p:nvPr>
        </p:nvGraphicFramePr>
        <p:xfrm>
          <a:off x="1259632" y="2132856"/>
          <a:ext cx="6600057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19"/>
                <a:gridCol w="2200019"/>
                <a:gridCol w="2200019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2,766,600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76.9%</a:t>
                      </a:r>
                      <a:endParaRPr lang="en-GB" sz="2800" dirty="0"/>
                    </a:p>
                  </a:txBody>
                  <a:tcPr/>
                </a:tc>
              </a:tr>
              <a:tr h="1162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Sedation (of any level)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308,800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8.6%</a:t>
                      </a:r>
                      <a:endParaRPr lang="en-GB" sz="2800" dirty="0"/>
                    </a:p>
                  </a:txBody>
                  <a:tcPr/>
                </a:tc>
              </a:tr>
              <a:tr h="85398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Awake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523,100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14.5%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hart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 bwMode="auto">
          <a:xfrm>
            <a:off x="179512" y="1562807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Intended LOC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hart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1" t="-3624" r="-6049" b="-5083"/>
          <a:stretch>
            <a:fillRect/>
          </a:stretch>
        </p:blipFill>
        <p:spPr bwMode="auto">
          <a:xfrm>
            <a:off x="971600" y="1876972"/>
            <a:ext cx="72728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256490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Sedation workload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Sedation (all levels)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Induction agent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0919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Rapid Sequence Induction (RSI)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09723"/>
            <a:ext cx="7690782" cy="43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agent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72406"/>
            <a:ext cx="8265497" cy="40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Nitrous oxide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210" y="2132856"/>
            <a:ext cx="64484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airway device used </a:t>
            </a:r>
            <a:r>
              <a:rPr lang="en-GB" dirty="0" smtClean="0"/>
              <a:t>during GA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628800"/>
            <a:ext cx="8153703" cy="47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NMBs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7070346" cy="49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DOA monitors </a:t>
            </a:r>
            <a:br>
              <a:rPr lang="en-GB" dirty="0" smtClean="0"/>
            </a:br>
            <a:r>
              <a:rPr lang="en-GB" dirty="0" smtClean="0"/>
              <a:t>during general </a:t>
            </a:r>
            <a:r>
              <a:rPr lang="en-GB" dirty="0"/>
              <a:t>anaesthesia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92896"/>
            <a:ext cx="9134614" cy="20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4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methods</a:t>
            </a:r>
            <a:endParaRPr lang="en-GB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72817"/>
            <a:ext cx="3312368" cy="46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584644"/>
            <a:ext cx="2371433" cy="29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83" y="3068960"/>
            <a:ext cx="16002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DOA monitoring: </a:t>
            </a:r>
            <a:br>
              <a:rPr lang="en-GB" dirty="0" smtClean="0"/>
            </a:br>
            <a:r>
              <a:rPr lang="en-GB" dirty="0" smtClean="0"/>
              <a:t>maintenance </a:t>
            </a:r>
            <a:r>
              <a:rPr lang="en-GB" dirty="0"/>
              <a:t>agent </a:t>
            </a:r>
            <a:r>
              <a:rPr lang="en-GB" dirty="0" smtClean="0"/>
              <a:t>and NMB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1" y="2852936"/>
            <a:ext cx="9028795" cy="16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4 learning points: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“most comprehensive </a:t>
            </a:r>
            <a:r>
              <a:rPr lang="en-GB" dirty="0" smtClean="0"/>
              <a:t>national picture </a:t>
            </a:r>
            <a:r>
              <a:rPr lang="en-GB" dirty="0"/>
              <a:t>of anaesthesia practice to date</a:t>
            </a:r>
            <a:r>
              <a:rPr lang="en-GB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NHS anaesthetists deliver </a:t>
            </a:r>
            <a:r>
              <a:rPr lang="en-GB" dirty="0"/>
              <a:t>approximately ~2.8 million </a:t>
            </a:r>
            <a:r>
              <a:rPr lang="en-GB" dirty="0" smtClean="0"/>
              <a:t>general anaesthetics </a:t>
            </a:r>
            <a:r>
              <a:rPr lang="en-GB" dirty="0"/>
              <a:t>in a </a:t>
            </a:r>
            <a:r>
              <a:rPr lang="en-GB" dirty="0" smtClean="0"/>
              <a:t>year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Non-GA ~ 25</a:t>
            </a:r>
            <a:r>
              <a:rPr lang="en-GB" dirty="0"/>
              <a:t>% </a:t>
            </a:r>
            <a:r>
              <a:rPr lang="en-GB" dirty="0" smtClean="0"/>
              <a:t>of total activity</a:t>
            </a:r>
          </a:p>
        </p:txBody>
      </p:sp>
    </p:spTree>
    <p:extLst>
      <p:ext uri="{BB962C8B-B14F-4D97-AF65-F5344CB8AC3E}">
        <p14:creationId xmlns:p14="http://schemas.microsoft.com/office/powerpoint/2010/main" val="40400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Challenges: consultant presence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Majority </a:t>
            </a:r>
            <a:r>
              <a:rPr lang="en-GB" dirty="0"/>
              <a:t>of patients </a:t>
            </a:r>
            <a:r>
              <a:rPr lang="en-GB" dirty="0" smtClean="0"/>
              <a:t>are managed </a:t>
            </a:r>
            <a:r>
              <a:rPr lang="en-GB" dirty="0"/>
              <a:t>by consultants, irrespective of </a:t>
            </a:r>
            <a:r>
              <a:rPr lang="en-GB" dirty="0" smtClean="0"/>
              <a:t>the patient’s </a:t>
            </a:r>
            <a:r>
              <a:rPr lang="en-GB" dirty="0"/>
              <a:t>ASA grade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GB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BUT </a:t>
            </a:r>
            <a:r>
              <a:rPr lang="en-GB" dirty="0"/>
              <a:t>consultants were present in </a:t>
            </a:r>
            <a:endParaRPr lang="en-GB" dirty="0" smtClean="0"/>
          </a:p>
          <a:p>
            <a:pPr lvl="1"/>
            <a:r>
              <a:rPr lang="en-GB" dirty="0" smtClean="0"/>
              <a:t>57% of urgent and immediate cases</a:t>
            </a:r>
          </a:p>
          <a:p>
            <a:pPr lvl="1"/>
            <a:r>
              <a:rPr lang="en-GB" dirty="0" smtClean="0"/>
              <a:t>26% of category </a:t>
            </a:r>
            <a:r>
              <a:rPr lang="en-GB" dirty="0"/>
              <a:t>1 and 2 Caesarean </a:t>
            </a:r>
            <a:r>
              <a:rPr lang="en-GB" dirty="0" smtClean="0"/>
              <a:t>sections</a:t>
            </a:r>
          </a:p>
          <a:p>
            <a:pPr lvl="1"/>
            <a:r>
              <a:rPr lang="en-GB" dirty="0" smtClean="0"/>
              <a:t>For ASA 4 and 5 cases</a:t>
            </a:r>
          </a:p>
          <a:p>
            <a:pPr lvl="2"/>
            <a:r>
              <a:rPr lang="en-GB" dirty="0" smtClean="0"/>
              <a:t>50% outside daytime hours v 80% during </a:t>
            </a:r>
            <a:r>
              <a:rPr lang="en-GB" dirty="0"/>
              <a:t>the </a:t>
            </a:r>
            <a:r>
              <a:rPr lang="en-GB" dirty="0" smtClean="0"/>
              <a:t>daytime</a:t>
            </a:r>
          </a:p>
          <a:p>
            <a:pPr lvl="2"/>
            <a:r>
              <a:rPr lang="en-GB" dirty="0" smtClean="0"/>
              <a:t>47</a:t>
            </a:r>
            <a:r>
              <a:rPr lang="en-GB" dirty="0"/>
              <a:t>% during </a:t>
            </a:r>
            <a:r>
              <a:rPr lang="en-GB" dirty="0" smtClean="0"/>
              <a:t>weekends v 70</a:t>
            </a:r>
            <a:r>
              <a:rPr lang="en-GB" dirty="0"/>
              <a:t>% at other times of the </a:t>
            </a:r>
            <a:r>
              <a:rPr lang="en-GB" dirty="0" smtClean="0"/>
              <a:t>week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planning an anaesthetic service for a </a:t>
            </a:r>
            <a:r>
              <a:rPr lang="en-GB" dirty="0" smtClean="0"/>
              <a:t>large population</a:t>
            </a:r>
            <a:r>
              <a:rPr lang="en-GB" dirty="0"/>
              <a:t>, datasets such as ours are likely to </a:t>
            </a:r>
            <a:r>
              <a:rPr lang="en-GB" dirty="0" smtClean="0"/>
              <a:t>be valuable.</a:t>
            </a:r>
          </a:p>
          <a:p>
            <a:r>
              <a:rPr lang="en-GB" dirty="0" smtClean="0"/>
              <a:t>If major changes </a:t>
            </a:r>
            <a:r>
              <a:rPr lang="en-GB" dirty="0"/>
              <a:t>in anaesthesia are planned, we </a:t>
            </a:r>
            <a:r>
              <a:rPr lang="en-GB" dirty="0" smtClean="0"/>
              <a:t>propose that </a:t>
            </a:r>
            <a:r>
              <a:rPr lang="en-GB" dirty="0"/>
              <a:t>another census should be undertaken </a:t>
            </a:r>
            <a:r>
              <a:rPr lang="en-GB" dirty="0" smtClean="0"/>
              <a:t>to determine </a:t>
            </a:r>
            <a:r>
              <a:rPr lang="en-GB" dirty="0"/>
              <a:t>its effects</a:t>
            </a:r>
          </a:p>
        </p:txBody>
      </p:sp>
    </p:spTree>
    <p:extLst>
      <p:ext uri="{BB962C8B-B14F-4D97-AF65-F5344CB8AC3E}">
        <p14:creationId xmlns:p14="http://schemas.microsoft.com/office/powerpoint/2010/main" val="845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448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induction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99359" cy="42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1756"/>
            <a:ext cx="6590944" cy="39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3231" y="1628800"/>
            <a:ext cx="4028256" cy="3489251"/>
          </a:xfrm>
        </p:spPr>
        <p:txBody>
          <a:bodyPr>
            <a:normAutofit/>
          </a:bodyPr>
          <a:lstStyle/>
          <a:p>
            <a:r>
              <a:rPr lang="en-GB" dirty="0"/>
              <a:t>All 267 LCs took part in the </a:t>
            </a:r>
            <a:r>
              <a:rPr lang="en-GB" dirty="0" smtClean="0"/>
              <a:t>survey</a:t>
            </a:r>
          </a:p>
          <a:p>
            <a:pPr lvl="1"/>
            <a:r>
              <a:rPr lang="en-GB" dirty="0" smtClean="0"/>
              <a:t>median return rate 98%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51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methods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429200"/>
          </a:xfrm>
        </p:spPr>
        <p:txBody>
          <a:bodyPr>
            <a:noAutofit/>
          </a:bodyPr>
          <a:lstStyle/>
          <a:p>
            <a:r>
              <a:rPr lang="en-GB" dirty="0"/>
              <a:t>E</a:t>
            </a:r>
            <a:r>
              <a:rPr lang="en-GB" dirty="0" smtClean="0"/>
              <a:t>very patient over 2 days in September 2013</a:t>
            </a:r>
            <a:endParaRPr lang="en-GB" dirty="0"/>
          </a:p>
          <a:p>
            <a:pPr lvl="1"/>
            <a:r>
              <a:rPr lang="en-GB" dirty="0" smtClean="0"/>
              <a:t>Only </a:t>
            </a:r>
            <a:r>
              <a:rPr lang="en-GB" dirty="0"/>
              <a:t>NHS patients </a:t>
            </a:r>
            <a:r>
              <a:rPr lang="en-GB" dirty="0" smtClean="0"/>
              <a:t>in NHS hospitals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ny </a:t>
            </a:r>
            <a:r>
              <a:rPr lang="en-GB" dirty="0"/>
              <a:t>surgical</a:t>
            </a:r>
            <a:r>
              <a:rPr lang="en-GB" dirty="0" smtClean="0"/>
              <a:t>, diagnostic </a:t>
            </a:r>
            <a:r>
              <a:rPr lang="en-GB" dirty="0"/>
              <a:t>or interventional </a:t>
            </a:r>
            <a:r>
              <a:rPr lang="en-GB" b="1" i="1" u="sng" dirty="0"/>
              <a:t>procedure</a:t>
            </a:r>
            <a:r>
              <a:rPr lang="en-GB" dirty="0"/>
              <a:t> where </a:t>
            </a:r>
            <a:r>
              <a:rPr lang="en-GB" dirty="0" smtClean="0"/>
              <a:t>an anaesthetist </a:t>
            </a:r>
            <a:r>
              <a:rPr lang="en-GB" dirty="0"/>
              <a:t>(of any grade) was responsible </a:t>
            </a:r>
            <a:r>
              <a:rPr lang="en-GB" dirty="0" smtClean="0"/>
              <a:t>for patient care</a:t>
            </a:r>
          </a:p>
          <a:p>
            <a:pPr lvl="1"/>
            <a:r>
              <a:rPr lang="en-GB" dirty="0" smtClean="0"/>
              <a:t>Any location (ICU, ED, Radiology, Delivery Ward)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059283" cy="4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7020"/>
            <a:ext cx="4980948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Calculations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</a:t>
            </a:r>
            <a:r>
              <a:rPr lang="en-GB" dirty="0" smtClean="0"/>
              <a:t>caling </a:t>
            </a:r>
            <a:r>
              <a:rPr lang="en-GB" dirty="0"/>
              <a:t>factor </a:t>
            </a:r>
            <a:r>
              <a:rPr lang="en-GB" dirty="0" smtClean="0"/>
              <a:t>from 3 components:</a:t>
            </a:r>
            <a:endParaRPr lang="en-GB" dirty="0"/>
          </a:p>
          <a:p>
            <a:pPr lvl="1"/>
            <a:r>
              <a:rPr lang="en-GB" dirty="0"/>
              <a:t>conversion of two days to a week (3.5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the number of </a:t>
            </a:r>
            <a:r>
              <a:rPr lang="en-GB" dirty="0"/>
              <a:t>working weeks in 2013 (</a:t>
            </a:r>
            <a:r>
              <a:rPr lang="en-GB" dirty="0" smtClean="0"/>
              <a:t>50.59)</a:t>
            </a:r>
            <a:endParaRPr lang="en-GB" dirty="0"/>
          </a:p>
          <a:p>
            <a:pPr lvl="1"/>
            <a:r>
              <a:rPr lang="en-GB" dirty="0" smtClean="0"/>
              <a:t>median </a:t>
            </a:r>
            <a:r>
              <a:rPr lang="en-GB" dirty="0"/>
              <a:t>return rate from LCs (0.98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(</a:t>
            </a:r>
            <a:r>
              <a:rPr lang="en-GB" dirty="0"/>
              <a:t>3.5 x 50.59)/</a:t>
            </a:r>
            <a:r>
              <a:rPr lang="en-GB" dirty="0" smtClean="0"/>
              <a:t>0.98</a:t>
            </a:r>
            <a:r>
              <a:rPr lang="en-GB" dirty="0"/>
              <a:t> </a:t>
            </a:r>
            <a:r>
              <a:rPr lang="en-GB" dirty="0" smtClean="0"/>
              <a:t>= 180.68 </a:t>
            </a:r>
            <a:endParaRPr lang="en-GB" dirty="0"/>
          </a:p>
          <a:p>
            <a:r>
              <a:rPr lang="en-GB" dirty="0"/>
              <a:t>Annual caseload estimations were rounded </a:t>
            </a:r>
            <a:r>
              <a:rPr lang="en-GB" dirty="0" smtClean="0"/>
              <a:t>to the </a:t>
            </a:r>
            <a:r>
              <a:rPr lang="en-GB" dirty="0"/>
              <a:t>nearest 100. </a:t>
            </a:r>
            <a:endParaRPr lang="en-GB" dirty="0" smtClean="0"/>
          </a:p>
          <a:p>
            <a:pPr lvl="1"/>
            <a:r>
              <a:rPr lang="en-GB" dirty="0" smtClean="0"/>
              <a:t>NB an estimated </a:t>
            </a:r>
            <a:r>
              <a:rPr lang="en-GB" dirty="0"/>
              <a:t>annual caseload of 200 or 400 </a:t>
            </a:r>
            <a:r>
              <a:rPr lang="en-GB" dirty="0" smtClean="0"/>
              <a:t>represents 1 </a:t>
            </a:r>
            <a:r>
              <a:rPr lang="en-GB" dirty="0"/>
              <a:t>or 2 returns </a:t>
            </a:r>
            <a:r>
              <a:rPr lang="en-GB" dirty="0" smtClean="0"/>
              <a:t>respectively</a:t>
            </a:r>
          </a:p>
          <a:p>
            <a:r>
              <a:rPr lang="en-GB" dirty="0" smtClean="0"/>
              <a:t>All </a:t>
            </a:r>
            <a:r>
              <a:rPr lang="en-GB" dirty="0"/>
              <a:t>calculations were made using Microsoft Excel 2010 and the ‘PivotTable’ facility.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20,400 </a:t>
            </a:r>
            <a:r>
              <a:rPr lang="en-GB" dirty="0"/>
              <a:t>forms were returned = annual caseload of </a:t>
            </a:r>
            <a:r>
              <a:rPr lang="en-GB" dirty="0" smtClean="0"/>
              <a:t>3,685,800</a:t>
            </a:r>
          </a:p>
          <a:p>
            <a:r>
              <a:rPr lang="en-GB" dirty="0"/>
              <a:t>Unanswered questions  </a:t>
            </a:r>
          </a:p>
          <a:p>
            <a:pPr lvl="1"/>
            <a:r>
              <a:rPr lang="en-GB" dirty="0"/>
              <a:t>Overall &lt;4% </a:t>
            </a:r>
          </a:p>
          <a:p>
            <a:pPr lvl="1"/>
            <a:r>
              <a:rPr lang="en-GB" dirty="0"/>
              <a:t>2 questions &gt;20%</a:t>
            </a:r>
          </a:p>
          <a:p>
            <a:pPr lvl="2"/>
            <a:r>
              <a:rPr lang="en-GB" dirty="0"/>
              <a:t>Which neuromuscular blocker was used?</a:t>
            </a:r>
          </a:p>
          <a:p>
            <a:pPr lvl="2"/>
            <a:r>
              <a:rPr lang="en-GB" dirty="0"/>
              <a:t>Main depth monitor used? 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864" y="1700808"/>
            <a:ext cx="3059283" cy="4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procedure</a:t>
            </a:r>
            <a:endParaRPr lang="en-GB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840760" cy="21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8"/>
          <a:stretch>
            <a:fillRect/>
          </a:stretch>
        </p:blipFill>
        <p:spPr bwMode="auto">
          <a:xfrm>
            <a:off x="899592" y="4077072"/>
            <a:ext cx="6840760" cy="12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and sex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453</Words>
  <Application>Microsoft Office PowerPoint</Application>
  <PresentationFormat>On-screen Show (4:3)</PresentationFormat>
  <Paragraphs>82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 NAP5 Activity Survey</vt:lpstr>
      <vt:lpstr>Previous estimates of activity</vt:lpstr>
      <vt:lpstr>Data collection methods</vt:lpstr>
      <vt:lpstr>Data collection methods</vt:lpstr>
      <vt:lpstr>PowerPoint Presentation</vt:lpstr>
      <vt:lpstr>Calculations</vt:lpstr>
      <vt:lpstr>Results </vt:lpstr>
      <vt:lpstr>Main procedure</vt:lpstr>
      <vt:lpstr>Age and sex</vt:lpstr>
      <vt:lpstr>Admission type</vt:lpstr>
      <vt:lpstr>Time of day</vt:lpstr>
      <vt:lpstr>Time of day</vt:lpstr>
      <vt:lpstr>Time of day</vt:lpstr>
      <vt:lpstr>Day of week &amp; ASA</vt:lpstr>
      <vt:lpstr>Day of week &amp; Urgency</vt:lpstr>
      <vt:lpstr>Seniority of Anaesthetist</vt:lpstr>
      <vt:lpstr>Seniority of Anaesthetist</vt:lpstr>
      <vt:lpstr>Seniority of Anaesthetist</vt:lpstr>
      <vt:lpstr>ASA 4 &amp; 5</vt:lpstr>
      <vt:lpstr>Intended Conscious level (LOC)</vt:lpstr>
      <vt:lpstr>Intended LOC</vt:lpstr>
      <vt:lpstr>Sedation (all levels)</vt:lpstr>
      <vt:lpstr>Induction agent</vt:lpstr>
      <vt:lpstr>Rapid Sequence Induction (RSI)</vt:lpstr>
      <vt:lpstr>Maintenance agent</vt:lpstr>
      <vt:lpstr>Nitrous oxide</vt:lpstr>
      <vt:lpstr>Main airway device used during GA</vt:lpstr>
      <vt:lpstr>NMBs</vt:lpstr>
      <vt:lpstr>DOA monitors  during general anaesthesia</vt:lpstr>
      <vt:lpstr>DOA monitoring:  maintenance agent and NMB</vt:lpstr>
      <vt:lpstr>4 learning points:</vt:lpstr>
      <vt:lpstr>Challenges: consultant presence</vt:lpstr>
      <vt:lpstr>Future?</vt:lpstr>
      <vt:lpstr>PowerPoint Presentation</vt:lpstr>
      <vt:lpstr>Location of induction</vt:lpstr>
      <vt:lpstr>Obesity</vt:lpstr>
      <vt:lpstr>Results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Annique Simpson</cp:lastModifiedBy>
  <cp:revision>36</cp:revision>
  <dcterms:created xsi:type="dcterms:W3CDTF">2014-07-25T06:24:51Z</dcterms:created>
  <dcterms:modified xsi:type="dcterms:W3CDTF">2014-10-21T13:27:23Z</dcterms:modified>
</cp:coreProperties>
</file>