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2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81" r:id="rId24"/>
    <p:sldId id="284" r:id="rId25"/>
    <p:sldId id="279" r:id="rId26"/>
    <p:sldId id="280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F23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1656" y="-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124744"/>
            <a:ext cx="9144000" cy="61206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10" name="Footer Placeholder 5"/>
          <p:cNvSpPr txBox="1">
            <a:spLocks/>
          </p:cNvSpPr>
          <p:nvPr userDrawn="1"/>
        </p:nvSpPr>
        <p:spPr>
          <a:xfrm>
            <a:off x="6044734" y="6311307"/>
            <a:ext cx="2895600" cy="7240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NAP5</a:t>
            </a:r>
          </a:p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 The 5th National Audit Project</a:t>
            </a:r>
          </a:p>
          <a:p>
            <a:pPr algn="l"/>
            <a:r>
              <a:rPr lang="en-GB" sz="1800" dirty="0" smtClean="0">
                <a:solidFill>
                  <a:srgbClr val="99FFA4"/>
                </a:solidFill>
                <a:latin typeface="ZapfDingbatsITC"/>
              </a:rPr>
              <a:t>                         ■ </a:t>
            </a:r>
            <a:r>
              <a:rPr lang="en-GB" sz="1800" dirty="0" smtClean="0">
                <a:solidFill>
                  <a:srgbClr val="A0FFA3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B3FFB5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DAFFDB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EDFFED"/>
                </a:solidFill>
                <a:latin typeface="ZapfDingbatsITC"/>
              </a:rPr>
              <a:t>■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448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57984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31465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5452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35659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979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04247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90637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1475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5501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2244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F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412776"/>
            <a:ext cx="9144000" cy="58326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5"/>
          <p:cNvSpPr txBox="1">
            <a:spLocks/>
          </p:cNvSpPr>
          <p:nvPr userDrawn="1"/>
        </p:nvSpPr>
        <p:spPr>
          <a:xfrm>
            <a:off x="6012160" y="184665"/>
            <a:ext cx="2895600" cy="7240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NAP5</a:t>
            </a:r>
          </a:p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 The 5th National Audit Project</a:t>
            </a:r>
          </a:p>
          <a:p>
            <a:pPr algn="l"/>
            <a:r>
              <a:rPr lang="en-GB" sz="1800" dirty="0" smtClean="0">
                <a:solidFill>
                  <a:srgbClr val="99FFA4"/>
                </a:solidFill>
                <a:latin typeface="ZapfDingbatsITC"/>
              </a:rPr>
              <a:t>                         ■ </a:t>
            </a:r>
            <a:r>
              <a:rPr lang="en-GB" sz="1800" dirty="0" smtClean="0">
                <a:solidFill>
                  <a:srgbClr val="A0FFA3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B3FFB5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DAFFDB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EDFFED"/>
                </a:solidFill>
                <a:latin typeface="ZapfDingbatsITC"/>
              </a:rPr>
              <a:t>■ </a:t>
            </a:r>
            <a:endParaRPr lang="en-GB" dirty="0"/>
          </a:p>
        </p:txBody>
      </p:sp>
      <p:sp>
        <p:nvSpPr>
          <p:cNvPr id="8" name="Footer Placeholder 5"/>
          <p:cNvSpPr txBox="1">
            <a:spLocks/>
          </p:cNvSpPr>
          <p:nvPr userDrawn="1"/>
        </p:nvSpPr>
        <p:spPr>
          <a:xfrm>
            <a:off x="6044734" y="6311307"/>
            <a:ext cx="2895600" cy="7240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NAP5</a:t>
            </a:r>
          </a:p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 The 5th National Audit Project</a:t>
            </a:r>
          </a:p>
          <a:p>
            <a:pPr algn="l"/>
            <a:r>
              <a:rPr lang="en-GB" sz="1800" dirty="0" smtClean="0">
                <a:solidFill>
                  <a:srgbClr val="99FFA4"/>
                </a:solidFill>
                <a:latin typeface="ZapfDingbatsITC"/>
              </a:rPr>
              <a:t>                         ■ </a:t>
            </a:r>
            <a:r>
              <a:rPr lang="en-GB" sz="1800" dirty="0" smtClean="0">
                <a:solidFill>
                  <a:srgbClr val="A0FFA3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B3FFB5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DAFFDB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EDFFED"/>
                </a:solidFill>
                <a:latin typeface="ZapfDingbatsITC"/>
              </a:rPr>
              <a:t>■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4985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Main results and incidences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Professor </a:t>
            </a:r>
            <a:r>
              <a:rPr lang="en-GB" dirty="0" err="1" smtClean="0"/>
              <a:t>Jaideep</a:t>
            </a:r>
            <a:r>
              <a:rPr lang="en-GB" dirty="0" smtClean="0"/>
              <a:t> J </a:t>
            </a:r>
            <a:r>
              <a:rPr lang="en-GB" dirty="0" err="1" smtClean="0"/>
              <a:t>Pandit</a:t>
            </a:r>
            <a:endParaRPr lang="en-GB" dirty="0" smtClean="0"/>
          </a:p>
          <a:p>
            <a:r>
              <a:rPr lang="en-GB" dirty="0" smtClean="0"/>
              <a:t>Clinical Lead, NAP5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14784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Phase of anaesthesia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Most common in dynamic phases (Baseline)</a:t>
            </a: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060848"/>
            <a:ext cx="6019403" cy="515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 of surgery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OB and cardiothoracic over-represented…</a:t>
            </a: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276872"/>
            <a:ext cx="7920880" cy="4826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63888" y="4581128"/>
            <a:ext cx="504056" cy="22768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72000" y="4581128"/>
            <a:ext cx="504056" cy="22768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Modes of anaesthesia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Full profile</a:t>
            </a:r>
            <a:endParaRPr lang="en-GB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132856"/>
            <a:ext cx="7560840" cy="5111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Induction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5501208"/>
          </a:xfrm>
        </p:spPr>
        <p:txBody>
          <a:bodyPr>
            <a:normAutofit/>
          </a:bodyPr>
          <a:lstStyle/>
          <a:p>
            <a:r>
              <a:rPr lang="en-GB" dirty="0" err="1" smtClean="0"/>
              <a:t>Thiopentone</a:t>
            </a:r>
            <a:r>
              <a:rPr lang="en-GB" dirty="0" smtClean="0"/>
              <a:t>:</a:t>
            </a:r>
          </a:p>
          <a:p>
            <a:pPr>
              <a:buNone/>
            </a:pPr>
            <a:r>
              <a:rPr lang="en-GB" dirty="0" smtClean="0"/>
              <a:t>RSI/OB</a:t>
            </a:r>
          </a:p>
          <a:p>
            <a:pPr>
              <a:buNone/>
            </a:pPr>
            <a:r>
              <a:rPr lang="en-GB" dirty="0" smtClean="0"/>
              <a:t>3% of all inductions</a:t>
            </a:r>
          </a:p>
          <a:p>
            <a:pPr>
              <a:buNone/>
            </a:pPr>
            <a:r>
              <a:rPr lang="en-GB" dirty="0" smtClean="0"/>
              <a:t>87% if RSI inductions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err="1" smtClean="0"/>
              <a:t>Etomidate</a:t>
            </a:r>
            <a:r>
              <a:rPr lang="en-GB" dirty="0" smtClean="0"/>
              <a:t>? RSI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(not used so much;</a:t>
            </a:r>
          </a:p>
          <a:p>
            <a:pPr>
              <a:buNone/>
            </a:pPr>
            <a:r>
              <a:rPr lang="en-GB" dirty="0" smtClean="0"/>
              <a:t>unfamiliarity?)</a:t>
            </a:r>
            <a:endParaRPr lang="en-GB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0"/>
            <a:ext cx="4752528" cy="7034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156176" y="4077072"/>
            <a:ext cx="576064" cy="3096344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236296" y="4077072"/>
            <a:ext cx="576064" cy="3096344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20674" y="3117187"/>
            <a:ext cx="523326" cy="374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8567936" y="2753544"/>
            <a:ext cx="576064" cy="4104456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Maintenance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GB" dirty="0" smtClean="0"/>
              <a:t>TIVA a risk?</a:t>
            </a:r>
          </a:p>
          <a:p>
            <a:endParaRPr lang="en-GB" dirty="0" smtClean="0"/>
          </a:p>
          <a:p>
            <a:r>
              <a:rPr lang="en-GB" dirty="0" smtClean="0"/>
              <a:t>N2O ‘neutral’</a:t>
            </a:r>
          </a:p>
          <a:p>
            <a:pPr>
              <a:buNone/>
            </a:pPr>
            <a:r>
              <a:rPr lang="en-GB" dirty="0" smtClean="0"/>
              <a:t>(less volatile used, so net </a:t>
            </a:r>
          </a:p>
          <a:p>
            <a:pPr>
              <a:buNone/>
            </a:pPr>
            <a:r>
              <a:rPr lang="en-GB" dirty="0" smtClean="0"/>
              <a:t>effect neutral?)</a:t>
            </a:r>
          </a:p>
          <a:p>
            <a:endParaRPr lang="en-GB" dirty="0" smtClean="0"/>
          </a:p>
          <a:p>
            <a:r>
              <a:rPr lang="en-GB" dirty="0" err="1" smtClean="0"/>
              <a:t>Sevo</a:t>
            </a:r>
            <a:r>
              <a:rPr lang="en-GB" dirty="0" smtClean="0"/>
              <a:t> protective??</a:t>
            </a:r>
          </a:p>
          <a:p>
            <a:r>
              <a:rPr lang="en-GB" dirty="0" smtClean="0"/>
              <a:t>(agent-specific effects?)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4624"/>
            <a:ext cx="147593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98357" y="0"/>
            <a:ext cx="264564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8100392" y="3356992"/>
            <a:ext cx="504056" cy="3024336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NMB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‘unholy trinity’ that leads</a:t>
            </a:r>
          </a:p>
          <a:p>
            <a:pPr>
              <a:buNone/>
            </a:pPr>
            <a:r>
              <a:rPr lang="en-GB" dirty="0" smtClean="0"/>
              <a:t>to AAGA</a:t>
            </a:r>
          </a:p>
          <a:p>
            <a:pPr>
              <a:buNone/>
            </a:pPr>
            <a:r>
              <a:rPr lang="en-GB" dirty="0" smtClean="0"/>
              <a:t>- NMB</a:t>
            </a:r>
          </a:p>
          <a:p>
            <a:pPr>
              <a:buNone/>
            </a:pPr>
            <a:r>
              <a:rPr lang="en-GB" dirty="0" smtClean="0"/>
              <a:t>- no n stimulator</a:t>
            </a:r>
          </a:p>
          <a:p>
            <a:pPr>
              <a:buNone/>
            </a:pPr>
            <a:r>
              <a:rPr lang="en-GB" dirty="0" smtClean="0"/>
              <a:t>- no reversal</a:t>
            </a:r>
            <a:endParaRPr lang="en-GB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734880"/>
            <a:ext cx="1237481" cy="6123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188640"/>
            <a:ext cx="147593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DOA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be discussed:</a:t>
            </a:r>
          </a:p>
          <a:p>
            <a:r>
              <a:rPr lang="en-GB" dirty="0" smtClean="0"/>
              <a:t>DOAs not relevant to AAGA</a:t>
            </a:r>
          </a:p>
          <a:p>
            <a:pPr>
              <a:buNone/>
            </a:pPr>
            <a:r>
              <a:rPr lang="en-GB" dirty="0" smtClean="0"/>
              <a:t>in the UK (used in just 2.8% GA)</a:t>
            </a:r>
          </a:p>
          <a:p>
            <a:r>
              <a:rPr lang="en-GB" dirty="0" smtClean="0"/>
              <a:t>Use in Activity Survey 2.8%</a:t>
            </a:r>
          </a:p>
          <a:p>
            <a:r>
              <a:rPr lang="en-GB" dirty="0" smtClean="0"/>
              <a:t>Use in AAGA cases 4.3%</a:t>
            </a:r>
          </a:p>
          <a:p>
            <a:r>
              <a:rPr lang="en-GB" dirty="0" smtClean="0">
                <a:sym typeface="Wingdings" pitchFamily="2" charset="2"/>
              </a:rPr>
              <a:t> over-represented x 1.5</a:t>
            </a:r>
          </a:p>
          <a:p>
            <a:r>
              <a:rPr lang="en-GB" dirty="0" smtClean="0">
                <a:sym typeface="Wingdings" pitchFamily="2" charset="2"/>
              </a:rPr>
              <a:t>(superficially ‘a risk’)</a:t>
            </a:r>
            <a:endParaRPr lang="en-GB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1044" y="764704"/>
            <a:ext cx="3142956" cy="5570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“Incidence”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Incidence of what?</a:t>
            </a:r>
          </a:p>
          <a:p>
            <a:r>
              <a:rPr lang="en-GB" dirty="0" smtClean="0"/>
              <a:t>AAGA highly </a:t>
            </a:r>
            <a:r>
              <a:rPr lang="en-GB" dirty="0" err="1" smtClean="0"/>
              <a:t>heterogenous</a:t>
            </a:r>
            <a:endParaRPr lang="en-GB" dirty="0" smtClean="0"/>
          </a:p>
          <a:p>
            <a:r>
              <a:rPr lang="en-GB" dirty="0" smtClean="0"/>
              <a:t>Different methods look at different things</a:t>
            </a:r>
          </a:p>
          <a:p>
            <a:r>
              <a:rPr lang="en-GB" dirty="0" smtClean="0"/>
              <a:t>Brice = ~1:600</a:t>
            </a:r>
          </a:p>
          <a:p>
            <a:r>
              <a:rPr lang="en-GB" dirty="0" smtClean="0"/>
              <a:t>Baseline = ~1:15,000</a:t>
            </a:r>
          </a:p>
          <a:p>
            <a:r>
              <a:rPr lang="en-GB" dirty="0" smtClean="0"/>
              <a:t>NAP5 main study 1: 19,000 - aggregate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Incidence subgroups…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patient reports, valid, substantiated or </a:t>
            </a:r>
            <a:r>
              <a:rPr lang="en-GB" dirty="0" smtClean="0"/>
              <a:t>not (n = 471)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1: </a:t>
            </a:r>
            <a:r>
              <a:rPr lang="en-GB" dirty="0" smtClean="0"/>
              <a:t>6,000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Admissible patient reports </a:t>
            </a:r>
            <a:r>
              <a:rPr lang="en-GB" dirty="0" smtClean="0"/>
              <a:t>(</a:t>
            </a:r>
            <a:r>
              <a:rPr lang="en-GB" dirty="0" smtClean="0"/>
              <a:t>n = 300</a:t>
            </a:r>
            <a:r>
              <a:rPr lang="en-GB" dirty="0" smtClean="0"/>
              <a:t>)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1: 12,000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GB" dirty="0" smtClean="0"/>
              <a:t>269 UK centres</a:t>
            </a:r>
          </a:p>
          <a:p>
            <a:r>
              <a:rPr lang="en-GB" dirty="0" smtClean="0"/>
              <a:t>108 filed zero returns over the year</a:t>
            </a:r>
          </a:p>
          <a:p>
            <a:r>
              <a:rPr lang="en-GB" dirty="0" smtClean="0"/>
              <a:t>161  (60%) centres had a report</a:t>
            </a:r>
          </a:p>
          <a:p>
            <a:endParaRPr lang="en-GB" dirty="0" smtClean="0"/>
          </a:p>
          <a:p>
            <a:r>
              <a:rPr lang="en-GB" dirty="0" smtClean="0"/>
              <a:t>471 requests to upload data</a:t>
            </a:r>
          </a:p>
          <a:p>
            <a:r>
              <a:rPr lang="en-GB" dirty="0" smtClean="0"/>
              <a:t>341 logins issued (130 inadmissible)</a:t>
            </a:r>
          </a:p>
          <a:p>
            <a:r>
              <a:rPr lang="en-GB" dirty="0" smtClean="0"/>
              <a:t>321 logins used (20 unused)</a:t>
            </a:r>
          </a:p>
          <a:p>
            <a:r>
              <a:rPr lang="en-GB" dirty="0" smtClean="0"/>
              <a:t>300 accepted (21 judged inadmissible)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59596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Certain/probable or possible only (n = 141)</a:t>
            </a:r>
          </a:p>
          <a:p>
            <a:endParaRPr lang="en-GB" dirty="0" smtClean="0"/>
          </a:p>
          <a:p>
            <a:r>
              <a:rPr lang="en-GB" dirty="0" smtClean="0"/>
              <a:t>1: 20,000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no NMB used </a:t>
            </a:r>
          </a:p>
          <a:p>
            <a:endParaRPr lang="en-GB" dirty="0" smtClean="0"/>
          </a:p>
          <a:p>
            <a:r>
              <a:rPr lang="en-GB" dirty="0" smtClean="0"/>
              <a:t>1 : 136,000</a:t>
            </a:r>
          </a:p>
          <a:p>
            <a:endParaRPr lang="en-GB" dirty="0" smtClean="0"/>
          </a:p>
          <a:p>
            <a:r>
              <a:rPr lang="en-GB" dirty="0" smtClean="0"/>
              <a:t>When NMB used</a:t>
            </a:r>
          </a:p>
          <a:p>
            <a:endParaRPr lang="en-GB" dirty="0" smtClean="0"/>
          </a:p>
          <a:p>
            <a:r>
              <a:rPr lang="en-GB" dirty="0" smtClean="0"/>
              <a:t>1: 8,200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Cardiothoracic </a:t>
            </a:r>
          </a:p>
          <a:p>
            <a:endParaRPr lang="en-GB" dirty="0" smtClean="0"/>
          </a:p>
          <a:p>
            <a:r>
              <a:rPr lang="en-GB" dirty="0" smtClean="0"/>
              <a:t>1 : 8,000 (same as NMB)</a:t>
            </a:r>
          </a:p>
          <a:p>
            <a:endParaRPr lang="en-GB" dirty="0" smtClean="0"/>
          </a:p>
          <a:p>
            <a:r>
              <a:rPr lang="en-GB" dirty="0" smtClean="0"/>
              <a:t>Caesarean section</a:t>
            </a:r>
          </a:p>
          <a:p>
            <a:endParaRPr lang="en-GB" dirty="0" smtClean="0"/>
          </a:p>
          <a:p>
            <a:r>
              <a:rPr lang="en-GB" dirty="0" smtClean="0"/>
              <a:t>1: 670 (close to Brice)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29200"/>
          </a:xfrm>
        </p:spPr>
        <p:txBody>
          <a:bodyPr>
            <a:normAutofit/>
          </a:bodyPr>
          <a:lstStyle/>
          <a:p>
            <a:r>
              <a:rPr lang="en-GB" dirty="0" smtClean="0"/>
              <a:t>Paediatric</a:t>
            </a:r>
          </a:p>
          <a:p>
            <a:endParaRPr lang="en-GB" dirty="0" smtClean="0"/>
          </a:p>
          <a:p>
            <a:r>
              <a:rPr lang="en-GB" dirty="0" smtClean="0"/>
              <a:t>1: 61,000</a:t>
            </a:r>
          </a:p>
          <a:p>
            <a:endParaRPr lang="en-GB" dirty="0" smtClean="0"/>
          </a:p>
          <a:p>
            <a:r>
              <a:rPr lang="en-GB" dirty="0" smtClean="0"/>
              <a:t>AAGA reports after sedation by anaesthetists</a:t>
            </a:r>
          </a:p>
          <a:p>
            <a:endParaRPr lang="en-GB" dirty="0" smtClean="0"/>
          </a:p>
          <a:p>
            <a:r>
              <a:rPr lang="en-GB" dirty="0" smtClean="0"/>
              <a:t>1: 15,000</a:t>
            </a:r>
          </a:p>
          <a:p>
            <a:endParaRPr lang="en-GB" dirty="0" smtClean="0"/>
          </a:p>
          <a:p>
            <a:r>
              <a:rPr lang="en-GB" dirty="0" smtClean="0"/>
              <a:t>(AAGA more common after sedation than GA)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157041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/>
          <a:lstStyle/>
          <a:p>
            <a:r>
              <a:rPr lang="en-GB" dirty="0" smtClean="0"/>
              <a:t>No single ‘incidence’</a:t>
            </a:r>
          </a:p>
          <a:p>
            <a:r>
              <a:rPr lang="en-GB" dirty="0" smtClean="0"/>
              <a:t>Brice differs from NAP5</a:t>
            </a:r>
          </a:p>
          <a:p>
            <a:r>
              <a:rPr lang="en-GB" dirty="0" smtClean="0"/>
              <a:t>NAP5 main study differs from Baseline</a:t>
            </a:r>
          </a:p>
          <a:p>
            <a:r>
              <a:rPr lang="en-GB" dirty="0" smtClean="0"/>
              <a:t>Within NAP5, differences in incidence between categories</a:t>
            </a:r>
          </a:p>
          <a:p>
            <a:r>
              <a:rPr lang="en-GB" dirty="0" smtClean="0"/>
              <a:t>Different methods look at different things</a:t>
            </a:r>
          </a:p>
          <a:p>
            <a:r>
              <a:rPr lang="en-GB" dirty="0" smtClean="0"/>
              <a:t>Different entities differ in degree to which detected by methods</a:t>
            </a:r>
          </a:p>
          <a:p>
            <a:r>
              <a:rPr lang="en-GB" dirty="0" smtClean="0"/>
              <a:t>These differences need researching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118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1916832"/>
            <a:ext cx="10191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91475" y="3140968"/>
            <a:ext cx="11525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Conclusions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AAGA risks (overview) appear to include:</a:t>
            </a:r>
          </a:p>
          <a:p>
            <a:r>
              <a:rPr lang="en-GB" dirty="0" smtClean="0"/>
              <a:t>Middle age</a:t>
            </a:r>
          </a:p>
          <a:p>
            <a:r>
              <a:rPr lang="en-GB" dirty="0" smtClean="0"/>
              <a:t>Obesity</a:t>
            </a:r>
          </a:p>
          <a:p>
            <a:r>
              <a:rPr lang="en-GB" dirty="0" err="1" smtClean="0"/>
              <a:t>Thiopentone</a:t>
            </a:r>
            <a:r>
              <a:rPr lang="en-GB" dirty="0" smtClean="0"/>
              <a:t> as induction agent (</a:t>
            </a:r>
            <a:r>
              <a:rPr lang="en-GB" dirty="0" err="1" smtClean="0"/>
              <a:t>etomidate</a:t>
            </a:r>
            <a:r>
              <a:rPr lang="en-GB" dirty="0" smtClean="0"/>
              <a:t>)</a:t>
            </a:r>
          </a:p>
          <a:p>
            <a:r>
              <a:rPr lang="en-GB" dirty="0" smtClean="0"/>
              <a:t>RSI</a:t>
            </a:r>
          </a:p>
          <a:p>
            <a:r>
              <a:rPr lang="en-GB" dirty="0" smtClean="0"/>
              <a:t>OB and cardiothoracic</a:t>
            </a:r>
          </a:p>
          <a:p>
            <a:r>
              <a:rPr lang="en-GB" dirty="0" smtClean="0"/>
              <a:t>NMB, </a:t>
            </a:r>
            <a:r>
              <a:rPr lang="en-GB" dirty="0" err="1" smtClean="0"/>
              <a:t>esp</a:t>
            </a:r>
            <a:r>
              <a:rPr lang="en-GB" dirty="0" smtClean="0"/>
              <a:t> with no monitoring or reversal</a:t>
            </a:r>
          </a:p>
          <a:p>
            <a:r>
              <a:rPr lang="en-GB" dirty="0" smtClean="0"/>
              <a:t>TIVA/TCI (to be discussed)</a:t>
            </a:r>
          </a:p>
          <a:p>
            <a:r>
              <a:rPr lang="en-GB" dirty="0" smtClean="0"/>
              <a:t>DOA monitoring (! – to be discussed)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Conclusions: incidence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GB" dirty="0" smtClean="0"/>
              <a:t>While Brice = 1:600, NAP5 mean = 1:19,000</a:t>
            </a:r>
          </a:p>
          <a:p>
            <a:r>
              <a:rPr lang="en-GB" dirty="0" smtClean="0"/>
              <a:t>However:</a:t>
            </a:r>
          </a:p>
          <a:p>
            <a:endParaRPr lang="en-GB" dirty="0" smtClean="0"/>
          </a:p>
          <a:p>
            <a:r>
              <a:rPr lang="en-GB" dirty="0" smtClean="0"/>
              <a:t>From 1: 135,000 (no NMB) to 1:8,000 (NMB to 1: 670 (LSCS)</a:t>
            </a:r>
          </a:p>
          <a:p>
            <a:r>
              <a:rPr lang="en-GB" dirty="0" smtClean="0"/>
              <a:t>No single ‘incidence’ as this is highly context-specific</a:t>
            </a:r>
          </a:p>
          <a:p>
            <a:r>
              <a:rPr lang="en-GB" dirty="0" smtClean="0"/>
              <a:t>For this reason, rest of day delves into specifics of those contexts                        END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88640"/>
            <a:ext cx="4752528" cy="182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19" y="2348880"/>
            <a:ext cx="5084099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98454" y="3573016"/>
            <a:ext cx="4705793" cy="70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1720" y="4797152"/>
            <a:ext cx="4878288" cy="406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51720" y="5517232"/>
            <a:ext cx="4608512" cy="406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What’s inadmissible? (1)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95536" y="1628800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complex medical history kidney disease, electrolyte imbalance</a:t>
            </a:r>
          </a:p>
          <a:p>
            <a:endParaRPr lang="en-GB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GB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anaesthetic uneventful – included NMB and nerve stimulator</a:t>
            </a:r>
          </a:p>
          <a:p>
            <a:endParaRPr lang="en-GB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Tx/>
              <a:buChar char="-"/>
            </a:pPr>
            <a:r>
              <a:rPr lang="en-GB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when fully awake, patient </a:t>
            </a:r>
            <a:r>
              <a:rPr lang="en-GB" sz="2800" dirty="0" smtClean="0"/>
              <a:t>complained of leg and arm weakness that lasted 12 h. The patient was very distressed and experienced sleep disturbance for several weeks</a:t>
            </a:r>
          </a:p>
          <a:p>
            <a:pPr>
              <a:buFontTx/>
              <a:buChar char="-"/>
            </a:pPr>
            <a:endParaRPr lang="en-GB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Tx/>
              <a:buChar char="-"/>
            </a:pPr>
            <a:r>
              <a:rPr lang="en-GB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no report of ‘awareness’ </a:t>
            </a:r>
            <a:r>
              <a:rPr lang="en-GB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 inadmissible</a:t>
            </a:r>
            <a:endParaRPr lang="en-GB" sz="2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(2)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Patients moved during surgery (one sat up), anaesthesia deepened, no AAGA on direct questioning</a:t>
            </a:r>
          </a:p>
          <a:p>
            <a:endParaRPr lang="en-GB" dirty="0" smtClean="0"/>
          </a:p>
          <a:p>
            <a:r>
              <a:rPr lang="en-GB" dirty="0" smtClean="0">
                <a:sym typeface="Wingdings" pitchFamily="2" charset="2"/>
              </a:rPr>
              <a:t> patient responsive during surgery</a:t>
            </a:r>
          </a:p>
          <a:p>
            <a:endParaRPr lang="en-GB" dirty="0" smtClean="0">
              <a:sym typeface="Wingdings" pitchFamily="2" charset="2"/>
            </a:endParaRPr>
          </a:p>
          <a:p>
            <a:r>
              <a:rPr lang="en-GB" dirty="0" smtClean="0">
                <a:sym typeface="Wingdings" pitchFamily="2" charset="2"/>
              </a:rPr>
              <a:t>But no report of AAGA, so inadmissible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GB" dirty="0" smtClean="0"/>
              <a:t>Main focus is on certain/probable and possible reports</a:t>
            </a:r>
          </a:p>
          <a:p>
            <a:endParaRPr lang="en-GB" dirty="0" smtClean="0"/>
          </a:p>
          <a:p>
            <a:r>
              <a:rPr lang="en-GB" dirty="0" smtClean="0"/>
              <a:t>We can compare </a:t>
            </a:r>
            <a:r>
              <a:rPr lang="en-GB" dirty="0" smtClean="0"/>
              <a:t>% Activity </a:t>
            </a:r>
            <a:r>
              <a:rPr lang="en-GB" dirty="0" smtClean="0"/>
              <a:t>Survey </a:t>
            </a:r>
            <a:r>
              <a:rPr lang="en-GB" dirty="0" err="1" smtClean="0"/>
              <a:t>vs</a:t>
            </a:r>
            <a:r>
              <a:rPr lang="en-GB" dirty="0" smtClean="0"/>
              <a:t> AAGA s </a:t>
            </a:r>
            <a:r>
              <a:rPr lang="en-GB" dirty="0" smtClean="0"/>
              <a:t>‘relative risk’ or ‘hazard ratio’</a:t>
            </a:r>
          </a:p>
          <a:p>
            <a:endParaRPr lang="en-GB" dirty="0" smtClean="0"/>
          </a:p>
          <a:p>
            <a:r>
              <a:rPr lang="en-GB" dirty="0" smtClean="0"/>
              <a:t>In following graphs</a:t>
            </a:r>
            <a:r>
              <a:rPr lang="en-GB" dirty="0" smtClean="0"/>
              <a:t>, proportions</a:t>
            </a:r>
            <a:endParaRPr lang="en-GB" dirty="0" smtClean="0"/>
          </a:p>
          <a:p>
            <a:pPr lvl="1"/>
            <a:r>
              <a:rPr lang="en-GB" dirty="0" smtClean="0"/>
              <a:t>Lines = Activity Survey</a:t>
            </a:r>
          </a:p>
          <a:p>
            <a:pPr lvl="1"/>
            <a:r>
              <a:rPr lang="en-GB" dirty="0" smtClean="0"/>
              <a:t>Bars = AAGA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AAGA most in </a:t>
            </a:r>
            <a:r>
              <a:rPr lang="en-GB" dirty="0" smtClean="0"/>
              <a:t>young/middle </a:t>
            </a:r>
            <a:r>
              <a:rPr lang="en-GB" dirty="0" smtClean="0"/>
              <a:t>age </a:t>
            </a:r>
            <a:r>
              <a:rPr lang="en-GB" dirty="0" smtClean="0"/>
              <a:t>adults (viz</a:t>
            </a:r>
            <a:r>
              <a:rPr lang="en-GB" dirty="0" smtClean="0"/>
              <a:t>. Baseline)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636912"/>
            <a:ext cx="6649049" cy="4519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Weight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AAGA more in obese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629616"/>
            <a:ext cx="6390844" cy="4476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Not influential (ASA 3/ 4 more sensitive to drug; get less drug?)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924944"/>
            <a:ext cx="6113664" cy="4293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634</Words>
  <Application>Microsoft Office PowerPoint</Application>
  <PresentationFormat>On-screen Show (4:3)</PresentationFormat>
  <Paragraphs>141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Main results and incidences</vt:lpstr>
      <vt:lpstr>Slide 2</vt:lpstr>
      <vt:lpstr>Slide 3</vt:lpstr>
      <vt:lpstr>What’s inadmissible? (1)</vt:lpstr>
      <vt:lpstr>(2)</vt:lpstr>
      <vt:lpstr>Slide 6</vt:lpstr>
      <vt:lpstr>Age</vt:lpstr>
      <vt:lpstr>Weight</vt:lpstr>
      <vt:lpstr>ASA</vt:lpstr>
      <vt:lpstr>Phase of anaesthesia</vt:lpstr>
      <vt:lpstr>Types of surgery</vt:lpstr>
      <vt:lpstr>Modes of anaesthesia</vt:lpstr>
      <vt:lpstr>Induction  </vt:lpstr>
      <vt:lpstr>Maintenance</vt:lpstr>
      <vt:lpstr>NMB</vt:lpstr>
      <vt:lpstr>DOA</vt:lpstr>
      <vt:lpstr>“Incidence”</vt:lpstr>
      <vt:lpstr>Incidence subgroups…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Conclusions</vt:lpstr>
      <vt:lpstr>Conclusions: incidence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JJP</cp:lastModifiedBy>
  <cp:revision>46</cp:revision>
  <dcterms:created xsi:type="dcterms:W3CDTF">2014-07-25T06:24:51Z</dcterms:created>
  <dcterms:modified xsi:type="dcterms:W3CDTF">2014-09-10T16:08:10Z</dcterms:modified>
</cp:coreProperties>
</file>