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9" r:id="rId2"/>
    <p:sldId id="260" r:id="rId3"/>
    <p:sldId id="331" r:id="rId4"/>
    <p:sldId id="263" r:id="rId5"/>
    <p:sldId id="332" r:id="rId6"/>
    <p:sldId id="330" r:id="rId7"/>
    <p:sldId id="333" r:id="rId8"/>
    <p:sldId id="262" r:id="rId9"/>
    <p:sldId id="264" r:id="rId10"/>
    <p:sldId id="265" r:id="rId11"/>
    <p:sldId id="266" r:id="rId12"/>
    <p:sldId id="328" r:id="rId13"/>
    <p:sldId id="329" r:id="rId14"/>
    <p:sldId id="299" r:id="rId15"/>
    <p:sldId id="326" r:id="rId16"/>
    <p:sldId id="301" r:id="rId17"/>
    <p:sldId id="302" r:id="rId18"/>
    <p:sldId id="303" r:id="rId19"/>
    <p:sldId id="304" r:id="rId20"/>
    <p:sldId id="305" r:id="rId21"/>
    <p:sldId id="306" r:id="rId22"/>
    <p:sldId id="307" r:id="rId23"/>
    <p:sldId id="308" r:id="rId24"/>
    <p:sldId id="309" r:id="rId25"/>
    <p:sldId id="310" r:id="rId26"/>
    <p:sldId id="312" r:id="rId27"/>
    <p:sldId id="315" r:id="rId28"/>
    <p:sldId id="316" r:id="rId29"/>
    <p:sldId id="325" r:id="rId30"/>
    <p:sldId id="297" r:id="rId31"/>
    <p:sldId id="29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F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4" autoAdjust="0"/>
    <p:restoredTop sz="94660"/>
  </p:normalViewPr>
  <p:slideViewPr>
    <p:cSldViewPr>
      <p:cViewPr>
        <p:scale>
          <a:sx n="60" d="100"/>
          <a:sy n="60" d="100"/>
        </p:scale>
        <p:origin x="-462" y="-4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624044-9383-4073-94C2-C920C6EB5B5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4D089BD3-6D85-431F-B821-EE0948AE564B}">
      <dgm:prSet phldrT="[Text]"/>
      <dgm:spPr/>
      <dgm:t>
        <a:bodyPr/>
        <a:lstStyle/>
        <a:p>
          <a:r>
            <a:rPr lang="en-GB" dirty="0" smtClean="0"/>
            <a:t>Intra-operative consciousness</a:t>
          </a:r>
        </a:p>
        <a:p>
          <a:r>
            <a:rPr lang="en-GB" dirty="0" smtClean="0">
              <a:solidFill>
                <a:srgbClr val="FFFF00"/>
              </a:solidFill>
            </a:rPr>
            <a:t>Subjective interpretation</a:t>
          </a:r>
          <a:endParaRPr lang="en-GB" dirty="0">
            <a:solidFill>
              <a:srgbClr val="FFFF00"/>
            </a:solidFill>
          </a:endParaRPr>
        </a:p>
      </dgm:t>
    </dgm:pt>
    <dgm:pt modelId="{E4DD39B2-B99A-4EF9-B253-36CE5A47E892}" type="parTrans" cxnId="{184461CD-1251-4B63-A76E-580D7F937E8D}">
      <dgm:prSet/>
      <dgm:spPr/>
      <dgm:t>
        <a:bodyPr/>
        <a:lstStyle/>
        <a:p>
          <a:endParaRPr lang="en-GB"/>
        </a:p>
      </dgm:t>
    </dgm:pt>
    <dgm:pt modelId="{5BC24B0A-12D9-4FBB-ADB8-78D790CCBF83}" type="sibTrans" cxnId="{184461CD-1251-4B63-A76E-580D7F937E8D}">
      <dgm:prSet/>
      <dgm:spPr/>
      <dgm:t>
        <a:bodyPr/>
        <a:lstStyle/>
        <a:p>
          <a:endParaRPr lang="en-GB"/>
        </a:p>
      </dgm:t>
    </dgm:pt>
    <dgm:pt modelId="{A589E9E1-60C5-441F-9852-697E0A89892C}">
      <dgm:prSet phldrT="[Text]"/>
      <dgm:spPr/>
      <dgm:t>
        <a:bodyPr/>
        <a:lstStyle/>
        <a:p>
          <a:r>
            <a:rPr lang="en-GB" dirty="0" smtClean="0"/>
            <a:t>amnesia</a:t>
          </a:r>
          <a:endParaRPr lang="en-GB" dirty="0"/>
        </a:p>
      </dgm:t>
    </dgm:pt>
    <dgm:pt modelId="{B743A0C6-4C47-427C-A770-2D5F8A98B176}" type="parTrans" cxnId="{F6CEB77A-31D5-4143-93F7-4C10AA142B0E}">
      <dgm:prSet/>
      <dgm:spPr/>
      <dgm:t>
        <a:bodyPr/>
        <a:lstStyle/>
        <a:p>
          <a:endParaRPr lang="en-GB"/>
        </a:p>
      </dgm:t>
    </dgm:pt>
    <dgm:pt modelId="{4770BBA9-D274-4982-A3B4-F669C80440C1}" type="sibTrans" cxnId="{F6CEB77A-31D5-4143-93F7-4C10AA142B0E}">
      <dgm:prSet/>
      <dgm:spPr/>
      <dgm:t>
        <a:bodyPr/>
        <a:lstStyle/>
        <a:p>
          <a:endParaRPr lang="en-GB"/>
        </a:p>
      </dgm:t>
    </dgm:pt>
    <dgm:pt modelId="{7ABAFA05-239A-4200-B486-D2002088DA64}">
      <dgm:prSet phldrT="[Text]"/>
      <dgm:spPr/>
      <dgm:t>
        <a:bodyPr/>
        <a:lstStyle/>
        <a:p>
          <a:r>
            <a:rPr lang="en-GB" dirty="0" smtClean="0"/>
            <a:t>Intra-operative recall </a:t>
          </a:r>
          <a:r>
            <a:rPr lang="en-GB" dirty="0" smtClean="0">
              <a:solidFill>
                <a:srgbClr val="FFFF00"/>
              </a:solidFill>
            </a:rPr>
            <a:t>Decision to discuss</a:t>
          </a:r>
          <a:endParaRPr lang="en-GB" dirty="0">
            <a:solidFill>
              <a:srgbClr val="FFFF00"/>
            </a:solidFill>
          </a:endParaRPr>
        </a:p>
      </dgm:t>
    </dgm:pt>
    <dgm:pt modelId="{5455825C-87C0-45C6-B86A-A11A7D97AF3E}" type="parTrans" cxnId="{6818BE09-0E6F-4F4E-B0DC-DF4EC82831AE}">
      <dgm:prSet/>
      <dgm:spPr/>
      <dgm:t>
        <a:bodyPr/>
        <a:lstStyle/>
        <a:p>
          <a:endParaRPr lang="en-GB"/>
        </a:p>
      </dgm:t>
    </dgm:pt>
    <dgm:pt modelId="{97DD28EE-ACC5-48A3-9421-9EE10166D32B}" type="sibTrans" cxnId="{6818BE09-0E6F-4F4E-B0DC-DF4EC82831AE}">
      <dgm:prSet/>
      <dgm:spPr/>
      <dgm:t>
        <a:bodyPr/>
        <a:lstStyle/>
        <a:p>
          <a:endParaRPr lang="en-GB"/>
        </a:p>
      </dgm:t>
    </dgm:pt>
    <dgm:pt modelId="{969F55E4-A3DD-4E18-9362-E13481D05E4B}">
      <dgm:prSet phldrT="[Text]" custT="1"/>
      <dgm:spPr/>
      <dgm:t>
        <a:bodyPr/>
        <a:lstStyle/>
        <a:p>
          <a:r>
            <a:rPr lang="en-GB" sz="2400" dirty="0" smtClean="0"/>
            <a:t>trivial</a:t>
          </a:r>
          <a:endParaRPr lang="en-GB" sz="2400" dirty="0"/>
        </a:p>
      </dgm:t>
    </dgm:pt>
    <dgm:pt modelId="{4F3A3D11-9CF0-4154-B26D-8D618087A16C}" type="parTrans" cxnId="{D5C9F01F-A401-4FA7-94E7-C8C2DAAB4FD8}">
      <dgm:prSet/>
      <dgm:spPr/>
      <dgm:t>
        <a:bodyPr/>
        <a:lstStyle/>
        <a:p>
          <a:endParaRPr lang="en-GB"/>
        </a:p>
      </dgm:t>
    </dgm:pt>
    <dgm:pt modelId="{4044142F-5DF8-4965-A478-353EA2DC6E5C}" type="sibTrans" cxnId="{D5C9F01F-A401-4FA7-94E7-C8C2DAAB4FD8}">
      <dgm:prSet/>
      <dgm:spPr/>
      <dgm:t>
        <a:bodyPr/>
        <a:lstStyle/>
        <a:p>
          <a:endParaRPr lang="en-GB"/>
        </a:p>
      </dgm:t>
    </dgm:pt>
    <dgm:pt modelId="{1B12B3B1-2CBC-4455-AEFF-FF5CB235FBFA}">
      <dgm:prSet phldrT="[Text]"/>
      <dgm:spPr/>
      <dgm:t>
        <a:bodyPr/>
        <a:lstStyle/>
        <a:p>
          <a:r>
            <a:rPr lang="en-GB" dirty="0" smtClean="0"/>
            <a:t>Report to medical staff</a:t>
          </a:r>
          <a:endParaRPr lang="en-GB" dirty="0"/>
        </a:p>
      </dgm:t>
    </dgm:pt>
    <dgm:pt modelId="{EBFC78CF-A4EA-4673-B138-E850DFE8459A}" type="parTrans" cxnId="{6BC7DC16-DAA0-462E-89C4-27FAB42766E5}">
      <dgm:prSet/>
      <dgm:spPr/>
      <dgm:t>
        <a:bodyPr/>
        <a:lstStyle/>
        <a:p>
          <a:endParaRPr lang="en-GB"/>
        </a:p>
      </dgm:t>
    </dgm:pt>
    <dgm:pt modelId="{2EE4F640-9485-4274-9167-DF54AF0D1182}" type="sibTrans" cxnId="{6BC7DC16-DAA0-462E-89C4-27FAB42766E5}">
      <dgm:prSet/>
      <dgm:spPr/>
      <dgm:t>
        <a:bodyPr/>
        <a:lstStyle/>
        <a:p>
          <a:endParaRPr lang="en-GB"/>
        </a:p>
      </dgm:t>
    </dgm:pt>
    <dgm:pt modelId="{37C6D570-0BDA-4EEB-8DED-257CD8139DCC}">
      <dgm:prSet phldrT="[Text]"/>
      <dgm:spPr/>
      <dgm:t>
        <a:bodyPr/>
        <a:lstStyle/>
        <a:p>
          <a:r>
            <a:rPr lang="en-GB" dirty="0" smtClean="0"/>
            <a:t>Will I be believed?</a:t>
          </a:r>
          <a:endParaRPr lang="en-GB" dirty="0"/>
        </a:p>
      </dgm:t>
    </dgm:pt>
    <dgm:pt modelId="{2031C9D4-906F-4D03-985D-1046C5B0075D}" type="parTrans" cxnId="{2C468ADC-8868-493B-BECD-6E81DBA84324}">
      <dgm:prSet/>
      <dgm:spPr/>
      <dgm:t>
        <a:bodyPr/>
        <a:lstStyle/>
        <a:p>
          <a:endParaRPr lang="en-GB"/>
        </a:p>
      </dgm:t>
    </dgm:pt>
    <dgm:pt modelId="{123714A7-DA0F-4D57-AAC0-68E08E5ABC5B}" type="sibTrans" cxnId="{2C468ADC-8868-493B-BECD-6E81DBA84324}">
      <dgm:prSet/>
      <dgm:spPr/>
      <dgm:t>
        <a:bodyPr/>
        <a:lstStyle/>
        <a:p>
          <a:endParaRPr lang="en-GB"/>
        </a:p>
      </dgm:t>
    </dgm:pt>
    <dgm:pt modelId="{FDB7832D-7DE9-4ED7-B58C-2117BB006985}">
      <dgm:prSet custT="1"/>
      <dgm:spPr/>
      <dgm:t>
        <a:bodyPr/>
        <a:lstStyle/>
        <a:p>
          <a:r>
            <a:rPr lang="en-GB" sz="2400" dirty="0" smtClean="0"/>
            <a:t>too distressing</a:t>
          </a:r>
          <a:endParaRPr lang="en-GB" sz="2400" dirty="0"/>
        </a:p>
      </dgm:t>
    </dgm:pt>
    <dgm:pt modelId="{0AAAC8C4-261B-405A-B8B7-DDCF4E319EFB}" type="parTrans" cxnId="{CE6BC8F5-83B2-44D5-86A9-7245B695FF96}">
      <dgm:prSet/>
      <dgm:spPr/>
      <dgm:t>
        <a:bodyPr/>
        <a:lstStyle/>
        <a:p>
          <a:endParaRPr lang="en-GB"/>
        </a:p>
      </dgm:t>
    </dgm:pt>
    <dgm:pt modelId="{7D4CA73C-F2C0-4EC5-99EA-704BBFA07D8C}" type="sibTrans" cxnId="{CE6BC8F5-83B2-44D5-86A9-7245B695FF96}">
      <dgm:prSet/>
      <dgm:spPr/>
      <dgm:t>
        <a:bodyPr/>
        <a:lstStyle/>
        <a:p>
          <a:endParaRPr lang="en-GB"/>
        </a:p>
      </dgm:t>
    </dgm:pt>
    <dgm:pt modelId="{66A3F1A2-7EBA-472F-A3FA-38AB0CCF22E3}">
      <dgm:prSet custT="1"/>
      <dgm:spPr/>
      <dgm:t>
        <a:bodyPr/>
        <a:lstStyle/>
        <a:p>
          <a:r>
            <a:rPr lang="en-GB" sz="2400" dirty="0" smtClean="0"/>
            <a:t>don’t want to complain:</a:t>
          </a:r>
          <a:br>
            <a:rPr lang="en-GB" sz="2400" dirty="0" smtClean="0"/>
          </a:br>
          <a:r>
            <a:rPr lang="en-GB" sz="2400" dirty="0" smtClean="0"/>
            <a:t/>
          </a:r>
          <a:br>
            <a:rPr lang="en-GB" sz="2400" dirty="0" smtClean="0"/>
          </a:br>
          <a:r>
            <a:rPr lang="en-GB" sz="2400" dirty="0" smtClean="0"/>
            <a:t>gender, personality,</a:t>
          </a:r>
          <a:br>
            <a:rPr lang="en-GB" sz="2400" dirty="0" smtClean="0"/>
          </a:br>
          <a:r>
            <a:rPr lang="en-GB" sz="2400" dirty="0" smtClean="0"/>
            <a:t>culture, consequences </a:t>
          </a:r>
          <a:br>
            <a:rPr lang="en-GB" sz="2400" dirty="0" smtClean="0"/>
          </a:br>
          <a:r>
            <a:rPr lang="en-GB" sz="2400" dirty="0" smtClean="0"/>
            <a:t>for treatment,</a:t>
          </a:r>
          <a:br>
            <a:rPr lang="en-GB" sz="2400" dirty="0" smtClean="0"/>
          </a:br>
          <a:r>
            <a:rPr lang="en-GB" sz="2400" dirty="0" smtClean="0"/>
            <a:t>consequences for </a:t>
          </a:r>
          <a:br>
            <a:rPr lang="en-GB" sz="2400" dirty="0" smtClean="0"/>
          </a:br>
          <a:r>
            <a:rPr lang="en-GB" sz="2400" dirty="0" smtClean="0"/>
            <a:t>anaesthetist</a:t>
          </a:r>
          <a:endParaRPr lang="en-GB" sz="2400" dirty="0"/>
        </a:p>
      </dgm:t>
    </dgm:pt>
    <dgm:pt modelId="{BCEECCAB-129B-4156-A264-4E07ED188759}" type="parTrans" cxnId="{4F5EC7FB-C5DB-4E2F-B987-295E062ABE61}">
      <dgm:prSet/>
      <dgm:spPr/>
      <dgm:t>
        <a:bodyPr/>
        <a:lstStyle/>
        <a:p>
          <a:endParaRPr lang="en-GB"/>
        </a:p>
      </dgm:t>
    </dgm:pt>
    <dgm:pt modelId="{533C11AB-AE5B-496C-BEB1-564637A33F03}" type="sibTrans" cxnId="{4F5EC7FB-C5DB-4E2F-B987-295E062ABE61}">
      <dgm:prSet/>
      <dgm:spPr/>
      <dgm:t>
        <a:bodyPr/>
        <a:lstStyle/>
        <a:p>
          <a:endParaRPr lang="en-GB"/>
        </a:p>
      </dgm:t>
    </dgm:pt>
    <dgm:pt modelId="{33304DFB-E1DE-47A7-8E3F-9B7CC9413146}">
      <dgm:prSet/>
      <dgm:spPr/>
      <dgm:t>
        <a:bodyPr/>
        <a:lstStyle/>
        <a:p>
          <a:r>
            <a:rPr lang="en-GB" dirty="0" smtClean="0"/>
            <a:t>meaning?</a:t>
          </a:r>
          <a:endParaRPr lang="en-GB" dirty="0"/>
        </a:p>
      </dgm:t>
    </dgm:pt>
    <dgm:pt modelId="{CA647F88-1477-4673-8860-2E7F57A91F34}" type="parTrans" cxnId="{10F77E4E-6CDD-4BA0-B8C2-660BC4125959}">
      <dgm:prSet/>
      <dgm:spPr/>
      <dgm:t>
        <a:bodyPr/>
        <a:lstStyle/>
        <a:p>
          <a:endParaRPr lang="en-GB"/>
        </a:p>
      </dgm:t>
    </dgm:pt>
    <dgm:pt modelId="{2F95E799-A12A-4291-90A1-F01710468F4A}" type="sibTrans" cxnId="{10F77E4E-6CDD-4BA0-B8C2-660BC4125959}">
      <dgm:prSet/>
      <dgm:spPr/>
      <dgm:t>
        <a:bodyPr/>
        <a:lstStyle/>
        <a:p>
          <a:endParaRPr lang="en-GB"/>
        </a:p>
      </dgm:t>
    </dgm:pt>
    <dgm:pt modelId="{27F6541E-0D0F-42E5-A94D-7C8CB35E55B4}">
      <dgm:prSet/>
      <dgm:spPr/>
      <dgm:t>
        <a:bodyPr/>
        <a:lstStyle/>
        <a:p>
          <a:r>
            <a:rPr lang="en-GB" dirty="0" smtClean="0"/>
            <a:t>dream?</a:t>
          </a:r>
          <a:endParaRPr lang="en-GB" dirty="0"/>
        </a:p>
      </dgm:t>
    </dgm:pt>
    <dgm:pt modelId="{8F1F48A8-8651-4FA5-8C58-05EE0DB70782}" type="parTrans" cxnId="{E10BDD04-6526-4012-B534-F7F97614FC13}">
      <dgm:prSet/>
      <dgm:spPr/>
      <dgm:t>
        <a:bodyPr/>
        <a:lstStyle/>
        <a:p>
          <a:endParaRPr lang="en-GB"/>
        </a:p>
      </dgm:t>
    </dgm:pt>
    <dgm:pt modelId="{8AA8BD95-16F3-4219-9E99-18B6A4BE5861}" type="sibTrans" cxnId="{E10BDD04-6526-4012-B534-F7F97614FC13}">
      <dgm:prSet/>
      <dgm:spPr/>
      <dgm:t>
        <a:bodyPr/>
        <a:lstStyle/>
        <a:p>
          <a:endParaRPr lang="en-GB"/>
        </a:p>
      </dgm:t>
    </dgm:pt>
    <dgm:pt modelId="{2D2A8FE0-CA50-46F9-A313-362F6328263B}">
      <dgm:prSet/>
      <dgm:spPr/>
      <dgm:t>
        <a:bodyPr/>
        <a:lstStyle/>
        <a:p>
          <a:r>
            <a:rPr lang="en-GB" dirty="0" smtClean="0"/>
            <a:t>Is it my fault?</a:t>
          </a:r>
          <a:endParaRPr lang="en-GB" dirty="0"/>
        </a:p>
      </dgm:t>
    </dgm:pt>
    <dgm:pt modelId="{3136EBDF-4CBE-4553-A9B4-6CEB7DDF65D2}" type="parTrans" cxnId="{90A8148D-AD59-40FB-A19F-26FF37B0C5DF}">
      <dgm:prSet/>
      <dgm:spPr/>
      <dgm:t>
        <a:bodyPr/>
        <a:lstStyle/>
        <a:p>
          <a:endParaRPr lang="en-GB"/>
        </a:p>
      </dgm:t>
    </dgm:pt>
    <dgm:pt modelId="{0FA13A23-E3EF-495E-926C-25ECA956F972}" type="sibTrans" cxnId="{90A8148D-AD59-40FB-A19F-26FF37B0C5DF}">
      <dgm:prSet/>
      <dgm:spPr/>
      <dgm:t>
        <a:bodyPr/>
        <a:lstStyle/>
        <a:p>
          <a:endParaRPr lang="en-GB"/>
        </a:p>
      </dgm:t>
    </dgm:pt>
    <dgm:pt modelId="{6614A795-D889-4139-9B0F-18A6C2FDD241}">
      <dgm:prSet/>
      <dgm:spPr/>
      <dgm:t>
        <a:bodyPr/>
        <a:lstStyle/>
        <a:p>
          <a:r>
            <a:rPr lang="en-GB" dirty="0" smtClean="0"/>
            <a:t>How will they react?</a:t>
          </a:r>
          <a:endParaRPr lang="en-GB" dirty="0"/>
        </a:p>
      </dgm:t>
    </dgm:pt>
    <dgm:pt modelId="{422B49DA-EE59-4D45-AB98-B6446000594D}" type="parTrans" cxnId="{A3401636-282A-4934-A7A3-28B6E17A8063}">
      <dgm:prSet/>
      <dgm:spPr/>
      <dgm:t>
        <a:bodyPr/>
        <a:lstStyle/>
        <a:p>
          <a:endParaRPr lang="en-GB"/>
        </a:p>
      </dgm:t>
    </dgm:pt>
    <dgm:pt modelId="{22A81600-FC2D-4455-87A3-277FB536A00C}" type="sibTrans" cxnId="{A3401636-282A-4934-A7A3-28B6E17A8063}">
      <dgm:prSet/>
      <dgm:spPr/>
      <dgm:t>
        <a:bodyPr/>
        <a:lstStyle/>
        <a:p>
          <a:endParaRPr lang="en-GB"/>
        </a:p>
      </dgm:t>
    </dgm:pt>
    <dgm:pt modelId="{D23EFADA-2C8D-4E49-B75A-BC45833F1DD3}">
      <dgm:prSet phldrT="[Text]"/>
      <dgm:spPr/>
      <dgm:t>
        <a:bodyPr/>
        <a:lstStyle/>
        <a:p>
          <a:r>
            <a:rPr lang="en-GB" dirty="0" smtClean="0"/>
            <a:t>delayed recall</a:t>
          </a:r>
          <a:endParaRPr lang="en-GB" dirty="0"/>
        </a:p>
      </dgm:t>
    </dgm:pt>
    <dgm:pt modelId="{3FA6F613-58F4-4E00-AD5A-8236D5475554}" type="parTrans" cxnId="{E7762133-C308-4D38-8CAB-184817588A91}">
      <dgm:prSet/>
      <dgm:spPr/>
      <dgm:t>
        <a:bodyPr/>
        <a:lstStyle/>
        <a:p>
          <a:endParaRPr lang="en-GB"/>
        </a:p>
      </dgm:t>
    </dgm:pt>
    <dgm:pt modelId="{CD6D4A89-DDB5-4EC2-9723-B3679102B50E}" type="sibTrans" cxnId="{E7762133-C308-4D38-8CAB-184817588A91}">
      <dgm:prSet/>
      <dgm:spPr/>
      <dgm:t>
        <a:bodyPr/>
        <a:lstStyle/>
        <a:p>
          <a:endParaRPr lang="en-GB"/>
        </a:p>
      </dgm:t>
    </dgm:pt>
    <dgm:pt modelId="{311E2CFB-A427-4FD2-B86F-08A7F51095DE}">
      <dgm:prSet/>
      <dgm:spPr/>
      <dgm:t>
        <a:bodyPr/>
        <a:lstStyle/>
        <a:p>
          <a:r>
            <a:rPr lang="en-GB" dirty="0" smtClean="0"/>
            <a:t>Litigation?</a:t>
          </a:r>
          <a:endParaRPr lang="en-GB" dirty="0"/>
        </a:p>
      </dgm:t>
    </dgm:pt>
    <dgm:pt modelId="{1F21752B-DAA4-43DC-B66C-C2ECF41E1158}" type="parTrans" cxnId="{76757CDC-5773-497F-BE7C-C84A82D5F3B2}">
      <dgm:prSet/>
      <dgm:spPr/>
      <dgm:t>
        <a:bodyPr/>
        <a:lstStyle/>
        <a:p>
          <a:endParaRPr lang="en-GB"/>
        </a:p>
      </dgm:t>
    </dgm:pt>
    <dgm:pt modelId="{694F233F-898E-4F06-B094-F922274C1918}" type="sibTrans" cxnId="{76757CDC-5773-497F-BE7C-C84A82D5F3B2}">
      <dgm:prSet/>
      <dgm:spPr/>
      <dgm:t>
        <a:bodyPr/>
        <a:lstStyle/>
        <a:p>
          <a:endParaRPr lang="en-GB"/>
        </a:p>
      </dgm:t>
    </dgm:pt>
    <dgm:pt modelId="{E845C458-9B90-478F-B3E9-99022C5F3D9E}">
      <dgm:prSet/>
      <dgm:spPr/>
      <dgm:t>
        <a:bodyPr/>
        <a:lstStyle/>
        <a:p>
          <a:r>
            <a:rPr lang="en-GB" dirty="0" smtClean="0"/>
            <a:t>Apology?</a:t>
          </a:r>
          <a:endParaRPr lang="en-GB" dirty="0"/>
        </a:p>
      </dgm:t>
    </dgm:pt>
    <dgm:pt modelId="{5224E152-36E4-42E8-87CE-5FA5AA3BBBAD}" type="parTrans" cxnId="{09C57A90-547C-4253-8B39-6CE2FDF4378E}">
      <dgm:prSet/>
      <dgm:spPr/>
      <dgm:t>
        <a:bodyPr/>
        <a:lstStyle/>
        <a:p>
          <a:endParaRPr lang="en-GB"/>
        </a:p>
      </dgm:t>
    </dgm:pt>
    <dgm:pt modelId="{B12091C1-ADE3-434A-AEAF-41A85A455E27}" type="sibTrans" cxnId="{09C57A90-547C-4253-8B39-6CE2FDF4378E}">
      <dgm:prSet/>
      <dgm:spPr/>
      <dgm:t>
        <a:bodyPr/>
        <a:lstStyle/>
        <a:p>
          <a:endParaRPr lang="en-GB"/>
        </a:p>
      </dgm:t>
    </dgm:pt>
    <dgm:pt modelId="{060E5B27-DDA3-429F-B636-E5C8604C443A}">
      <dgm:prSet/>
      <dgm:spPr/>
      <dgm:t>
        <a:bodyPr/>
        <a:lstStyle/>
        <a:p>
          <a:r>
            <a:rPr lang="en-GB" dirty="0" smtClean="0"/>
            <a:t>Altruism</a:t>
          </a:r>
          <a:endParaRPr lang="en-GB" dirty="0"/>
        </a:p>
      </dgm:t>
    </dgm:pt>
    <dgm:pt modelId="{9C4239E5-5B9E-446F-A6BC-76F3CD0211D3}" type="parTrans" cxnId="{FD3E0131-A12C-43FC-B4C7-BB615B1BB8F3}">
      <dgm:prSet/>
      <dgm:spPr/>
      <dgm:t>
        <a:bodyPr/>
        <a:lstStyle/>
        <a:p>
          <a:endParaRPr lang="en-GB"/>
        </a:p>
      </dgm:t>
    </dgm:pt>
    <dgm:pt modelId="{D793E907-C1B2-44D6-9CE8-8AB5203B59DA}" type="sibTrans" cxnId="{FD3E0131-A12C-43FC-B4C7-BB615B1BB8F3}">
      <dgm:prSet/>
      <dgm:spPr/>
      <dgm:t>
        <a:bodyPr/>
        <a:lstStyle/>
        <a:p>
          <a:endParaRPr lang="en-GB"/>
        </a:p>
      </dgm:t>
    </dgm:pt>
    <dgm:pt modelId="{3F4F6ADE-0756-493A-80F9-94F53D269A19}" type="pres">
      <dgm:prSet presAssocID="{04624044-9383-4073-94C2-C920C6EB5B55}" presName="Name0" presStyleCnt="0">
        <dgm:presLayoutVars>
          <dgm:dir/>
          <dgm:animLvl val="lvl"/>
          <dgm:resizeHandles val="exact"/>
        </dgm:presLayoutVars>
      </dgm:prSet>
      <dgm:spPr/>
      <dgm:t>
        <a:bodyPr/>
        <a:lstStyle/>
        <a:p>
          <a:endParaRPr lang="en-GB"/>
        </a:p>
      </dgm:t>
    </dgm:pt>
    <dgm:pt modelId="{A37A3E1C-EA1B-4A19-B629-5715EF6619A0}" type="pres">
      <dgm:prSet presAssocID="{4D089BD3-6D85-431F-B821-EE0948AE564B}" presName="composite" presStyleCnt="0"/>
      <dgm:spPr/>
    </dgm:pt>
    <dgm:pt modelId="{6A3E5287-8017-4D09-A7A2-50F764EC8389}" type="pres">
      <dgm:prSet presAssocID="{4D089BD3-6D85-431F-B821-EE0948AE564B}" presName="parTx" presStyleLbl="alignNode1" presStyleIdx="0" presStyleCnt="3" custScaleX="86667" custLinFactNeighborX="-691" custLinFactNeighborY="-39222">
        <dgm:presLayoutVars>
          <dgm:chMax val="0"/>
          <dgm:chPref val="0"/>
          <dgm:bulletEnabled val="1"/>
        </dgm:presLayoutVars>
      </dgm:prSet>
      <dgm:spPr/>
      <dgm:t>
        <a:bodyPr/>
        <a:lstStyle/>
        <a:p>
          <a:endParaRPr lang="en-GB"/>
        </a:p>
      </dgm:t>
    </dgm:pt>
    <dgm:pt modelId="{DF9E683D-4A96-49E7-8156-9B2461398F28}" type="pres">
      <dgm:prSet presAssocID="{4D089BD3-6D85-431F-B821-EE0948AE564B}" presName="desTx" presStyleLbl="alignAccFollowNode1" presStyleIdx="0" presStyleCnt="3" custScaleX="87692" custScaleY="38646" custLinFactNeighborX="237" custLinFactNeighborY="-34813">
        <dgm:presLayoutVars>
          <dgm:bulletEnabled val="1"/>
        </dgm:presLayoutVars>
      </dgm:prSet>
      <dgm:spPr/>
      <dgm:t>
        <a:bodyPr/>
        <a:lstStyle/>
        <a:p>
          <a:endParaRPr lang="en-GB"/>
        </a:p>
      </dgm:t>
    </dgm:pt>
    <dgm:pt modelId="{A8C5CF8C-3E9A-4D49-8F3A-A6421081E60C}" type="pres">
      <dgm:prSet presAssocID="{5BC24B0A-12D9-4FBB-ADB8-78D790CCBF83}" presName="space" presStyleCnt="0"/>
      <dgm:spPr/>
    </dgm:pt>
    <dgm:pt modelId="{843F0FB0-3BA6-477E-9C0A-FE4C88631E72}" type="pres">
      <dgm:prSet presAssocID="{7ABAFA05-239A-4200-B486-D2002088DA64}" presName="composite" presStyleCnt="0"/>
      <dgm:spPr/>
    </dgm:pt>
    <dgm:pt modelId="{4D119827-3637-4E98-9E4C-305A589F7311}" type="pres">
      <dgm:prSet presAssocID="{7ABAFA05-239A-4200-B486-D2002088DA64}" presName="parTx" presStyleLbl="alignNode1" presStyleIdx="1" presStyleCnt="3" custScaleX="81662" custLinFactNeighborX="2186" custLinFactNeighborY="20576">
        <dgm:presLayoutVars>
          <dgm:chMax val="0"/>
          <dgm:chPref val="0"/>
          <dgm:bulletEnabled val="1"/>
        </dgm:presLayoutVars>
      </dgm:prSet>
      <dgm:spPr/>
      <dgm:t>
        <a:bodyPr/>
        <a:lstStyle/>
        <a:p>
          <a:endParaRPr lang="en-GB"/>
        </a:p>
      </dgm:t>
    </dgm:pt>
    <dgm:pt modelId="{1727C4D4-1557-4221-8266-B47D439ACAF4}" type="pres">
      <dgm:prSet presAssocID="{7ABAFA05-239A-4200-B486-D2002088DA64}" presName="desTx" presStyleLbl="alignAccFollowNode1" presStyleIdx="1" presStyleCnt="3" custScaleY="100000" custLinFactNeighborX="-872" custLinFactNeighborY="5038">
        <dgm:presLayoutVars>
          <dgm:bulletEnabled val="1"/>
        </dgm:presLayoutVars>
      </dgm:prSet>
      <dgm:spPr/>
      <dgm:t>
        <a:bodyPr/>
        <a:lstStyle/>
        <a:p>
          <a:endParaRPr lang="en-GB"/>
        </a:p>
      </dgm:t>
    </dgm:pt>
    <dgm:pt modelId="{ADBE86B3-7BCD-425C-8DB4-0EC0DC82FD64}" type="pres">
      <dgm:prSet presAssocID="{97DD28EE-ACC5-48A3-9421-9EE10166D32B}" presName="space" presStyleCnt="0"/>
      <dgm:spPr/>
    </dgm:pt>
    <dgm:pt modelId="{BB88D7A7-70C0-40F3-877F-4068A57543AA}" type="pres">
      <dgm:prSet presAssocID="{1B12B3B1-2CBC-4455-AEFF-FF5CB235FBFA}" presName="composite" presStyleCnt="0"/>
      <dgm:spPr/>
    </dgm:pt>
    <dgm:pt modelId="{E3A48E98-4BA9-485C-813B-5FA4A6A43C65}" type="pres">
      <dgm:prSet presAssocID="{1B12B3B1-2CBC-4455-AEFF-FF5CB235FBFA}" presName="parTx" presStyleLbl="alignNode1" presStyleIdx="2" presStyleCnt="3" custScaleX="91078" custLinFactNeighborX="4640" custLinFactNeighborY="-44049">
        <dgm:presLayoutVars>
          <dgm:chMax val="0"/>
          <dgm:chPref val="0"/>
          <dgm:bulletEnabled val="1"/>
        </dgm:presLayoutVars>
      </dgm:prSet>
      <dgm:spPr/>
      <dgm:t>
        <a:bodyPr/>
        <a:lstStyle/>
        <a:p>
          <a:endParaRPr lang="en-GB"/>
        </a:p>
      </dgm:t>
    </dgm:pt>
    <dgm:pt modelId="{2CD2D62B-5F4B-4B56-A4F7-63D6079B54E3}" type="pres">
      <dgm:prSet presAssocID="{1B12B3B1-2CBC-4455-AEFF-FF5CB235FBFA}" presName="desTx" presStyleLbl="alignAccFollowNode1" presStyleIdx="2" presStyleCnt="3" custScaleY="39076" custLinFactNeighborX="179" custLinFactNeighborY="-34491">
        <dgm:presLayoutVars>
          <dgm:bulletEnabled val="1"/>
        </dgm:presLayoutVars>
      </dgm:prSet>
      <dgm:spPr/>
      <dgm:t>
        <a:bodyPr/>
        <a:lstStyle/>
        <a:p>
          <a:endParaRPr lang="en-GB"/>
        </a:p>
      </dgm:t>
    </dgm:pt>
  </dgm:ptLst>
  <dgm:cxnLst>
    <dgm:cxn modelId="{1064D5C0-F5C0-4D5F-8410-3FA56FD37457}" type="presOf" srcId="{37C6D570-0BDA-4EEB-8DED-257CD8139DCC}" destId="{2CD2D62B-5F4B-4B56-A4F7-63D6079B54E3}" srcOrd="0" destOrd="0" presId="urn:microsoft.com/office/officeart/2005/8/layout/hList1"/>
    <dgm:cxn modelId="{184461CD-1251-4B63-A76E-580D7F937E8D}" srcId="{04624044-9383-4073-94C2-C920C6EB5B55}" destId="{4D089BD3-6D85-431F-B821-EE0948AE564B}" srcOrd="0" destOrd="0" parTransId="{E4DD39B2-B99A-4EF9-B253-36CE5A47E892}" sibTransId="{5BC24B0A-12D9-4FBB-ADB8-78D790CCBF83}"/>
    <dgm:cxn modelId="{7A6F65BB-655F-4A69-AE41-AF62CC0E76AE}" type="presOf" srcId="{E845C458-9B90-478F-B3E9-99022C5F3D9E}" destId="{2CD2D62B-5F4B-4B56-A4F7-63D6079B54E3}" srcOrd="0" destOrd="4" presId="urn:microsoft.com/office/officeart/2005/8/layout/hList1"/>
    <dgm:cxn modelId="{6818BE09-0E6F-4F4E-B0DC-DF4EC82831AE}" srcId="{04624044-9383-4073-94C2-C920C6EB5B55}" destId="{7ABAFA05-239A-4200-B486-D2002088DA64}" srcOrd="1" destOrd="0" parTransId="{5455825C-87C0-45C6-B86A-A11A7D97AF3E}" sibTransId="{97DD28EE-ACC5-48A3-9421-9EE10166D32B}"/>
    <dgm:cxn modelId="{E10BDD04-6526-4012-B534-F7F97614FC13}" srcId="{4D089BD3-6D85-431F-B821-EE0948AE564B}" destId="{27F6541E-0D0F-42E5-A94D-7C8CB35E55B4}" srcOrd="3" destOrd="0" parTransId="{8F1F48A8-8651-4FA5-8C58-05EE0DB70782}" sibTransId="{8AA8BD95-16F3-4219-9E99-18B6A4BE5861}"/>
    <dgm:cxn modelId="{94DAADA3-1E35-43BD-85E2-2ED1F762E220}" type="presOf" srcId="{969F55E4-A3DD-4E18-9362-E13481D05E4B}" destId="{1727C4D4-1557-4221-8266-B47D439ACAF4}" srcOrd="0" destOrd="0" presId="urn:microsoft.com/office/officeart/2005/8/layout/hList1"/>
    <dgm:cxn modelId="{BFBA0D66-EDFA-40C9-85FA-171C718DF1DC}" type="presOf" srcId="{1B12B3B1-2CBC-4455-AEFF-FF5CB235FBFA}" destId="{E3A48E98-4BA9-485C-813B-5FA4A6A43C65}" srcOrd="0" destOrd="0" presId="urn:microsoft.com/office/officeart/2005/8/layout/hList1"/>
    <dgm:cxn modelId="{F6CEB77A-31D5-4143-93F7-4C10AA142B0E}" srcId="{4D089BD3-6D85-431F-B821-EE0948AE564B}" destId="{A589E9E1-60C5-441F-9852-697E0A89892C}" srcOrd="0" destOrd="0" parTransId="{B743A0C6-4C47-427C-A770-2D5F8A98B176}" sibTransId="{4770BBA9-D274-4982-A3B4-F669C80440C1}"/>
    <dgm:cxn modelId="{D5C9F01F-A401-4FA7-94E7-C8C2DAAB4FD8}" srcId="{7ABAFA05-239A-4200-B486-D2002088DA64}" destId="{969F55E4-A3DD-4E18-9362-E13481D05E4B}" srcOrd="0" destOrd="0" parTransId="{4F3A3D11-9CF0-4154-B26D-8D618087A16C}" sibTransId="{4044142F-5DF8-4965-A478-353EA2DC6E5C}"/>
    <dgm:cxn modelId="{EDA3CF1F-EC13-4B81-8E09-33A932C20402}" type="presOf" srcId="{6614A795-D889-4139-9B0F-18A6C2FDD241}" destId="{2CD2D62B-5F4B-4B56-A4F7-63D6079B54E3}" srcOrd="0" destOrd="2" presId="urn:microsoft.com/office/officeart/2005/8/layout/hList1"/>
    <dgm:cxn modelId="{6BC7DC16-DAA0-462E-89C4-27FAB42766E5}" srcId="{04624044-9383-4073-94C2-C920C6EB5B55}" destId="{1B12B3B1-2CBC-4455-AEFF-FF5CB235FBFA}" srcOrd="2" destOrd="0" parTransId="{EBFC78CF-A4EA-4673-B138-E850DFE8459A}" sibTransId="{2EE4F640-9485-4274-9167-DF54AF0D1182}"/>
    <dgm:cxn modelId="{CE6BC8F5-83B2-44D5-86A9-7245B695FF96}" srcId="{7ABAFA05-239A-4200-B486-D2002088DA64}" destId="{FDB7832D-7DE9-4ED7-B58C-2117BB006985}" srcOrd="1" destOrd="0" parTransId="{0AAAC8C4-261B-405A-B8B7-DDCF4E319EFB}" sibTransId="{7D4CA73C-F2C0-4EC5-99EA-704BBFA07D8C}"/>
    <dgm:cxn modelId="{E7762133-C308-4D38-8CAB-184817588A91}" srcId="{4D089BD3-6D85-431F-B821-EE0948AE564B}" destId="{D23EFADA-2C8D-4E49-B75A-BC45833F1DD3}" srcOrd="1" destOrd="0" parTransId="{3FA6F613-58F4-4E00-AD5A-8236D5475554}" sibTransId="{CD6D4A89-DDB5-4EC2-9723-B3679102B50E}"/>
    <dgm:cxn modelId="{B1E2B031-857E-49D2-98B9-A717701371C7}" type="presOf" srcId="{FDB7832D-7DE9-4ED7-B58C-2117BB006985}" destId="{1727C4D4-1557-4221-8266-B47D439ACAF4}" srcOrd="0" destOrd="1" presId="urn:microsoft.com/office/officeart/2005/8/layout/hList1"/>
    <dgm:cxn modelId="{C5A7F976-01AA-4228-A287-BDEBEE58A77C}" type="presOf" srcId="{66A3F1A2-7EBA-472F-A3FA-38AB0CCF22E3}" destId="{1727C4D4-1557-4221-8266-B47D439ACAF4}" srcOrd="0" destOrd="2" presId="urn:microsoft.com/office/officeart/2005/8/layout/hList1"/>
    <dgm:cxn modelId="{C2679D27-EA17-4B9D-ACE2-E77866E73B89}" type="presOf" srcId="{04624044-9383-4073-94C2-C920C6EB5B55}" destId="{3F4F6ADE-0756-493A-80F9-94F53D269A19}" srcOrd="0" destOrd="0" presId="urn:microsoft.com/office/officeart/2005/8/layout/hList1"/>
    <dgm:cxn modelId="{2040A6DB-1C57-49B4-B79C-DD08F2397B76}" type="presOf" srcId="{33304DFB-E1DE-47A7-8E3F-9B7CC9413146}" destId="{DF9E683D-4A96-49E7-8156-9B2461398F28}" srcOrd="0" destOrd="2" presId="urn:microsoft.com/office/officeart/2005/8/layout/hList1"/>
    <dgm:cxn modelId="{76757CDC-5773-497F-BE7C-C84A82D5F3B2}" srcId="{1B12B3B1-2CBC-4455-AEFF-FF5CB235FBFA}" destId="{311E2CFB-A427-4FD2-B86F-08A7F51095DE}" srcOrd="3" destOrd="0" parTransId="{1F21752B-DAA4-43DC-B66C-C2ECF41E1158}" sibTransId="{694F233F-898E-4F06-B094-F922274C1918}"/>
    <dgm:cxn modelId="{C2209569-3684-4768-B8E3-3C0EFB8EFF00}" type="presOf" srcId="{7ABAFA05-239A-4200-B486-D2002088DA64}" destId="{4D119827-3637-4E98-9E4C-305A589F7311}" srcOrd="0" destOrd="0" presId="urn:microsoft.com/office/officeart/2005/8/layout/hList1"/>
    <dgm:cxn modelId="{4F5EC7FB-C5DB-4E2F-B987-295E062ABE61}" srcId="{7ABAFA05-239A-4200-B486-D2002088DA64}" destId="{66A3F1A2-7EBA-472F-A3FA-38AB0CCF22E3}" srcOrd="2" destOrd="0" parTransId="{BCEECCAB-129B-4156-A264-4E07ED188759}" sibTransId="{533C11AB-AE5B-496C-BEB1-564637A33F03}"/>
    <dgm:cxn modelId="{2C468ADC-8868-493B-BECD-6E81DBA84324}" srcId="{1B12B3B1-2CBC-4455-AEFF-FF5CB235FBFA}" destId="{37C6D570-0BDA-4EEB-8DED-257CD8139DCC}" srcOrd="0" destOrd="0" parTransId="{2031C9D4-906F-4D03-985D-1046C5B0075D}" sibTransId="{123714A7-DA0F-4D57-AAC0-68E08E5ABC5B}"/>
    <dgm:cxn modelId="{09C57A90-547C-4253-8B39-6CE2FDF4378E}" srcId="{1B12B3B1-2CBC-4455-AEFF-FF5CB235FBFA}" destId="{E845C458-9B90-478F-B3E9-99022C5F3D9E}" srcOrd="4" destOrd="0" parTransId="{5224E152-36E4-42E8-87CE-5FA5AA3BBBAD}" sibTransId="{B12091C1-ADE3-434A-AEAF-41A85A455E27}"/>
    <dgm:cxn modelId="{63FDCE13-3596-4E2D-ACAA-EDE6BFB8F1B5}" type="presOf" srcId="{27F6541E-0D0F-42E5-A94D-7C8CB35E55B4}" destId="{DF9E683D-4A96-49E7-8156-9B2461398F28}" srcOrd="0" destOrd="3" presId="urn:microsoft.com/office/officeart/2005/8/layout/hList1"/>
    <dgm:cxn modelId="{FD3E0131-A12C-43FC-B4C7-BB615B1BB8F3}" srcId="{1B12B3B1-2CBC-4455-AEFF-FF5CB235FBFA}" destId="{060E5B27-DDA3-429F-B636-E5C8604C443A}" srcOrd="5" destOrd="0" parTransId="{9C4239E5-5B9E-446F-A6BC-76F3CD0211D3}" sibTransId="{D793E907-C1B2-44D6-9CE8-8AB5203B59DA}"/>
    <dgm:cxn modelId="{5A5A0294-38D5-4C1A-A361-A989E571060A}" type="presOf" srcId="{311E2CFB-A427-4FD2-B86F-08A7F51095DE}" destId="{2CD2D62B-5F4B-4B56-A4F7-63D6079B54E3}" srcOrd="0" destOrd="3" presId="urn:microsoft.com/office/officeart/2005/8/layout/hList1"/>
    <dgm:cxn modelId="{D1CA8C72-BAA7-4873-BA45-CB370E3D8C31}" type="presOf" srcId="{2D2A8FE0-CA50-46F9-A313-362F6328263B}" destId="{2CD2D62B-5F4B-4B56-A4F7-63D6079B54E3}" srcOrd="0" destOrd="1" presId="urn:microsoft.com/office/officeart/2005/8/layout/hList1"/>
    <dgm:cxn modelId="{1CA76690-C2CE-4ACC-9755-ADA2F105501E}" type="presOf" srcId="{060E5B27-DDA3-429F-B636-E5C8604C443A}" destId="{2CD2D62B-5F4B-4B56-A4F7-63D6079B54E3}" srcOrd="0" destOrd="5" presId="urn:microsoft.com/office/officeart/2005/8/layout/hList1"/>
    <dgm:cxn modelId="{7E156BDF-5A2F-469F-A32F-0467E6AD38DA}" type="presOf" srcId="{A589E9E1-60C5-441F-9852-697E0A89892C}" destId="{DF9E683D-4A96-49E7-8156-9B2461398F28}" srcOrd="0" destOrd="0" presId="urn:microsoft.com/office/officeart/2005/8/layout/hList1"/>
    <dgm:cxn modelId="{CD6F108C-9559-48FA-85D1-575031669EBC}" type="presOf" srcId="{D23EFADA-2C8D-4E49-B75A-BC45833F1DD3}" destId="{DF9E683D-4A96-49E7-8156-9B2461398F28}" srcOrd="0" destOrd="1" presId="urn:microsoft.com/office/officeart/2005/8/layout/hList1"/>
    <dgm:cxn modelId="{90A8148D-AD59-40FB-A19F-26FF37B0C5DF}" srcId="{1B12B3B1-2CBC-4455-AEFF-FF5CB235FBFA}" destId="{2D2A8FE0-CA50-46F9-A313-362F6328263B}" srcOrd="1" destOrd="0" parTransId="{3136EBDF-4CBE-4553-A9B4-6CEB7DDF65D2}" sibTransId="{0FA13A23-E3EF-495E-926C-25ECA956F972}"/>
    <dgm:cxn modelId="{9EAFA13F-0B7B-4DFF-BEB9-A971AEEB655B}" type="presOf" srcId="{4D089BD3-6D85-431F-B821-EE0948AE564B}" destId="{6A3E5287-8017-4D09-A7A2-50F764EC8389}" srcOrd="0" destOrd="0" presId="urn:microsoft.com/office/officeart/2005/8/layout/hList1"/>
    <dgm:cxn modelId="{10F77E4E-6CDD-4BA0-B8C2-660BC4125959}" srcId="{4D089BD3-6D85-431F-B821-EE0948AE564B}" destId="{33304DFB-E1DE-47A7-8E3F-9B7CC9413146}" srcOrd="2" destOrd="0" parTransId="{CA647F88-1477-4673-8860-2E7F57A91F34}" sibTransId="{2F95E799-A12A-4291-90A1-F01710468F4A}"/>
    <dgm:cxn modelId="{A3401636-282A-4934-A7A3-28B6E17A8063}" srcId="{1B12B3B1-2CBC-4455-AEFF-FF5CB235FBFA}" destId="{6614A795-D889-4139-9B0F-18A6C2FDD241}" srcOrd="2" destOrd="0" parTransId="{422B49DA-EE59-4D45-AB98-B6446000594D}" sibTransId="{22A81600-FC2D-4455-87A3-277FB536A00C}"/>
    <dgm:cxn modelId="{961D90D2-0EF8-4AE3-BC8D-427D70760D39}" type="presParOf" srcId="{3F4F6ADE-0756-493A-80F9-94F53D269A19}" destId="{A37A3E1C-EA1B-4A19-B629-5715EF6619A0}" srcOrd="0" destOrd="0" presId="urn:microsoft.com/office/officeart/2005/8/layout/hList1"/>
    <dgm:cxn modelId="{08A62E1D-3BC0-4BD5-AD45-B828D98F0E9E}" type="presParOf" srcId="{A37A3E1C-EA1B-4A19-B629-5715EF6619A0}" destId="{6A3E5287-8017-4D09-A7A2-50F764EC8389}" srcOrd="0" destOrd="0" presId="urn:microsoft.com/office/officeart/2005/8/layout/hList1"/>
    <dgm:cxn modelId="{0DE59AAF-F408-4F1D-A461-1D17A55BC832}" type="presParOf" srcId="{A37A3E1C-EA1B-4A19-B629-5715EF6619A0}" destId="{DF9E683D-4A96-49E7-8156-9B2461398F28}" srcOrd="1" destOrd="0" presId="urn:microsoft.com/office/officeart/2005/8/layout/hList1"/>
    <dgm:cxn modelId="{9FA83054-33AB-4AF9-8B93-1E7E5F21CAF4}" type="presParOf" srcId="{3F4F6ADE-0756-493A-80F9-94F53D269A19}" destId="{A8C5CF8C-3E9A-4D49-8F3A-A6421081E60C}" srcOrd="1" destOrd="0" presId="urn:microsoft.com/office/officeart/2005/8/layout/hList1"/>
    <dgm:cxn modelId="{0702FF62-43CB-4432-86A5-31328123355F}" type="presParOf" srcId="{3F4F6ADE-0756-493A-80F9-94F53D269A19}" destId="{843F0FB0-3BA6-477E-9C0A-FE4C88631E72}" srcOrd="2" destOrd="0" presId="urn:microsoft.com/office/officeart/2005/8/layout/hList1"/>
    <dgm:cxn modelId="{5A0B5569-E41F-453C-8524-824A91FB59F6}" type="presParOf" srcId="{843F0FB0-3BA6-477E-9C0A-FE4C88631E72}" destId="{4D119827-3637-4E98-9E4C-305A589F7311}" srcOrd="0" destOrd="0" presId="urn:microsoft.com/office/officeart/2005/8/layout/hList1"/>
    <dgm:cxn modelId="{E11FBBAB-F788-4DCF-9472-2B9AF824940D}" type="presParOf" srcId="{843F0FB0-3BA6-477E-9C0A-FE4C88631E72}" destId="{1727C4D4-1557-4221-8266-B47D439ACAF4}" srcOrd="1" destOrd="0" presId="urn:microsoft.com/office/officeart/2005/8/layout/hList1"/>
    <dgm:cxn modelId="{7411126A-9756-49E0-A1F9-84AFD0354B02}" type="presParOf" srcId="{3F4F6ADE-0756-493A-80F9-94F53D269A19}" destId="{ADBE86B3-7BCD-425C-8DB4-0EC0DC82FD64}" srcOrd="3" destOrd="0" presId="urn:microsoft.com/office/officeart/2005/8/layout/hList1"/>
    <dgm:cxn modelId="{D7E66EAC-663A-4AFD-8E75-DF44CD90E89F}" type="presParOf" srcId="{3F4F6ADE-0756-493A-80F9-94F53D269A19}" destId="{BB88D7A7-70C0-40F3-877F-4068A57543AA}" srcOrd="4" destOrd="0" presId="urn:microsoft.com/office/officeart/2005/8/layout/hList1"/>
    <dgm:cxn modelId="{8EFC9579-1398-485A-9165-B18386FDA17C}" type="presParOf" srcId="{BB88D7A7-70C0-40F3-877F-4068A57543AA}" destId="{E3A48E98-4BA9-485C-813B-5FA4A6A43C65}" srcOrd="0" destOrd="0" presId="urn:microsoft.com/office/officeart/2005/8/layout/hList1"/>
    <dgm:cxn modelId="{9B8988EE-CD84-4E93-A8CE-73CFD884AF8F}" type="presParOf" srcId="{BB88D7A7-70C0-40F3-877F-4068A57543AA}" destId="{2CD2D62B-5F4B-4B56-A4F7-63D6079B54E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E5287-8017-4D09-A7A2-50F764EC8389}">
      <dsp:nvSpPr>
        <dsp:cNvPr id="0" name=""/>
        <dsp:cNvSpPr/>
      </dsp:nvSpPr>
      <dsp:spPr>
        <a:xfrm>
          <a:off x="5" y="481206"/>
          <a:ext cx="2507465" cy="105403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GB" sz="1600" kern="1200" dirty="0" smtClean="0"/>
            <a:t>Intra-operative consciousness</a:t>
          </a:r>
        </a:p>
        <a:p>
          <a:pPr lvl="0" algn="ctr" defTabSz="711200">
            <a:lnSpc>
              <a:spcPct val="90000"/>
            </a:lnSpc>
            <a:spcBef>
              <a:spcPct val="0"/>
            </a:spcBef>
            <a:spcAft>
              <a:spcPct val="35000"/>
            </a:spcAft>
          </a:pPr>
          <a:r>
            <a:rPr lang="en-GB" sz="1600" kern="1200" dirty="0" smtClean="0">
              <a:solidFill>
                <a:srgbClr val="FFFF00"/>
              </a:solidFill>
            </a:rPr>
            <a:t>Subjective interpretation</a:t>
          </a:r>
          <a:endParaRPr lang="en-GB" sz="1600" kern="1200" dirty="0">
            <a:solidFill>
              <a:srgbClr val="FFFF00"/>
            </a:solidFill>
          </a:endParaRPr>
        </a:p>
      </dsp:txBody>
      <dsp:txXfrm>
        <a:off x="5" y="481206"/>
        <a:ext cx="2507465" cy="1054034"/>
      </dsp:txXfrm>
    </dsp:sp>
    <dsp:sp modelId="{DF9E683D-4A96-49E7-8156-9B2461398F28}">
      <dsp:nvSpPr>
        <dsp:cNvPr id="0" name=""/>
        <dsp:cNvSpPr/>
      </dsp:nvSpPr>
      <dsp:spPr>
        <a:xfrm>
          <a:off x="12026" y="1763679"/>
          <a:ext cx="2537121" cy="172836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GB" sz="1600" kern="1200" dirty="0" smtClean="0"/>
            <a:t>amnesia</a:t>
          </a:r>
          <a:endParaRPr lang="en-GB" sz="1600" kern="1200" dirty="0"/>
        </a:p>
        <a:p>
          <a:pPr marL="171450" lvl="1" indent="-171450" algn="l" defTabSz="711200">
            <a:lnSpc>
              <a:spcPct val="90000"/>
            </a:lnSpc>
            <a:spcBef>
              <a:spcPct val="0"/>
            </a:spcBef>
            <a:spcAft>
              <a:spcPct val="15000"/>
            </a:spcAft>
            <a:buChar char="••"/>
          </a:pPr>
          <a:r>
            <a:rPr lang="en-GB" sz="1600" kern="1200" dirty="0" smtClean="0"/>
            <a:t>delayed recall</a:t>
          </a:r>
          <a:endParaRPr lang="en-GB" sz="1600" kern="1200" dirty="0"/>
        </a:p>
        <a:p>
          <a:pPr marL="171450" lvl="1" indent="-171450" algn="l" defTabSz="711200">
            <a:lnSpc>
              <a:spcPct val="90000"/>
            </a:lnSpc>
            <a:spcBef>
              <a:spcPct val="0"/>
            </a:spcBef>
            <a:spcAft>
              <a:spcPct val="15000"/>
            </a:spcAft>
            <a:buChar char="••"/>
          </a:pPr>
          <a:r>
            <a:rPr lang="en-GB" sz="1600" kern="1200" dirty="0" smtClean="0"/>
            <a:t>meaning?</a:t>
          </a:r>
          <a:endParaRPr lang="en-GB" sz="1600" kern="1200" dirty="0"/>
        </a:p>
        <a:p>
          <a:pPr marL="171450" lvl="1" indent="-171450" algn="l" defTabSz="711200">
            <a:lnSpc>
              <a:spcPct val="90000"/>
            </a:lnSpc>
            <a:spcBef>
              <a:spcPct val="0"/>
            </a:spcBef>
            <a:spcAft>
              <a:spcPct val="15000"/>
            </a:spcAft>
            <a:buChar char="••"/>
          </a:pPr>
          <a:r>
            <a:rPr lang="en-GB" sz="1600" kern="1200" dirty="0" smtClean="0"/>
            <a:t>dream?</a:t>
          </a:r>
          <a:endParaRPr lang="en-GB" sz="1600" kern="1200" dirty="0"/>
        </a:p>
      </dsp:txBody>
      <dsp:txXfrm>
        <a:off x="12026" y="1763679"/>
        <a:ext cx="2537121" cy="1728361"/>
      </dsp:txXfrm>
    </dsp:sp>
    <dsp:sp modelId="{4D119827-3637-4E98-9E4C-305A589F7311}">
      <dsp:nvSpPr>
        <dsp:cNvPr id="0" name=""/>
        <dsp:cNvSpPr/>
      </dsp:nvSpPr>
      <dsp:spPr>
        <a:xfrm>
          <a:off x="3275866" y="425515"/>
          <a:ext cx="2362660" cy="105403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GB" sz="1600" kern="1200" dirty="0" smtClean="0"/>
            <a:t>Intra-operative recall </a:t>
          </a:r>
          <a:r>
            <a:rPr lang="en-GB" sz="1600" kern="1200" dirty="0" smtClean="0">
              <a:solidFill>
                <a:srgbClr val="FFFF00"/>
              </a:solidFill>
            </a:rPr>
            <a:t>Decision to discuss</a:t>
          </a:r>
          <a:endParaRPr lang="en-GB" sz="1600" kern="1200" dirty="0">
            <a:solidFill>
              <a:srgbClr val="FFFF00"/>
            </a:solidFill>
          </a:endParaRPr>
        </a:p>
      </dsp:txBody>
      <dsp:txXfrm>
        <a:off x="3275866" y="425515"/>
        <a:ext cx="2362660" cy="1054034"/>
      </dsp:txXfrm>
    </dsp:sp>
    <dsp:sp modelId="{1727C4D4-1557-4221-8266-B47D439ACAF4}">
      <dsp:nvSpPr>
        <dsp:cNvPr id="0" name=""/>
        <dsp:cNvSpPr/>
      </dsp:nvSpPr>
      <dsp:spPr>
        <a:xfrm>
          <a:off x="2922113" y="1471308"/>
          <a:ext cx="2893218" cy="447229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GB" sz="2400" kern="1200" dirty="0" smtClean="0"/>
            <a:t>trivial</a:t>
          </a:r>
          <a:endParaRPr lang="en-GB" sz="2400" kern="1200" dirty="0"/>
        </a:p>
        <a:p>
          <a:pPr marL="228600" lvl="1" indent="-228600" algn="l" defTabSz="1066800">
            <a:lnSpc>
              <a:spcPct val="90000"/>
            </a:lnSpc>
            <a:spcBef>
              <a:spcPct val="0"/>
            </a:spcBef>
            <a:spcAft>
              <a:spcPct val="15000"/>
            </a:spcAft>
            <a:buChar char="••"/>
          </a:pPr>
          <a:r>
            <a:rPr lang="en-GB" sz="2400" kern="1200" dirty="0" smtClean="0"/>
            <a:t>too distressing</a:t>
          </a:r>
          <a:endParaRPr lang="en-GB" sz="2400" kern="1200" dirty="0"/>
        </a:p>
        <a:p>
          <a:pPr marL="228600" lvl="1" indent="-228600" algn="l" defTabSz="1066800">
            <a:lnSpc>
              <a:spcPct val="90000"/>
            </a:lnSpc>
            <a:spcBef>
              <a:spcPct val="0"/>
            </a:spcBef>
            <a:spcAft>
              <a:spcPct val="15000"/>
            </a:spcAft>
            <a:buChar char="••"/>
          </a:pPr>
          <a:r>
            <a:rPr lang="en-GB" sz="2400" kern="1200" dirty="0" smtClean="0"/>
            <a:t>don’t want to complain:</a:t>
          </a:r>
          <a:br>
            <a:rPr lang="en-GB" sz="2400" kern="1200" dirty="0" smtClean="0"/>
          </a:br>
          <a:r>
            <a:rPr lang="en-GB" sz="2400" kern="1200" dirty="0" smtClean="0"/>
            <a:t/>
          </a:r>
          <a:br>
            <a:rPr lang="en-GB" sz="2400" kern="1200" dirty="0" smtClean="0"/>
          </a:br>
          <a:r>
            <a:rPr lang="en-GB" sz="2400" kern="1200" dirty="0" smtClean="0"/>
            <a:t>gender, personality,</a:t>
          </a:r>
          <a:br>
            <a:rPr lang="en-GB" sz="2400" kern="1200" dirty="0" smtClean="0"/>
          </a:br>
          <a:r>
            <a:rPr lang="en-GB" sz="2400" kern="1200" dirty="0" smtClean="0"/>
            <a:t>culture, consequences </a:t>
          </a:r>
          <a:br>
            <a:rPr lang="en-GB" sz="2400" kern="1200" dirty="0" smtClean="0"/>
          </a:br>
          <a:r>
            <a:rPr lang="en-GB" sz="2400" kern="1200" dirty="0" smtClean="0"/>
            <a:t>for treatment,</a:t>
          </a:r>
          <a:br>
            <a:rPr lang="en-GB" sz="2400" kern="1200" dirty="0" smtClean="0"/>
          </a:br>
          <a:r>
            <a:rPr lang="en-GB" sz="2400" kern="1200" dirty="0" smtClean="0"/>
            <a:t>consequences for </a:t>
          </a:r>
          <a:br>
            <a:rPr lang="en-GB" sz="2400" kern="1200" dirty="0" smtClean="0"/>
          </a:br>
          <a:r>
            <a:rPr lang="en-GB" sz="2400" kern="1200" dirty="0" smtClean="0"/>
            <a:t>anaesthetist</a:t>
          </a:r>
          <a:endParaRPr lang="en-GB" sz="2400" kern="1200" dirty="0"/>
        </a:p>
      </dsp:txBody>
      <dsp:txXfrm>
        <a:off x="2922113" y="1471308"/>
        <a:ext cx="2893218" cy="4472291"/>
      </dsp:txXfrm>
    </dsp:sp>
    <dsp:sp modelId="{E3A48E98-4BA9-485C-813B-5FA4A6A43C65}">
      <dsp:nvSpPr>
        <dsp:cNvPr id="0" name=""/>
        <dsp:cNvSpPr/>
      </dsp:nvSpPr>
      <dsp:spPr>
        <a:xfrm>
          <a:off x="6508914" y="425520"/>
          <a:ext cx="2635085" cy="105403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GB" sz="1600" kern="1200" dirty="0" smtClean="0"/>
            <a:t>Report to medical staff</a:t>
          </a:r>
          <a:endParaRPr lang="en-GB" sz="1600" kern="1200" dirty="0"/>
        </a:p>
      </dsp:txBody>
      <dsp:txXfrm>
        <a:off x="6508914" y="425520"/>
        <a:ext cx="2635085" cy="1054034"/>
      </dsp:txXfrm>
    </dsp:sp>
    <dsp:sp modelId="{2CD2D62B-5F4B-4B56-A4F7-63D6079B54E3}">
      <dsp:nvSpPr>
        <dsp:cNvPr id="0" name=""/>
        <dsp:cNvSpPr/>
      </dsp:nvSpPr>
      <dsp:spPr>
        <a:xfrm>
          <a:off x="6250781" y="1763657"/>
          <a:ext cx="2893218" cy="174759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GB" sz="1600" kern="1200" dirty="0" smtClean="0"/>
            <a:t>Will I be believed?</a:t>
          </a:r>
          <a:endParaRPr lang="en-GB" sz="1600" kern="1200" dirty="0"/>
        </a:p>
        <a:p>
          <a:pPr marL="171450" lvl="1" indent="-171450" algn="l" defTabSz="711200">
            <a:lnSpc>
              <a:spcPct val="90000"/>
            </a:lnSpc>
            <a:spcBef>
              <a:spcPct val="0"/>
            </a:spcBef>
            <a:spcAft>
              <a:spcPct val="15000"/>
            </a:spcAft>
            <a:buChar char="••"/>
          </a:pPr>
          <a:r>
            <a:rPr lang="en-GB" sz="1600" kern="1200" dirty="0" smtClean="0"/>
            <a:t>Is it my fault?</a:t>
          </a:r>
          <a:endParaRPr lang="en-GB" sz="1600" kern="1200" dirty="0"/>
        </a:p>
        <a:p>
          <a:pPr marL="171450" lvl="1" indent="-171450" algn="l" defTabSz="711200">
            <a:lnSpc>
              <a:spcPct val="90000"/>
            </a:lnSpc>
            <a:spcBef>
              <a:spcPct val="0"/>
            </a:spcBef>
            <a:spcAft>
              <a:spcPct val="15000"/>
            </a:spcAft>
            <a:buChar char="••"/>
          </a:pPr>
          <a:r>
            <a:rPr lang="en-GB" sz="1600" kern="1200" dirty="0" smtClean="0"/>
            <a:t>How will they react?</a:t>
          </a:r>
          <a:endParaRPr lang="en-GB" sz="1600" kern="1200" dirty="0"/>
        </a:p>
        <a:p>
          <a:pPr marL="171450" lvl="1" indent="-171450" algn="l" defTabSz="711200">
            <a:lnSpc>
              <a:spcPct val="90000"/>
            </a:lnSpc>
            <a:spcBef>
              <a:spcPct val="0"/>
            </a:spcBef>
            <a:spcAft>
              <a:spcPct val="15000"/>
            </a:spcAft>
            <a:buChar char="••"/>
          </a:pPr>
          <a:r>
            <a:rPr lang="en-GB" sz="1600" kern="1200" dirty="0" smtClean="0"/>
            <a:t>Litigation?</a:t>
          </a:r>
          <a:endParaRPr lang="en-GB" sz="1600" kern="1200" dirty="0"/>
        </a:p>
        <a:p>
          <a:pPr marL="171450" lvl="1" indent="-171450" algn="l" defTabSz="711200">
            <a:lnSpc>
              <a:spcPct val="90000"/>
            </a:lnSpc>
            <a:spcBef>
              <a:spcPct val="0"/>
            </a:spcBef>
            <a:spcAft>
              <a:spcPct val="15000"/>
            </a:spcAft>
            <a:buChar char="••"/>
          </a:pPr>
          <a:r>
            <a:rPr lang="en-GB" sz="1600" kern="1200" dirty="0" smtClean="0"/>
            <a:t>Apology?</a:t>
          </a:r>
          <a:endParaRPr lang="en-GB" sz="1600" kern="1200" dirty="0"/>
        </a:p>
        <a:p>
          <a:pPr marL="171450" lvl="1" indent="-171450" algn="l" defTabSz="711200">
            <a:lnSpc>
              <a:spcPct val="90000"/>
            </a:lnSpc>
            <a:spcBef>
              <a:spcPct val="0"/>
            </a:spcBef>
            <a:spcAft>
              <a:spcPct val="15000"/>
            </a:spcAft>
            <a:buChar char="••"/>
          </a:pPr>
          <a:r>
            <a:rPr lang="en-GB" sz="1600" kern="1200" dirty="0" smtClean="0"/>
            <a:t>Altruism</a:t>
          </a:r>
          <a:endParaRPr lang="en-GB" sz="1600" kern="1200" dirty="0"/>
        </a:p>
      </dsp:txBody>
      <dsp:txXfrm>
        <a:off x="6250781" y="1763657"/>
        <a:ext cx="2893218" cy="174759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92AF7-9959-4718-B9E3-37DC5E6F6CEA}" type="datetimeFigureOut">
              <a:rPr lang="en-GB" smtClean="0"/>
              <a:t>06/10/2014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13BA31-8015-4968-A1AB-8626488EA7E9}" type="slidenum">
              <a:rPr lang="en-GB" smtClean="0"/>
              <a:t>‹#›</a:t>
            </a:fld>
            <a:endParaRPr lang="en-GB"/>
          </a:p>
        </p:txBody>
      </p:sp>
    </p:spTree>
    <p:extLst>
      <p:ext uri="{BB962C8B-B14F-4D97-AF65-F5344CB8AC3E}">
        <p14:creationId xmlns:p14="http://schemas.microsoft.com/office/powerpoint/2010/main" val="3259282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7A050E17-58CC-4999-B0D3-3F6979260863}" type="slidenum">
              <a:rPr lang="en-GB" altLang="en-US" sz="1000" smtClean="0"/>
              <a:pPr/>
              <a:t>1</a:t>
            </a:fld>
            <a:endParaRPr lang="en-GB" altLang="en-US" sz="1000"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EBDEFB4A-58D2-442F-A868-05DB6643E43D}" type="slidenum">
              <a:rPr lang="en-GB" altLang="en-US" sz="1000" smtClean="0"/>
              <a:pPr/>
              <a:t>15</a:t>
            </a:fld>
            <a:endParaRPr lang="en-GB" altLang="en-US" sz="100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Nevertheless, the database turns out to be a rich source of data on patient experiences and their themes</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itchFamily="18" charset="0"/>
              </a:defRPr>
            </a:lvl1pPr>
            <a:lvl2pPr marL="742950" indent="-285750" defTabSz="762000">
              <a:spcBef>
                <a:spcPct val="30000"/>
              </a:spcBef>
              <a:defRPr sz="1200">
                <a:solidFill>
                  <a:schemeClr val="tx1"/>
                </a:solidFill>
                <a:latin typeface="Times New Roman" pitchFamily="18" charset="0"/>
              </a:defRPr>
            </a:lvl2pPr>
            <a:lvl3pPr marL="1143000" indent="-228600" defTabSz="762000">
              <a:spcBef>
                <a:spcPct val="30000"/>
              </a:spcBef>
              <a:defRPr sz="1200">
                <a:solidFill>
                  <a:schemeClr val="tx1"/>
                </a:solidFill>
                <a:latin typeface="Times New Roman" pitchFamily="18" charset="0"/>
              </a:defRPr>
            </a:lvl3pPr>
            <a:lvl4pPr marL="1600200" indent="-228600" defTabSz="762000">
              <a:spcBef>
                <a:spcPct val="30000"/>
              </a:spcBef>
              <a:defRPr sz="1200">
                <a:solidFill>
                  <a:schemeClr val="tx1"/>
                </a:solidFill>
                <a:latin typeface="Times New Roman" pitchFamily="18" charset="0"/>
              </a:defRPr>
            </a:lvl4pPr>
            <a:lvl5pPr marL="2057400" indent="-228600" defTabSz="76200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3CE86352-ABC2-43CD-AF12-0E389D9162B0}" type="slidenum">
              <a:rPr lang="en-GB" altLang="en-US" sz="1000" smtClean="0"/>
              <a:pPr>
                <a:spcBef>
                  <a:spcPct val="0"/>
                </a:spcBef>
              </a:pPr>
              <a:t>16</a:t>
            </a:fld>
            <a:endParaRPr lang="en-GB" altLang="en-US" sz="10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itchFamily="18" charset="0"/>
              </a:defRPr>
            </a:lvl1pPr>
            <a:lvl2pPr marL="742950" indent="-285750" defTabSz="762000">
              <a:spcBef>
                <a:spcPct val="30000"/>
              </a:spcBef>
              <a:defRPr sz="1200">
                <a:solidFill>
                  <a:schemeClr val="tx1"/>
                </a:solidFill>
                <a:latin typeface="Times New Roman" pitchFamily="18" charset="0"/>
              </a:defRPr>
            </a:lvl2pPr>
            <a:lvl3pPr marL="1143000" indent="-228600" defTabSz="762000">
              <a:spcBef>
                <a:spcPct val="30000"/>
              </a:spcBef>
              <a:defRPr sz="1200">
                <a:solidFill>
                  <a:schemeClr val="tx1"/>
                </a:solidFill>
                <a:latin typeface="Times New Roman" pitchFamily="18" charset="0"/>
              </a:defRPr>
            </a:lvl3pPr>
            <a:lvl4pPr marL="1600200" indent="-228600" defTabSz="762000">
              <a:spcBef>
                <a:spcPct val="30000"/>
              </a:spcBef>
              <a:defRPr sz="1200">
                <a:solidFill>
                  <a:schemeClr val="tx1"/>
                </a:solidFill>
                <a:latin typeface="Times New Roman" pitchFamily="18" charset="0"/>
              </a:defRPr>
            </a:lvl4pPr>
            <a:lvl5pPr marL="2057400" indent="-228600" defTabSz="76200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E544EE7A-24AB-4AD4-95C8-38A70BC139B4}" type="slidenum">
              <a:rPr lang="en-GB" altLang="en-US" sz="1000" smtClean="0"/>
              <a:pPr>
                <a:spcBef>
                  <a:spcPct val="0"/>
                </a:spcBef>
              </a:pPr>
              <a:t>18</a:t>
            </a:fld>
            <a:endParaRPr lang="en-GB" altLang="en-US" sz="1000" smtClean="0"/>
          </a:p>
        </p:txBody>
      </p:sp>
      <p:sp>
        <p:nvSpPr>
          <p:cNvPr id="54275" name="Rectangle 2"/>
          <p:cNvSpPr>
            <a:spLocks noGrp="1" noRot="1" noChangeAspect="1" noChangeArrowheads="1" noTextEdit="1"/>
          </p:cNvSpPr>
          <p:nvPr>
            <p:ph type="sldImg"/>
          </p:nvPr>
        </p:nvSpPr>
        <p:spPr>
          <a:xfrm>
            <a:off x="1144588" y="657225"/>
            <a:ext cx="4568825" cy="3425825"/>
          </a:xfrm>
          <a:ln/>
        </p:spPr>
      </p:sp>
      <p:sp>
        <p:nvSpPr>
          <p:cNvPr id="54276" name="Rectangle 3"/>
          <p:cNvSpPr>
            <a:spLocks noGrp="1" noChangeArrowheads="1"/>
          </p:cNvSpPr>
          <p:nvPr>
            <p:ph type="body" idx="1"/>
          </p:nvPr>
        </p:nvSpPr>
        <p:spPr>
          <a:xfrm>
            <a:off x="914612" y="4375484"/>
            <a:ext cx="5028777" cy="40836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This model which owes much to Beck’s general cognitive approach to psychopathology centres on the importance of appraisal – suggests that it is the patient’s appraisals of the traumatic experience during and after its occurrence which determines the type and nature of the PTSD. </a:t>
            </a:r>
          </a:p>
          <a:p>
            <a:r>
              <a:rPr lang="en-GB" altLang="en-US" smtClean="0"/>
              <a:t>Data from rape and assault victims were influential in the development of this model and Ehlers &amp; Clark focus on a particular mental state during the traumatic event – that of mental defeat. This may be relevant to AA patients in that the realisation of complete and unmitigated paralysis may induce a sense of extreme helplessness not unlike the mental defeat described by Ehlers &amp; Clark.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I am 8 years old. I have recently become aware and afraid of the idea of ceasing to exist [existential death]. I lie in my bed alone at night and I find myself imagining being dead: my eyes are closed, everything is black, there is complete stillness and silence, my body is still and does not exist. I imagine I am to experience this state of disembodied consciousness for the rest of eternity. It is terrifying!</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itchFamily="18" charset="0"/>
              </a:defRPr>
            </a:lvl1pPr>
            <a:lvl2pPr marL="742950" indent="-285750" defTabSz="762000">
              <a:spcBef>
                <a:spcPct val="30000"/>
              </a:spcBef>
              <a:defRPr sz="1200">
                <a:solidFill>
                  <a:schemeClr val="tx1"/>
                </a:solidFill>
                <a:latin typeface="Times New Roman" pitchFamily="18" charset="0"/>
              </a:defRPr>
            </a:lvl2pPr>
            <a:lvl3pPr marL="1143000" indent="-228600" defTabSz="762000">
              <a:spcBef>
                <a:spcPct val="30000"/>
              </a:spcBef>
              <a:defRPr sz="1200">
                <a:solidFill>
                  <a:schemeClr val="tx1"/>
                </a:solidFill>
                <a:latin typeface="Times New Roman" pitchFamily="18" charset="0"/>
              </a:defRPr>
            </a:lvl3pPr>
            <a:lvl4pPr marL="1600200" indent="-228600" defTabSz="762000">
              <a:spcBef>
                <a:spcPct val="30000"/>
              </a:spcBef>
              <a:defRPr sz="1200">
                <a:solidFill>
                  <a:schemeClr val="tx1"/>
                </a:solidFill>
                <a:latin typeface="Times New Roman" pitchFamily="18" charset="0"/>
              </a:defRPr>
            </a:lvl4pPr>
            <a:lvl5pPr marL="2057400" indent="-228600" defTabSz="76200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060A5B73-285A-47E6-8F79-EC9943C7017F}" type="slidenum">
              <a:rPr lang="en-GB" altLang="en-US" sz="1000" smtClean="0"/>
              <a:pPr>
                <a:spcBef>
                  <a:spcPct val="0"/>
                </a:spcBef>
              </a:pPr>
              <a:t>24</a:t>
            </a:fld>
            <a:endParaRPr lang="en-GB" altLang="en-US" sz="10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1143000" y="685800"/>
            <a:ext cx="4572000" cy="3429000"/>
          </a:xfrm>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Guerra F. Awareness and recall. </a:t>
            </a:r>
            <a:r>
              <a:rPr lang="en-US" altLang="en-US" i="1" smtClean="0"/>
              <a:t>Int Anesthesiol Clin. </a:t>
            </a:r>
            <a:r>
              <a:rPr lang="en-US" altLang="en-US" smtClean="0"/>
              <a:t>1986;24(4):75-99.   </a:t>
            </a:r>
          </a:p>
          <a:p>
            <a:r>
              <a:rPr lang="en-US" altLang="en-US" smtClean="0"/>
              <a:t>Evans JM. Pain and awareness during general anaesthesia.  </a:t>
            </a:r>
            <a:r>
              <a:rPr lang="en-US" altLang="en-US" i="1" smtClean="0"/>
              <a:t>Lancet.</a:t>
            </a:r>
            <a:r>
              <a:rPr lang="en-US" altLang="en-US" smtClean="0"/>
              <a:t> 1987;2(8566):1033.  </a:t>
            </a:r>
          </a:p>
          <a:p>
            <a:r>
              <a:rPr lang="en-US" altLang="en-US" smtClean="0"/>
              <a:t>Cobcroft MD, Fordsick C. Awareness under anaesthesia: the patients’ point of view. </a:t>
            </a:r>
            <a:r>
              <a:rPr lang="en-US" altLang="en-US" i="1" smtClean="0"/>
              <a:t>Anaesth Intensive Care. </a:t>
            </a:r>
            <a:r>
              <a:rPr lang="en-US" altLang="en-US" smtClean="0"/>
              <a:t>1993;21(6):837-843.  </a:t>
            </a:r>
          </a:p>
          <a:p>
            <a:r>
              <a:rPr lang="en-US" altLang="en-US" smtClean="0"/>
              <a:t>Moerman N, Bonke B, Oosting J. Awareness and recall during general anesthesia. Facts and feelings.  </a:t>
            </a:r>
            <a:r>
              <a:rPr lang="en-US" altLang="en-US" i="1" smtClean="0"/>
              <a:t>Anesthesiology.</a:t>
            </a:r>
            <a:r>
              <a:rPr lang="en-US" altLang="en-US" smtClean="0"/>
              <a:t> 1993;79(3):454-464. </a:t>
            </a:r>
          </a:p>
          <a:p>
            <a:r>
              <a:rPr lang="en-US" altLang="en-US" smtClean="0"/>
              <a:t>Cundy JM. Early intervention in the treatment of post-anaesthetic stress disorders. In: Sebel P, Bonke B, Winograd E, eds. </a:t>
            </a:r>
            <a:r>
              <a:rPr lang="en-US" altLang="en-US" i="1" smtClean="0"/>
              <a:t>Memory and Awareness in Anaesthesia. </a:t>
            </a:r>
            <a:r>
              <a:rPr lang="en-US" altLang="en-US" smtClean="0"/>
              <a:t>Englewood Cliffs, NJ: Prentice-Hall; 1993:343-348.</a:t>
            </a:r>
          </a:p>
          <a:p>
            <a:r>
              <a:rPr lang="en-US" altLang="en-US" smtClean="0"/>
              <a:t>Cundy JM, Dasey N. An audit of stress disorders related to anaesthesia.  In: Bonke B, Bovill JG, Moerman N, eds. </a:t>
            </a:r>
            <a:r>
              <a:rPr lang="en-US" altLang="en-US" i="1" smtClean="0"/>
              <a:t>Memory and Awareness in Anaesthesia III. </a:t>
            </a:r>
            <a:r>
              <a:rPr lang="en-US" altLang="en-US" smtClean="0"/>
              <a:t>Assen: Van Gorcum, 1996: 143-150.  </a:t>
            </a:r>
          </a:p>
          <a:p>
            <a:r>
              <a:rPr lang="en-US" altLang="en-US" smtClean="0"/>
              <a:t>Schwentder D, Kunze-Kronawitter H, Dietrich P, Klasing S, Forst H, Madler C.  Conscious awareness during general anaesthesia: patients’ perceptions, emotions, cognition and reactions.  </a:t>
            </a:r>
            <a:r>
              <a:rPr lang="en-US" altLang="en-US" i="1" smtClean="0"/>
              <a:t>Br J Anaesth.</a:t>
            </a:r>
            <a:r>
              <a:rPr lang="en-US" altLang="en-US" smtClean="0"/>
              <a:t> 1998;80(2):133-139. </a:t>
            </a:r>
          </a:p>
          <a:p>
            <a:r>
              <a:rPr lang="en-US" altLang="en-US" smtClean="0"/>
              <a:t>Ranta SO, </a:t>
            </a:r>
            <a:r>
              <a:rPr lang="fi-FI" altLang="en-US" smtClean="0"/>
              <a:t>Laurila R, Saario J, Ali-Melkkilä T, Hynynen M</a:t>
            </a:r>
            <a:r>
              <a:rPr lang="en-US" altLang="en-US" smtClean="0"/>
              <a:t>. Awareness with recall during general anesthesia: incidence and risk factors. </a:t>
            </a:r>
            <a:r>
              <a:rPr lang="en-US" altLang="en-US" i="1" smtClean="0"/>
              <a:t>Anesth Analg.</a:t>
            </a:r>
            <a:r>
              <a:rPr lang="en-US" altLang="en-US" smtClean="0"/>
              <a:t> 1998;86(5):1084-1089. </a:t>
            </a:r>
          </a:p>
          <a:p>
            <a:r>
              <a:rPr lang="en-US" altLang="en-US" smtClean="0"/>
              <a:t>Samuelsson P, Brudin L, Sandin RH. Late psychological symptoms after awareness among consecutively included surgical patients. </a:t>
            </a:r>
            <a:r>
              <a:rPr lang="en-US" altLang="en-US" i="1" smtClean="0"/>
              <a:t>Anesthesiology.</a:t>
            </a:r>
            <a:r>
              <a:rPr lang="en-US" altLang="en-US" smtClean="0"/>
              <a:t> 2007;106(1): 26-32. </a:t>
            </a:r>
          </a:p>
          <a:p>
            <a:endParaRPr lang="en-US" altLang="en-US" smtClean="0"/>
          </a:p>
          <a:p>
            <a:endParaRPr lang="en-US" altLang="en-US" smtClean="0"/>
          </a:p>
          <a:p>
            <a:endParaRPr lang="en-US" altLang="en-US" smtClean="0"/>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itchFamily="18" charset="0"/>
              </a:defRPr>
            </a:lvl1pPr>
            <a:lvl2pPr marL="742950" indent="-285750" defTabSz="930275">
              <a:spcBef>
                <a:spcPct val="30000"/>
              </a:spcBef>
              <a:defRPr sz="1200">
                <a:solidFill>
                  <a:schemeClr val="tx1"/>
                </a:solidFill>
                <a:latin typeface="Times New Roman" pitchFamily="18" charset="0"/>
              </a:defRPr>
            </a:lvl2pPr>
            <a:lvl3pPr marL="1143000" indent="-228600" defTabSz="930275">
              <a:spcBef>
                <a:spcPct val="30000"/>
              </a:spcBef>
              <a:defRPr sz="1200">
                <a:solidFill>
                  <a:schemeClr val="tx1"/>
                </a:solidFill>
                <a:latin typeface="Times New Roman" pitchFamily="18" charset="0"/>
              </a:defRPr>
            </a:lvl3pPr>
            <a:lvl4pPr marL="1600200" indent="-228600" defTabSz="930275">
              <a:spcBef>
                <a:spcPct val="30000"/>
              </a:spcBef>
              <a:defRPr sz="1200">
                <a:solidFill>
                  <a:schemeClr val="tx1"/>
                </a:solidFill>
                <a:latin typeface="Times New Roman" pitchFamily="18" charset="0"/>
              </a:defRPr>
            </a:lvl4pPr>
            <a:lvl5pPr marL="2057400" indent="-228600" defTabSz="930275">
              <a:spcBef>
                <a:spcPct val="30000"/>
              </a:spcBef>
              <a:defRPr sz="1200">
                <a:solidFill>
                  <a:schemeClr val="tx1"/>
                </a:solidFill>
                <a:latin typeface="Times New Roman" pitchFamily="18" charset="0"/>
              </a:defRPr>
            </a:lvl5pPr>
            <a:lvl6pPr marL="2514600" indent="-228600" defTabSz="930275" eaLnBrk="0" fontAlgn="base" hangingPunct="0">
              <a:spcBef>
                <a:spcPct val="30000"/>
              </a:spcBef>
              <a:spcAft>
                <a:spcPct val="0"/>
              </a:spcAft>
              <a:defRPr sz="1200">
                <a:solidFill>
                  <a:schemeClr val="tx1"/>
                </a:solidFill>
                <a:latin typeface="Times New Roman" pitchFamily="18" charset="0"/>
              </a:defRPr>
            </a:lvl6pPr>
            <a:lvl7pPr marL="2971800" indent="-228600" defTabSz="930275" eaLnBrk="0" fontAlgn="base" hangingPunct="0">
              <a:spcBef>
                <a:spcPct val="30000"/>
              </a:spcBef>
              <a:spcAft>
                <a:spcPct val="0"/>
              </a:spcAft>
              <a:defRPr sz="1200">
                <a:solidFill>
                  <a:schemeClr val="tx1"/>
                </a:solidFill>
                <a:latin typeface="Times New Roman" pitchFamily="18" charset="0"/>
              </a:defRPr>
            </a:lvl7pPr>
            <a:lvl8pPr marL="3429000" indent="-228600" defTabSz="930275" eaLnBrk="0" fontAlgn="base" hangingPunct="0">
              <a:spcBef>
                <a:spcPct val="30000"/>
              </a:spcBef>
              <a:spcAft>
                <a:spcPct val="0"/>
              </a:spcAft>
              <a:defRPr sz="1200">
                <a:solidFill>
                  <a:schemeClr val="tx1"/>
                </a:solidFill>
                <a:latin typeface="Times New Roman" pitchFamily="18" charset="0"/>
              </a:defRPr>
            </a:lvl8pPr>
            <a:lvl9pPr marL="3886200" indent="-228600" defTabSz="930275"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58C7D1EC-FDDA-4376-95E4-498C8CED60C3}" type="slidenum">
              <a:rPr lang="en-US" altLang="en-US" smtClean="0">
                <a:latin typeface="Calibri" pitchFamily="34" charset="0"/>
              </a:rPr>
              <a:pPr>
                <a:spcBef>
                  <a:spcPct val="0"/>
                </a:spcBef>
              </a:pPr>
              <a:t>25</a:t>
            </a:fld>
            <a:endParaRPr lang="en-US" altLang="en-US" smtClean="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0F11498A-06E7-4EA2-B986-CAF8268AD83F}" type="slidenum">
              <a:rPr lang="en-GB" altLang="en-US" sz="1000" smtClean="0"/>
              <a:pPr/>
              <a:t>30</a:t>
            </a:fld>
            <a:endParaRPr lang="en-GB" altLang="en-US" sz="1000"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8DC9E66A-0F06-4514-86B5-A7DD8B8A10F8}" type="slidenum">
              <a:rPr lang="en-GB" altLang="en-US" sz="1000" smtClean="0"/>
              <a:pPr/>
              <a:t>31</a:t>
            </a:fld>
            <a:endParaRPr lang="en-GB" altLang="en-US" sz="10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5EA8F154-85E0-47BE-A701-47723E9CDC62}" type="slidenum">
              <a:rPr lang="en-GB" altLang="en-US" sz="1000" smtClean="0"/>
              <a:pPr/>
              <a:t>2</a:t>
            </a:fld>
            <a:endParaRPr lang="en-GB" altLang="en-US" sz="1000"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3EA5B1AE-7CEC-47FF-A8FA-A589C3ED726A}" type="slidenum">
              <a:rPr lang="en-GB" altLang="en-US" sz="1000" smtClean="0"/>
              <a:pPr/>
              <a:t>4</a:t>
            </a:fld>
            <a:endParaRPr lang="en-GB" altLang="en-US" sz="10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NAP5 is a poor indicator of incidence</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itchFamily="18" charset="0"/>
              </a:defRPr>
            </a:lvl1pPr>
            <a:lvl2pPr marL="742950" indent="-285750" defTabSz="762000">
              <a:spcBef>
                <a:spcPct val="30000"/>
              </a:spcBef>
              <a:defRPr sz="1200">
                <a:solidFill>
                  <a:schemeClr val="tx1"/>
                </a:solidFill>
                <a:latin typeface="Times New Roman" pitchFamily="18" charset="0"/>
              </a:defRPr>
            </a:lvl2pPr>
            <a:lvl3pPr marL="1143000" indent="-228600" defTabSz="762000">
              <a:spcBef>
                <a:spcPct val="30000"/>
              </a:spcBef>
              <a:defRPr sz="1200">
                <a:solidFill>
                  <a:schemeClr val="tx1"/>
                </a:solidFill>
                <a:latin typeface="Times New Roman" pitchFamily="18" charset="0"/>
              </a:defRPr>
            </a:lvl3pPr>
            <a:lvl4pPr marL="1600200" indent="-228600" defTabSz="762000">
              <a:spcBef>
                <a:spcPct val="30000"/>
              </a:spcBef>
              <a:defRPr sz="1200">
                <a:solidFill>
                  <a:schemeClr val="tx1"/>
                </a:solidFill>
                <a:latin typeface="Times New Roman" pitchFamily="18" charset="0"/>
              </a:defRPr>
            </a:lvl4pPr>
            <a:lvl5pPr marL="2057400" indent="-228600" defTabSz="76200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325E8BCE-047B-4C50-88E6-B64067E7C202}" type="slidenum">
              <a:rPr lang="en-GB" altLang="en-US" sz="1000" smtClean="0"/>
              <a:pPr>
                <a:spcBef>
                  <a:spcPct val="0"/>
                </a:spcBef>
              </a:pPr>
              <a:t>5</a:t>
            </a:fld>
            <a:endParaRPr lang="en-GB" altLang="en-US" sz="10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7763E727-B16E-4ADF-BD22-567538803E7C}" type="slidenum">
              <a:rPr lang="en-GB" altLang="en-US" sz="1000" smtClean="0"/>
              <a:pPr/>
              <a:t>8</a:t>
            </a:fld>
            <a:endParaRPr lang="en-GB" altLang="en-US" sz="10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2233393D-0032-4006-9D09-B57890138DD3}" type="slidenum">
              <a:rPr lang="en-GB" altLang="en-US" sz="1000" smtClean="0"/>
              <a:pPr/>
              <a:t>9</a:t>
            </a:fld>
            <a:endParaRPr lang="en-GB" altLang="en-US" sz="10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A9E98AAB-9C4F-41B8-9DB2-191B6CBDE1EB}" type="slidenum">
              <a:rPr lang="en-GB" altLang="en-US" sz="1000" smtClean="0"/>
              <a:pPr/>
              <a:t>10</a:t>
            </a:fld>
            <a:endParaRPr lang="en-GB" altLang="en-US" sz="1000"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2400">
                <a:solidFill>
                  <a:schemeClr val="tx1"/>
                </a:solidFill>
                <a:latin typeface="Times New Roman" pitchFamily="18" charset="0"/>
              </a:defRPr>
            </a:lvl1pPr>
            <a:lvl2pPr marL="742950" indent="-285750" defTabSz="762000">
              <a:defRPr sz="2400">
                <a:solidFill>
                  <a:schemeClr val="tx1"/>
                </a:solidFill>
                <a:latin typeface="Times New Roman" pitchFamily="18" charset="0"/>
              </a:defRPr>
            </a:lvl2pPr>
            <a:lvl3pPr marL="1143000" indent="-228600" defTabSz="762000">
              <a:defRPr sz="2400">
                <a:solidFill>
                  <a:schemeClr val="tx1"/>
                </a:solidFill>
                <a:latin typeface="Times New Roman" pitchFamily="18" charset="0"/>
              </a:defRPr>
            </a:lvl3pPr>
            <a:lvl4pPr marL="1600200" indent="-228600" defTabSz="762000">
              <a:defRPr sz="2400">
                <a:solidFill>
                  <a:schemeClr val="tx1"/>
                </a:solidFill>
                <a:latin typeface="Times New Roman" pitchFamily="18" charset="0"/>
              </a:defRPr>
            </a:lvl4pPr>
            <a:lvl5pPr marL="2057400" indent="-228600" defTabSz="762000">
              <a:defRPr sz="2400">
                <a:solidFill>
                  <a:schemeClr val="tx1"/>
                </a:solidFill>
                <a:latin typeface="Times New Roman" pitchFamily="18"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defRPr>
            </a:lvl9pPr>
          </a:lstStyle>
          <a:p>
            <a:fld id="{DCCE71E8-EFD7-4BF9-9A59-71FEBE4D831A}" type="slidenum">
              <a:rPr lang="en-GB" altLang="en-US" sz="1000" smtClean="0"/>
              <a:pPr/>
              <a:t>11</a:t>
            </a:fld>
            <a:endParaRPr lang="en-GB" altLang="en-US" sz="100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About 70% of those with IO distress went to have serious psychological sequelae</a:t>
            </a: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itchFamily="18" charset="0"/>
              </a:defRPr>
            </a:lvl1pPr>
            <a:lvl2pPr marL="742950" indent="-285750" defTabSz="762000">
              <a:spcBef>
                <a:spcPct val="30000"/>
              </a:spcBef>
              <a:defRPr sz="1200">
                <a:solidFill>
                  <a:schemeClr val="tx1"/>
                </a:solidFill>
                <a:latin typeface="Times New Roman" pitchFamily="18" charset="0"/>
              </a:defRPr>
            </a:lvl2pPr>
            <a:lvl3pPr marL="1143000" indent="-228600" defTabSz="762000">
              <a:spcBef>
                <a:spcPct val="30000"/>
              </a:spcBef>
              <a:defRPr sz="1200">
                <a:solidFill>
                  <a:schemeClr val="tx1"/>
                </a:solidFill>
                <a:latin typeface="Times New Roman" pitchFamily="18" charset="0"/>
              </a:defRPr>
            </a:lvl3pPr>
            <a:lvl4pPr marL="1600200" indent="-228600" defTabSz="762000">
              <a:spcBef>
                <a:spcPct val="30000"/>
              </a:spcBef>
              <a:defRPr sz="1200">
                <a:solidFill>
                  <a:schemeClr val="tx1"/>
                </a:solidFill>
                <a:latin typeface="Times New Roman" pitchFamily="18" charset="0"/>
              </a:defRPr>
            </a:lvl4pPr>
            <a:lvl5pPr marL="2057400" indent="-228600" defTabSz="76200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50B10B4E-F02C-44D7-A271-66D1BC1548D0}" type="slidenum">
              <a:rPr lang="en-GB" altLang="en-US" sz="1000" smtClean="0"/>
              <a:pPr>
                <a:spcBef>
                  <a:spcPct val="0"/>
                </a:spcBef>
              </a:pPr>
              <a:t>14</a:t>
            </a:fld>
            <a:endParaRPr lang="en-GB" altLang="en-US" sz="10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1124744"/>
            <a:ext cx="9144000" cy="6120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0"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21448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3257984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31465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7724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1143000" y="1981200"/>
            <a:ext cx="7772400" cy="4114800"/>
          </a:xfrm>
        </p:spPr>
        <p:txBody>
          <a:bodyPr/>
          <a:lstStyle/>
          <a:p>
            <a:pPr lvl="0"/>
            <a:endParaRPr lang="en-GB" noProof="0" smtClean="0"/>
          </a:p>
        </p:txBody>
      </p:sp>
      <p:sp>
        <p:nvSpPr>
          <p:cNvPr id="4" name="Date Placeholder 3"/>
          <p:cNvSpPr>
            <a:spLocks noGrp="1"/>
          </p:cNvSpPr>
          <p:nvPr>
            <p:ph type="dt" sz="half" idx="10"/>
          </p:nvPr>
        </p:nvSpPr>
        <p:spPr>
          <a:xfrm>
            <a:off x="1143000" y="6248400"/>
            <a:ext cx="1905000" cy="457200"/>
          </a:xfrm>
          <a:prstGeom prst="rect">
            <a:avLst/>
          </a:prstGeom>
        </p:spPr>
        <p:txBody>
          <a:bodyPr/>
          <a:lstStyle>
            <a:lvl1pPr>
              <a:defRPr/>
            </a:lvl1pPr>
          </a:lstStyle>
          <a:p>
            <a:pPr>
              <a:defRPr/>
            </a:pPr>
            <a:endParaRPr lang="en-GB"/>
          </a:p>
        </p:txBody>
      </p:sp>
      <p:sp>
        <p:nvSpPr>
          <p:cNvPr id="5" name="Footer Placeholder 4"/>
          <p:cNvSpPr>
            <a:spLocks noGrp="1"/>
          </p:cNvSpPr>
          <p:nvPr>
            <p:ph type="ftr" sz="quarter" idx="11"/>
          </p:nvPr>
        </p:nvSpPr>
        <p:spPr>
          <a:xfrm>
            <a:off x="3581400" y="6248400"/>
            <a:ext cx="2895600" cy="457200"/>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7010400" y="6248400"/>
            <a:ext cx="1905000" cy="457200"/>
          </a:xfrm>
          <a:prstGeom prst="rect">
            <a:avLst/>
          </a:prstGeom>
        </p:spPr>
        <p:txBody>
          <a:bodyPr/>
          <a:lstStyle>
            <a:lvl1pPr>
              <a:defRPr/>
            </a:lvl1pPr>
          </a:lstStyle>
          <a:p>
            <a:pPr>
              <a:defRPr/>
            </a:pPr>
            <a:fld id="{75325065-57F2-41E5-A9F2-7C7C4B5ED451}" type="slidenum">
              <a:rPr lang="en-GB"/>
              <a:pPr>
                <a:defRPr/>
              </a:pPr>
              <a:t>‹#›</a:t>
            </a:fld>
            <a:endParaRPr lang="en-GB"/>
          </a:p>
        </p:txBody>
      </p:sp>
    </p:spTree>
    <p:extLst>
      <p:ext uri="{BB962C8B-B14F-4D97-AF65-F5344CB8AC3E}">
        <p14:creationId xmlns:p14="http://schemas.microsoft.com/office/powerpoint/2010/main" val="201077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Tree>
    <p:extLst>
      <p:ext uri="{BB962C8B-B14F-4D97-AF65-F5344CB8AC3E}">
        <p14:creationId xmlns:p14="http://schemas.microsoft.com/office/powerpoint/2010/main" val="395452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835659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69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0424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99063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147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135501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06/10/2014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0224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DF232"/>
        </a:solidFill>
        <a:effectLst/>
      </p:bgPr>
    </p:bg>
    <p:spTree>
      <p:nvGrpSpPr>
        <p:cNvPr id="1" name=""/>
        <p:cNvGrpSpPr/>
        <p:nvPr/>
      </p:nvGrpSpPr>
      <p:grpSpPr>
        <a:xfrm>
          <a:off x="0" y="0"/>
          <a:ext cx="0" cy="0"/>
          <a:chOff x="0" y="0"/>
          <a:chExt cx="0" cy="0"/>
        </a:xfrm>
      </p:grpSpPr>
      <p:sp>
        <p:nvSpPr>
          <p:cNvPr id="9" name="Rectangle 8"/>
          <p:cNvSpPr/>
          <p:nvPr userDrawn="1"/>
        </p:nvSpPr>
        <p:spPr>
          <a:xfrm>
            <a:off x="0" y="1412776"/>
            <a:ext cx="9144000" cy="58326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5"/>
          <p:cNvSpPr txBox="1">
            <a:spLocks/>
          </p:cNvSpPr>
          <p:nvPr userDrawn="1"/>
        </p:nvSpPr>
        <p:spPr>
          <a:xfrm>
            <a:off x="6012160" y="184665"/>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
        <p:nvSpPr>
          <p:cNvPr id="8"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349852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468313" y="1341438"/>
            <a:ext cx="8077200" cy="1143000"/>
          </a:xfrm>
        </p:spPr>
        <p:txBody>
          <a:bodyPr>
            <a:normAutofit fontScale="90000"/>
          </a:bodyPr>
          <a:lstStyle/>
          <a:p>
            <a:pPr algn="ctr"/>
            <a:r>
              <a:rPr lang="en-GB" altLang="en-US" dirty="0" smtClean="0"/>
              <a:t>The Psychological Consequences of Accidental Awareness during GA</a:t>
            </a:r>
          </a:p>
        </p:txBody>
      </p:sp>
      <p:sp>
        <p:nvSpPr>
          <p:cNvPr id="5123" name="Rectangle 3"/>
          <p:cNvSpPr>
            <a:spLocks noGrp="1" noChangeArrowheads="1"/>
          </p:cNvSpPr>
          <p:nvPr>
            <p:ph type="subTitle" idx="1"/>
          </p:nvPr>
        </p:nvSpPr>
        <p:spPr>
          <a:xfrm>
            <a:off x="1331913" y="2727324"/>
            <a:ext cx="6400800" cy="3509987"/>
          </a:xfrm>
        </p:spPr>
        <p:txBody>
          <a:bodyPr>
            <a:normAutofit fontScale="92500"/>
          </a:bodyPr>
          <a:lstStyle/>
          <a:p>
            <a:pPr>
              <a:defRPr/>
            </a:pPr>
            <a:r>
              <a:rPr lang="en-GB" dirty="0" smtClean="0"/>
              <a:t>Prof Michael Wang</a:t>
            </a:r>
          </a:p>
          <a:p>
            <a:pPr>
              <a:defRPr/>
            </a:pPr>
            <a:r>
              <a:rPr lang="en-GB" dirty="0" smtClean="0"/>
              <a:t>Clinical Psychology Unit</a:t>
            </a:r>
          </a:p>
          <a:p>
            <a:pPr>
              <a:defRPr/>
            </a:pPr>
            <a:r>
              <a:rPr lang="en-GB" dirty="0" smtClean="0"/>
              <a:t>University of Leicester </a:t>
            </a:r>
          </a:p>
          <a:p>
            <a:pPr>
              <a:defRPr/>
            </a:pPr>
            <a:r>
              <a:rPr lang="en-GB" dirty="0" smtClean="0"/>
              <a:t>and</a:t>
            </a:r>
          </a:p>
          <a:p>
            <a:pPr>
              <a:defRPr/>
            </a:pPr>
            <a:r>
              <a:rPr lang="en-GB" dirty="0" smtClean="0"/>
              <a:t>Academic Department of Anaesthesia</a:t>
            </a:r>
          </a:p>
          <a:p>
            <a:pPr>
              <a:defRPr/>
            </a:pPr>
            <a:r>
              <a:rPr lang="en-GB" dirty="0" smtClean="0"/>
              <a:t>Leicester Royal Infirmary</a:t>
            </a:r>
          </a:p>
          <a:p>
            <a:pPr>
              <a:defRPr/>
            </a:pPr>
            <a:endParaRPr lang="en-GB" dirty="0" smtClean="0"/>
          </a:p>
        </p:txBody>
      </p:sp>
    </p:spTree>
    <p:extLst>
      <p:ext uri="{BB962C8B-B14F-4D97-AF65-F5344CB8AC3E}">
        <p14:creationId xmlns:p14="http://schemas.microsoft.com/office/powerpoint/2010/main" val="166396277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11560" y="116632"/>
            <a:ext cx="8050212" cy="1143000"/>
          </a:xfrm>
        </p:spPr>
        <p:txBody>
          <a:bodyPr>
            <a:normAutofit fontScale="90000"/>
          </a:bodyPr>
          <a:lstStyle/>
          <a:p>
            <a:pPr algn="l"/>
            <a:r>
              <a:rPr lang="en-GB" altLang="en-US" sz="4000" dirty="0" smtClean="0"/>
              <a:t>DSM:</a:t>
            </a:r>
            <a:br>
              <a:rPr lang="en-GB" altLang="en-US" sz="4000" dirty="0" smtClean="0"/>
            </a:br>
            <a:r>
              <a:rPr lang="en-GB" altLang="en-US" sz="4000" dirty="0" smtClean="0"/>
              <a:t>Post-Traumatic Stress Disorder</a:t>
            </a:r>
          </a:p>
        </p:txBody>
      </p:sp>
      <p:sp>
        <p:nvSpPr>
          <p:cNvPr id="195587" name="Rectangle 3"/>
          <p:cNvSpPr>
            <a:spLocks noGrp="1" noChangeArrowheads="1"/>
          </p:cNvSpPr>
          <p:nvPr>
            <p:ph type="body" idx="1"/>
          </p:nvPr>
        </p:nvSpPr>
        <p:spPr>
          <a:xfrm>
            <a:off x="298450" y="2389188"/>
            <a:ext cx="8845550" cy="3595687"/>
          </a:xfrm>
        </p:spPr>
        <p:txBody>
          <a:bodyPr/>
          <a:lstStyle/>
          <a:p>
            <a:pPr>
              <a:defRPr/>
            </a:pPr>
            <a:r>
              <a:rPr lang="en-GB" dirty="0" smtClean="0"/>
              <a:t>High levels of autonomic arousal/chronic anxiety</a:t>
            </a:r>
          </a:p>
          <a:p>
            <a:pPr>
              <a:defRPr/>
            </a:pPr>
            <a:r>
              <a:rPr lang="en-GB" dirty="0" smtClean="0"/>
              <a:t>Re-experiencing of traumatic event</a:t>
            </a:r>
          </a:p>
          <a:p>
            <a:pPr>
              <a:defRPr/>
            </a:pPr>
            <a:r>
              <a:rPr lang="en-GB" dirty="0" smtClean="0"/>
              <a:t>Avoidance of trauma-related cues and/or psychic numbing</a:t>
            </a:r>
          </a:p>
          <a:p>
            <a:pPr>
              <a:defRPr/>
            </a:pPr>
            <a:r>
              <a:rPr lang="en-US" altLang="en-US" dirty="0"/>
              <a:t>Cognitive and mood changes causing disengagement with everyday activity (DSM-V)</a:t>
            </a:r>
          </a:p>
          <a:p>
            <a:pPr>
              <a:defRPr/>
            </a:pPr>
            <a:endParaRPr lang="en-GB" dirty="0" smtClean="0"/>
          </a:p>
        </p:txBody>
      </p:sp>
    </p:spTree>
    <p:extLst>
      <p:ext uri="{BB962C8B-B14F-4D97-AF65-F5344CB8AC3E}">
        <p14:creationId xmlns:p14="http://schemas.microsoft.com/office/powerpoint/2010/main" val="3852698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188640"/>
            <a:ext cx="7772400" cy="1143000"/>
          </a:xfrm>
        </p:spPr>
        <p:txBody>
          <a:bodyPr>
            <a:noAutofit/>
          </a:bodyPr>
          <a:lstStyle/>
          <a:p>
            <a:pPr algn="l"/>
            <a:r>
              <a:rPr lang="en-GB" altLang="en-US" sz="2800" dirty="0" smtClean="0"/>
              <a:t>Specific psychological problems following Anaesthetic Awareness (Jones &amp; Wang, 2004)</a:t>
            </a:r>
          </a:p>
        </p:txBody>
      </p:sp>
      <p:sp>
        <p:nvSpPr>
          <p:cNvPr id="196611" name="Rectangle 3"/>
          <p:cNvSpPr>
            <a:spLocks noGrp="1" noChangeArrowheads="1"/>
          </p:cNvSpPr>
          <p:nvPr>
            <p:ph type="body" idx="1"/>
          </p:nvPr>
        </p:nvSpPr>
        <p:spPr>
          <a:xfrm>
            <a:off x="465138" y="2652713"/>
            <a:ext cx="8450262" cy="3443287"/>
          </a:xfrm>
        </p:spPr>
        <p:txBody>
          <a:bodyPr/>
          <a:lstStyle/>
          <a:p>
            <a:pPr>
              <a:lnSpc>
                <a:spcPct val="90000"/>
              </a:lnSpc>
              <a:defRPr/>
            </a:pPr>
            <a:r>
              <a:rPr lang="en-GB" sz="2800" smtClean="0"/>
              <a:t>Nightmares, night terrors, often related to paralysis</a:t>
            </a:r>
          </a:p>
          <a:p>
            <a:pPr>
              <a:lnSpc>
                <a:spcPct val="90000"/>
              </a:lnSpc>
              <a:defRPr/>
            </a:pPr>
            <a:r>
              <a:rPr lang="en-GB" sz="2800" smtClean="0"/>
              <a:t>Insomnia</a:t>
            </a:r>
          </a:p>
          <a:p>
            <a:pPr>
              <a:lnSpc>
                <a:spcPct val="90000"/>
              </a:lnSpc>
              <a:defRPr/>
            </a:pPr>
            <a:r>
              <a:rPr lang="en-GB" sz="2800" smtClean="0"/>
              <a:t>Avoidance of hospital/medical settings and personnel</a:t>
            </a:r>
          </a:p>
          <a:p>
            <a:pPr>
              <a:lnSpc>
                <a:spcPct val="90000"/>
              </a:lnSpc>
              <a:defRPr/>
            </a:pPr>
            <a:r>
              <a:rPr lang="en-GB" sz="2800" smtClean="0"/>
              <a:t>Loss of trust in establishment figures</a:t>
            </a:r>
          </a:p>
          <a:p>
            <a:pPr>
              <a:lnSpc>
                <a:spcPct val="90000"/>
              </a:lnSpc>
              <a:defRPr/>
            </a:pPr>
            <a:r>
              <a:rPr lang="en-GB" sz="2800" smtClean="0"/>
              <a:t>Relationship difficulties</a:t>
            </a:r>
          </a:p>
          <a:p>
            <a:pPr>
              <a:lnSpc>
                <a:spcPct val="90000"/>
              </a:lnSpc>
              <a:defRPr/>
            </a:pPr>
            <a:r>
              <a:rPr lang="en-GB" sz="2800" smtClean="0"/>
              <a:t>Clinical depression</a:t>
            </a:r>
          </a:p>
        </p:txBody>
      </p:sp>
    </p:spTree>
    <p:extLst>
      <p:ext uri="{BB962C8B-B14F-4D97-AF65-F5344CB8AC3E}">
        <p14:creationId xmlns:p14="http://schemas.microsoft.com/office/powerpoint/2010/main" val="2275166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686800" cy="1143000"/>
          </a:xfrm>
        </p:spPr>
        <p:txBody>
          <a:bodyPr>
            <a:normAutofit fontScale="90000"/>
          </a:bodyPr>
          <a:lstStyle/>
          <a:p>
            <a:pPr algn="l"/>
            <a:r>
              <a:rPr lang="en-GB" dirty="0" smtClean="0"/>
              <a:t>Initial management of the </a:t>
            </a:r>
            <a:br>
              <a:rPr lang="en-GB" dirty="0" smtClean="0"/>
            </a:br>
            <a:r>
              <a:rPr lang="en-GB" dirty="0" smtClean="0"/>
              <a:t>post-aware patient</a:t>
            </a:r>
            <a:endParaRPr lang="en-GB" dirty="0"/>
          </a:p>
        </p:txBody>
      </p:sp>
      <p:sp>
        <p:nvSpPr>
          <p:cNvPr id="3" name="Content Placeholder 2"/>
          <p:cNvSpPr>
            <a:spLocks noGrp="1"/>
          </p:cNvSpPr>
          <p:nvPr>
            <p:ph idx="1"/>
          </p:nvPr>
        </p:nvSpPr>
        <p:spPr>
          <a:xfrm>
            <a:off x="76200" y="1556792"/>
            <a:ext cx="9067800" cy="5112568"/>
          </a:xfrm>
        </p:spPr>
        <p:txBody>
          <a:bodyPr>
            <a:normAutofit fontScale="47500" lnSpcReduction="20000"/>
          </a:bodyPr>
          <a:lstStyle/>
          <a:p>
            <a:pPr marL="457200" lvl="0" indent="-457200">
              <a:buFont typeface="+mj-lt"/>
              <a:buAutoNum type="arabicPeriod"/>
            </a:pPr>
            <a:r>
              <a:rPr lang="en-GB" sz="5300" dirty="0">
                <a:effectLst>
                  <a:outerShdw blurRad="50800" dist="38100" algn="tr" rotWithShape="0">
                    <a:prstClr val="black">
                      <a:alpha val="40000"/>
                    </a:prstClr>
                  </a:outerShdw>
                </a:effectLst>
              </a:rPr>
              <a:t>Don’t avoid the patient! Take a witness with </a:t>
            </a:r>
            <a:r>
              <a:rPr lang="en-GB" sz="5300" dirty="0" smtClean="0">
                <a:effectLst>
                  <a:outerShdw blurRad="50800" dist="38100" algn="tr" rotWithShape="0">
                    <a:prstClr val="black">
                      <a:alpha val="40000"/>
                    </a:prstClr>
                  </a:outerShdw>
                </a:effectLst>
              </a:rPr>
              <a:t>you</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Obtain a detailed account from the patient: </a:t>
            </a:r>
            <a:r>
              <a:rPr lang="en-GB" sz="5300" dirty="0" smtClean="0">
                <a:effectLst>
                  <a:outerShdw blurRad="50800" dist="38100" algn="tr" rotWithShape="0">
                    <a:prstClr val="black">
                      <a:alpha val="40000"/>
                    </a:prstClr>
                  </a:outerShdw>
                </a:effectLst>
              </a:rPr>
              <a:t/>
            </a:r>
            <a:br>
              <a:rPr lang="en-GB" sz="5300" dirty="0" smtClean="0">
                <a:effectLst>
                  <a:outerShdw blurRad="50800" dist="38100" algn="tr" rotWithShape="0">
                    <a:prstClr val="black">
                      <a:alpha val="40000"/>
                    </a:prstClr>
                  </a:outerShdw>
                </a:effectLst>
              </a:rPr>
            </a:br>
            <a:r>
              <a:rPr lang="en-GB" sz="5300" i="1" dirty="0" smtClean="0">
                <a:effectLst>
                  <a:outerShdw blurRad="50800" dist="38100" algn="tr" rotWithShape="0">
                    <a:prstClr val="black">
                      <a:alpha val="40000"/>
                    </a:prstClr>
                  </a:outerShdw>
                </a:effectLst>
              </a:rPr>
              <a:t>Listen </a:t>
            </a:r>
            <a:r>
              <a:rPr lang="en-GB" sz="5300" i="1" dirty="0">
                <a:effectLst>
                  <a:outerShdw blurRad="50800" dist="38100" algn="tr" rotWithShape="0">
                    <a:prstClr val="black">
                      <a:alpha val="40000"/>
                    </a:prstClr>
                  </a:outerShdw>
                </a:effectLst>
              </a:rPr>
              <a:t>carefully, show concern and a desire to be clear about what the patient has </a:t>
            </a:r>
            <a:r>
              <a:rPr lang="en-GB" sz="5300" i="1" dirty="0" smtClean="0">
                <a:effectLst>
                  <a:outerShdw blurRad="50800" dist="38100" algn="tr" rotWithShape="0">
                    <a:prstClr val="black">
                      <a:alpha val="40000"/>
                    </a:prstClr>
                  </a:outerShdw>
                </a:effectLst>
              </a:rPr>
              <a:t>experienced</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Make it clear that you believe the patient’s account of </a:t>
            </a:r>
            <a:r>
              <a:rPr lang="en-GB" sz="5300" dirty="0" smtClean="0">
                <a:effectLst>
                  <a:outerShdw blurRad="50800" dist="38100" algn="tr" rotWithShape="0">
                    <a:prstClr val="black">
                      <a:alpha val="40000"/>
                    </a:prstClr>
                  </a:outerShdw>
                </a:effectLst>
              </a:rPr>
              <a:t>events </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Express regret that this has occurred: this does </a:t>
            </a:r>
            <a:r>
              <a:rPr lang="en-GB" sz="5300" i="1" dirty="0">
                <a:effectLst>
                  <a:outerShdw blurRad="50800" dist="38100" algn="tr" rotWithShape="0">
                    <a:prstClr val="black">
                      <a:alpha val="40000"/>
                    </a:prstClr>
                  </a:outerShdw>
                </a:effectLst>
              </a:rPr>
              <a:t>not</a:t>
            </a:r>
            <a:r>
              <a:rPr lang="en-GB" sz="5300" dirty="0">
                <a:effectLst>
                  <a:outerShdw blurRad="50800" dist="38100" algn="tr" rotWithShape="0">
                    <a:prstClr val="black">
                      <a:alpha val="40000"/>
                    </a:prstClr>
                  </a:outerShdw>
                </a:effectLst>
              </a:rPr>
              <a:t> constitute an admission of liability </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As accurate an account of the cause of the awareness should be given to the patient as early as </a:t>
            </a:r>
            <a:r>
              <a:rPr lang="en-GB" sz="5300" dirty="0" smtClean="0">
                <a:effectLst>
                  <a:outerShdw blurRad="50800" dist="38100" algn="tr" rotWithShape="0">
                    <a:prstClr val="black">
                      <a:alpha val="40000"/>
                    </a:prstClr>
                  </a:outerShdw>
                </a:effectLst>
              </a:rPr>
              <a:t>possible</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Check for psychological disturbance (flashbacks, nightmares, anxiety, depression) within first 24 hours – refer to psychologist or psychiatrist if </a:t>
            </a:r>
            <a:r>
              <a:rPr lang="en-GB" sz="5300" dirty="0" smtClean="0">
                <a:effectLst>
                  <a:outerShdw blurRad="50800" dist="38100" algn="tr" rotWithShape="0">
                    <a:prstClr val="black">
                      <a:alpha val="40000"/>
                    </a:prstClr>
                  </a:outerShdw>
                </a:effectLst>
              </a:rPr>
              <a:t>problems</a:t>
            </a:r>
            <a:endParaRPr lang="en-GB" sz="5300" dirty="0"/>
          </a:p>
          <a:p>
            <a:pPr marL="457200" lvl="0" indent="-457200">
              <a:buFont typeface="+mj-lt"/>
              <a:buAutoNum type="arabicPeriod"/>
            </a:pPr>
            <a:r>
              <a:rPr lang="en-GB" sz="5300" dirty="0">
                <a:effectLst>
                  <a:outerShdw blurRad="50800" dist="38100" algn="tr" rotWithShape="0">
                    <a:prstClr val="black">
                      <a:alpha val="40000"/>
                    </a:prstClr>
                  </a:outerShdw>
                </a:effectLst>
              </a:rPr>
              <a:t>Follow-up within 2 weeks of operation</a:t>
            </a:r>
            <a:endParaRPr lang="en-GB" sz="5300" dirty="0"/>
          </a:p>
          <a:p>
            <a:pPr marL="0" indent="0"/>
            <a:endParaRPr lang="en-GB" dirty="0"/>
          </a:p>
        </p:txBody>
      </p:sp>
    </p:spTree>
    <p:extLst>
      <p:ext uri="{BB962C8B-B14F-4D97-AF65-F5344CB8AC3E}">
        <p14:creationId xmlns:p14="http://schemas.microsoft.com/office/powerpoint/2010/main" val="9581269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1143000"/>
          </a:xfrm>
        </p:spPr>
        <p:txBody>
          <a:bodyPr>
            <a:normAutofit fontScale="90000"/>
          </a:bodyPr>
          <a:lstStyle/>
          <a:p>
            <a:pPr algn="l"/>
            <a:r>
              <a:rPr lang="en-GB" dirty="0" smtClean="0"/>
              <a:t>Additional notes on the </a:t>
            </a:r>
            <a:br>
              <a:rPr lang="en-GB" dirty="0" smtClean="0"/>
            </a:br>
            <a:r>
              <a:rPr lang="en-GB" dirty="0" smtClean="0"/>
              <a:t>management of the post-aware patient</a:t>
            </a:r>
            <a:endParaRPr lang="en-GB" dirty="0"/>
          </a:p>
        </p:txBody>
      </p:sp>
      <p:sp>
        <p:nvSpPr>
          <p:cNvPr id="3" name="Content Placeholder 2"/>
          <p:cNvSpPr>
            <a:spLocks noGrp="1"/>
          </p:cNvSpPr>
          <p:nvPr>
            <p:ph idx="1"/>
          </p:nvPr>
        </p:nvSpPr>
        <p:spPr/>
        <p:txBody>
          <a:bodyPr>
            <a:normAutofit fontScale="92500" lnSpcReduction="20000"/>
          </a:bodyPr>
          <a:lstStyle/>
          <a:p>
            <a:endParaRPr lang="en-GB" dirty="0"/>
          </a:p>
          <a:p>
            <a:pPr lvl="1"/>
            <a:r>
              <a:rPr lang="en-GB" sz="2400" dirty="0">
                <a:effectLst>
                  <a:outerShdw blurRad="50800" dist="38100" algn="tr" rotWithShape="0">
                    <a:prstClr val="black">
                      <a:alpha val="40000"/>
                    </a:prstClr>
                  </a:outerShdw>
                </a:effectLst>
              </a:rPr>
              <a:t>Blatant fabrication is extremely rare</a:t>
            </a:r>
            <a:endParaRPr lang="en-GB" sz="2400" dirty="0"/>
          </a:p>
          <a:p>
            <a:pPr lvl="1"/>
            <a:r>
              <a:rPr lang="en-GB" sz="2400" dirty="0">
                <a:effectLst>
                  <a:outerShdw blurRad="50800" dist="38100" algn="tr" rotWithShape="0">
                    <a:prstClr val="black">
                      <a:alpha val="40000"/>
                    </a:prstClr>
                  </a:outerShdw>
                </a:effectLst>
              </a:rPr>
              <a:t>Patient may have experienced an unpleasant dream not involving specific surgical events </a:t>
            </a:r>
            <a:endParaRPr lang="en-GB" sz="2400" dirty="0"/>
          </a:p>
          <a:p>
            <a:pPr lvl="1"/>
            <a:r>
              <a:rPr lang="en-GB" sz="2400" dirty="0">
                <a:effectLst>
                  <a:outerShdw blurRad="50800" dist="38100" algn="tr" rotWithShape="0">
                    <a:prstClr val="black">
                      <a:alpha val="40000"/>
                    </a:prstClr>
                  </a:outerShdw>
                </a:effectLst>
              </a:rPr>
              <a:t>Events during the immediate post-operative or pre-operative period may be incorrectly attributed as intra-operative: Confirm these events with other theatre or recovery staff </a:t>
            </a:r>
            <a:endParaRPr lang="en-GB" sz="2400" dirty="0"/>
          </a:p>
          <a:p>
            <a:pPr lvl="1"/>
            <a:r>
              <a:rPr lang="en-GB" sz="2400" dirty="0">
                <a:effectLst>
                  <a:outerShdw blurRad="50800" dist="38100" algn="tr" rotWithShape="0">
                    <a:prstClr val="black">
                      <a:alpha val="40000"/>
                    </a:prstClr>
                  </a:outerShdw>
                </a:effectLst>
              </a:rPr>
              <a:t>Confusion should be addressed gently, with care and understanding </a:t>
            </a:r>
            <a:endParaRPr lang="en-GB" sz="2400" dirty="0" smtClean="0">
              <a:effectLst>
                <a:outerShdw blurRad="50800" dist="38100" algn="tr" rotWithShape="0">
                  <a:prstClr val="black">
                    <a:alpha val="40000"/>
                  </a:prstClr>
                </a:outerShdw>
              </a:effectLst>
            </a:endParaRPr>
          </a:p>
          <a:p>
            <a:pPr lvl="1"/>
            <a:r>
              <a:rPr lang="en-GB" sz="2400" dirty="0" smtClean="0">
                <a:effectLst>
                  <a:outerShdw blurRad="50800" dist="38100" algn="tr" rotWithShape="0">
                    <a:prstClr val="black">
                      <a:alpha val="40000"/>
                    </a:prstClr>
                  </a:outerShdw>
                </a:effectLst>
              </a:rPr>
              <a:t>It is useful to notify a clinical psychologist or psychiatrist who may wish to make an initial assessment</a:t>
            </a:r>
          </a:p>
          <a:p>
            <a:pPr lvl="1"/>
            <a:r>
              <a:rPr lang="en-GB" sz="2400" dirty="0" smtClean="0">
                <a:effectLst>
                  <a:outerShdw blurRad="50800" dist="38100" algn="tr" rotWithShape="0">
                    <a:prstClr val="black">
                      <a:alpha val="40000"/>
                    </a:prstClr>
                  </a:outerShdw>
                </a:effectLst>
              </a:rPr>
              <a:t>If psychological problems persist beyond 2 weeks, refer to clinical psychologist or psychiatrist</a:t>
            </a:r>
            <a:endParaRPr lang="en-GB" sz="2400" dirty="0"/>
          </a:p>
          <a:p>
            <a:endParaRPr lang="en-GB" dirty="0"/>
          </a:p>
        </p:txBody>
      </p:sp>
    </p:spTree>
    <p:extLst>
      <p:ext uri="{BB962C8B-B14F-4D97-AF65-F5344CB8AC3E}">
        <p14:creationId xmlns:p14="http://schemas.microsoft.com/office/powerpoint/2010/main" val="2261399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39551" y="116632"/>
            <a:ext cx="7701637" cy="1143000"/>
          </a:xfrm>
        </p:spPr>
        <p:txBody>
          <a:bodyPr>
            <a:normAutofit/>
          </a:bodyPr>
          <a:lstStyle/>
          <a:p>
            <a:pPr algn="l"/>
            <a:r>
              <a:rPr lang="en-GB" altLang="en-US" dirty="0" smtClean="0"/>
              <a:t>NAP5: main findings</a:t>
            </a:r>
          </a:p>
        </p:txBody>
      </p:sp>
      <p:sp>
        <p:nvSpPr>
          <p:cNvPr id="3" name="Content Placeholder 2"/>
          <p:cNvSpPr>
            <a:spLocks noGrp="1"/>
          </p:cNvSpPr>
          <p:nvPr>
            <p:ph idx="1"/>
          </p:nvPr>
        </p:nvSpPr>
        <p:spPr>
          <a:xfrm>
            <a:off x="228600" y="1981200"/>
            <a:ext cx="8686800" cy="4114800"/>
          </a:xfrm>
        </p:spPr>
        <p:txBody>
          <a:bodyPr>
            <a:normAutofit lnSpcReduction="10000"/>
          </a:bodyPr>
          <a:lstStyle/>
          <a:p>
            <a:pPr>
              <a:defRPr/>
            </a:pPr>
            <a:r>
              <a:rPr lang="en-GB" dirty="0" smtClean="0"/>
              <a:t>Report incidence &gt;20 x lower than Brice (1:600)</a:t>
            </a:r>
          </a:p>
          <a:p>
            <a:pPr>
              <a:defRPr/>
            </a:pPr>
            <a:r>
              <a:rPr lang="en-GB" dirty="0" smtClean="0">
                <a:solidFill>
                  <a:srgbClr val="FF0000"/>
                </a:solidFill>
              </a:rPr>
              <a:t>Over-representation of neuromuscular blockade</a:t>
            </a:r>
            <a:r>
              <a:rPr lang="en-GB" dirty="0" smtClean="0"/>
              <a:t>: 96% NAP5 reports vs 46% GAs</a:t>
            </a:r>
          </a:p>
          <a:p>
            <a:pPr>
              <a:defRPr/>
            </a:pPr>
            <a:r>
              <a:rPr lang="en-GB" dirty="0" smtClean="0"/>
              <a:t> &gt;50% distressed at time of AAGA often due to the experience of awake paralysis</a:t>
            </a:r>
          </a:p>
          <a:p>
            <a:pPr>
              <a:defRPr/>
            </a:pPr>
            <a:r>
              <a:rPr lang="en-GB" dirty="0" smtClean="0">
                <a:solidFill>
                  <a:srgbClr val="FF0000"/>
                </a:solidFill>
              </a:rPr>
              <a:t>AAGA distress strongly predicted post-op </a:t>
            </a:r>
            <a:r>
              <a:rPr lang="en-GB" dirty="0" err="1" smtClean="0">
                <a:solidFill>
                  <a:srgbClr val="FF0000"/>
                </a:solidFill>
              </a:rPr>
              <a:t>sequelae</a:t>
            </a:r>
            <a:endParaRPr lang="en-GB" dirty="0" smtClean="0">
              <a:solidFill>
                <a:srgbClr val="FF0000"/>
              </a:solidFill>
            </a:endParaRPr>
          </a:p>
          <a:p>
            <a:pPr>
              <a:defRPr/>
            </a:pPr>
            <a:r>
              <a:rPr lang="en-GB" dirty="0" smtClean="0"/>
              <a:t>Distress most frequently concerned NMB</a:t>
            </a:r>
            <a:endParaRPr lang="en-GB" dirty="0"/>
          </a:p>
        </p:txBody>
      </p:sp>
    </p:spTree>
    <p:extLst>
      <p:ext uri="{BB962C8B-B14F-4D97-AF65-F5344CB8AC3E}">
        <p14:creationId xmlns:p14="http://schemas.microsoft.com/office/powerpoint/2010/main" val="66764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8291" name="Rectangle 3"/>
          <p:cNvSpPr>
            <a:spLocks noGrp="1" noChangeArrowheads="1"/>
          </p:cNvSpPr>
          <p:nvPr>
            <p:ph type="body" idx="1"/>
          </p:nvPr>
        </p:nvSpPr>
        <p:spPr>
          <a:xfrm>
            <a:off x="323850" y="1744663"/>
            <a:ext cx="8591550" cy="4794250"/>
          </a:xfrm>
        </p:spPr>
        <p:txBody>
          <a:bodyPr/>
          <a:lstStyle/>
          <a:p>
            <a:pPr>
              <a:lnSpc>
                <a:spcPct val="90000"/>
              </a:lnSpc>
              <a:buFont typeface="Monotype Sorts" charset="2"/>
              <a:buNone/>
              <a:defRPr/>
            </a:pPr>
            <a:r>
              <a:rPr lang="en-GB" sz="2400" dirty="0" smtClean="0"/>
              <a:t>PTSD-related symptoms occur in 51% to 69% patients following an episode of awareness </a:t>
            </a:r>
            <a:br>
              <a:rPr lang="en-GB" sz="2400" dirty="0" smtClean="0"/>
            </a:br>
            <a:r>
              <a:rPr lang="en-GB" sz="2400" dirty="0" smtClean="0"/>
              <a:t>(</a:t>
            </a:r>
            <a:r>
              <a:rPr lang="en-GB" sz="2400" dirty="0" err="1" smtClean="0"/>
              <a:t>McCleod</a:t>
            </a:r>
            <a:r>
              <a:rPr lang="en-GB" sz="2400" dirty="0" smtClean="0"/>
              <a:t> &amp; </a:t>
            </a:r>
            <a:r>
              <a:rPr lang="en-GB" sz="2400" dirty="0" err="1" smtClean="0"/>
              <a:t>Maycock</a:t>
            </a:r>
            <a:r>
              <a:rPr lang="en-GB" sz="2400" dirty="0" smtClean="0"/>
              <a:t>, 1992; </a:t>
            </a:r>
            <a:r>
              <a:rPr lang="en-GB" sz="2400" dirty="0" err="1" smtClean="0"/>
              <a:t>Lennmarken</a:t>
            </a:r>
            <a:r>
              <a:rPr lang="en-GB" sz="2400" dirty="0" smtClean="0"/>
              <a:t> et al., 2002)</a:t>
            </a:r>
          </a:p>
          <a:p>
            <a:pPr>
              <a:lnSpc>
                <a:spcPct val="90000"/>
              </a:lnSpc>
              <a:buFont typeface="Monotype Sorts" charset="2"/>
              <a:buNone/>
              <a:defRPr/>
            </a:pPr>
            <a:r>
              <a:rPr lang="en-GB" sz="2400" dirty="0" smtClean="0"/>
              <a:t>What accounts for this variation?</a:t>
            </a:r>
          </a:p>
          <a:p>
            <a:pPr>
              <a:lnSpc>
                <a:spcPct val="90000"/>
              </a:lnSpc>
              <a:defRPr/>
            </a:pPr>
            <a:r>
              <a:rPr lang="en-GB" sz="2400" dirty="0" smtClean="0"/>
              <a:t>Gender difference</a:t>
            </a:r>
          </a:p>
          <a:p>
            <a:pPr>
              <a:lnSpc>
                <a:spcPct val="90000"/>
              </a:lnSpc>
              <a:defRPr/>
            </a:pPr>
            <a:r>
              <a:rPr lang="en-GB" sz="2400" dirty="0" smtClean="0"/>
              <a:t>Resilience: Personality and personal history (McFarlane, 1982)</a:t>
            </a:r>
          </a:p>
          <a:p>
            <a:pPr>
              <a:lnSpc>
                <a:spcPct val="90000"/>
              </a:lnSpc>
              <a:defRPr/>
            </a:pPr>
            <a:r>
              <a:rPr lang="en-GB" sz="2400" dirty="0" smtClean="0"/>
              <a:t>Experience of pain</a:t>
            </a:r>
          </a:p>
          <a:p>
            <a:pPr>
              <a:lnSpc>
                <a:spcPct val="90000"/>
              </a:lnSpc>
              <a:defRPr/>
            </a:pPr>
            <a:r>
              <a:rPr lang="en-GB" sz="2400" dirty="0" smtClean="0">
                <a:solidFill>
                  <a:srgbClr val="FF0000"/>
                </a:solidFill>
              </a:rPr>
              <a:t>Experience of paralysis  </a:t>
            </a:r>
          </a:p>
          <a:p>
            <a:pPr>
              <a:lnSpc>
                <a:spcPct val="90000"/>
              </a:lnSpc>
              <a:defRPr/>
            </a:pPr>
            <a:r>
              <a:rPr lang="en-GB" sz="2400" dirty="0" smtClean="0"/>
              <a:t>Intra-operative cognition: </a:t>
            </a:r>
            <a:r>
              <a:rPr lang="en-GB" sz="2400" dirty="0" smtClean="0">
                <a:solidFill>
                  <a:srgbClr val="FF0000"/>
                </a:solidFill>
              </a:rPr>
              <a:t>Catastrophic misinterpretation </a:t>
            </a:r>
            <a:r>
              <a:rPr lang="en-GB" sz="2400" dirty="0" smtClean="0"/>
              <a:t>may play a key role in the genesis of PTSD</a:t>
            </a:r>
          </a:p>
          <a:p>
            <a:pPr>
              <a:lnSpc>
                <a:spcPct val="90000"/>
              </a:lnSpc>
              <a:defRPr/>
            </a:pPr>
            <a:r>
              <a:rPr lang="en-GB" sz="2400" dirty="0" smtClean="0"/>
              <a:t>Reaction of staff</a:t>
            </a:r>
          </a:p>
          <a:p>
            <a:pPr>
              <a:lnSpc>
                <a:spcPct val="90000"/>
              </a:lnSpc>
              <a:defRPr/>
            </a:pPr>
            <a:r>
              <a:rPr lang="en-GB" sz="2400" dirty="0" smtClean="0"/>
              <a:t>Reaction of relatives – social support</a:t>
            </a:r>
          </a:p>
        </p:txBody>
      </p:sp>
      <p:sp>
        <p:nvSpPr>
          <p:cNvPr id="29699" name="Rectangle 4"/>
          <p:cNvSpPr>
            <a:spLocks noGrp="1" noChangeArrowheads="1"/>
          </p:cNvSpPr>
          <p:nvPr>
            <p:ph type="title"/>
          </p:nvPr>
        </p:nvSpPr>
        <p:spPr>
          <a:xfrm>
            <a:off x="683568" y="319088"/>
            <a:ext cx="8108007" cy="1143000"/>
          </a:xfrm>
        </p:spPr>
        <p:txBody>
          <a:bodyPr/>
          <a:lstStyle/>
          <a:p>
            <a:pPr algn="l"/>
            <a:r>
              <a:rPr lang="en-GB" altLang="en-US" dirty="0" smtClean="0"/>
              <a:t>Aetiological factors</a:t>
            </a:r>
          </a:p>
        </p:txBody>
      </p:sp>
    </p:spTree>
    <p:extLst>
      <p:ext uri="{BB962C8B-B14F-4D97-AF65-F5344CB8AC3E}">
        <p14:creationId xmlns:p14="http://schemas.microsoft.com/office/powerpoint/2010/main" val="11338721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829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829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829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829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829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8291">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82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83568" y="274638"/>
            <a:ext cx="8003232" cy="1143000"/>
          </a:xfrm>
        </p:spPr>
        <p:txBody>
          <a:bodyPr/>
          <a:lstStyle/>
          <a:p>
            <a:pPr algn="l"/>
            <a:r>
              <a:rPr lang="en-GB" altLang="en-US" dirty="0" smtClean="0"/>
              <a:t>NAP5 case report quotes</a:t>
            </a:r>
          </a:p>
        </p:txBody>
      </p:sp>
      <p:sp>
        <p:nvSpPr>
          <p:cNvPr id="3" name="Content Placeholder 2"/>
          <p:cNvSpPr>
            <a:spLocks noGrp="1"/>
          </p:cNvSpPr>
          <p:nvPr>
            <p:ph idx="1"/>
          </p:nvPr>
        </p:nvSpPr>
        <p:spPr/>
        <p:txBody>
          <a:bodyPr/>
          <a:lstStyle/>
          <a:p>
            <a:pPr>
              <a:defRPr/>
            </a:pPr>
            <a:r>
              <a:rPr lang="en-GB" dirty="0" smtClean="0"/>
              <a:t>NB</a:t>
            </a:r>
            <a:br>
              <a:rPr lang="en-GB" dirty="0" smtClean="0"/>
            </a:br>
            <a:r>
              <a:rPr lang="en-GB" dirty="0" smtClean="0"/>
              <a:t>NAP5 reporting was not set up to obtain detailed accounts from patients of their experiences. These are second and third hand accounts concentrating on the basic facts as entered into an online database by a local co-ordinator anaesthetist, not the result of a psychological interview </a:t>
            </a:r>
            <a:endParaRPr lang="en-GB" dirty="0"/>
          </a:p>
        </p:txBody>
      </p:sp>
    </p:spTree>
    <p:extLst>
      <p:ext uri="{BB962C8B-B14F-4D97-AF65-F5344CB8AC3E}">
        <p14:creationId xmlns:p14="http://schemas.microsoft.com/office/powerpoint/2010/main" val="42487574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899592" y="188640"/>
            <a:ext cx="7787208" cy="1143000"/>
          </a:xfrm>
        </p:spPr>
        <p:txBody>
          <a:bodyPr>
            <a:normAutofit fontScale="90000"/>
          </a:bodyPr>
          <a:lstStyle/>
          <a:p>
            <a:pPr algn="l"/>
            <a:r>
              <a:rPr lang="en-GB" altLang="en-US" dirty="0" smtClean="0"/>
              <a:t>NAP5 case example 1:</a:t>
            </a:r>
            <a:br>
              <a:rPr lang="en-GB" altLang="en-US" dirty="0" smtClean="0"/>
            </a:br>
            <a:r>
              <a:rPr lang="en-GB" altLang="en-US" dirty="0" smtClean="0"/>
              <a:t>catastrophic misattribution</a:t>
            </a:r>
          </a:p>
        </p:txBody>
      </p:sp>
      <p:sp>
        <p:nvSpPr>
          <p:cNvPr id="3" name="Content Placeholder 2"/>
          <p:cNvSpPr>
            <a:spLocks noGrp="1"/>
          </p:cNvSpPr>
          <p:nvPr>
            <p:ph idx="1"/>
          </p:nvPr>
        </p:nvSpPr>
        <p:spPr>
          <a:xfrm>
            <a:off x="528638" y="1981200"/>
            <a:ext cx="8386762" cy="4114800"/>
          </a:xfrm>
        </p:spPr>
        <p:txBody>
          <a:bodyPr>
            <a:normAutofit fontScale="92500" lnSpcReduction="10000"/>
          </a:bodyPr>
          <a:lstStyle/>
          <a:p>
            <a:pPr>
              <a:defRPr/>
            </a:pPr>
            <a:r>
              <a:rPr lang="en-GB" i="1" dirty="0">
                <a:effectLst/>
              </a:rPr>
              <a:t>After incomplete reversal of neuromuscular blockade a patient reported being unable to talk or to move, the feeling of a tight chest “I was very scared, I thought </a:t>
            </a:r>
            <a:r>
              <a:rPr lang="en-GB" i="1" dirty="0">
                <a:solidFill>
                  <a:srgbClr val="FFC000"/>
                </a:solidFill>
                <a:effectLst/>
              </a:rPr>
              <a:t>I will be paralysed and unable to </a:t>
            </a:r>
            <a:r>
              <a:rPr lang="en-GB" i="1" dirty="0" smtClean="0">
                <a:solidFill>
                  <a:srgbClr val="FFC000"/>
                </a:solidFill>
                <a:effectLst/>
              </a:rPr>
              <a:t>move [for the rest of my life]</a:t>
            </a:r>
            <a:r>
              <a:rPr lang="en-GB" i="1" dirty="0" smtClean="0">
                <a:effectLst/>
              </a:rPr>
              <a:t>. </a:t>
            </a:r>
            <a:r>
              <a:rPr lang="en-GB" i="1" dirty="0">
                <a:effectLst/>
              </a:rPr>
              <a:t>It was </a:t>
            </a:r>
            <a:r>
              <a:rPr lang="en-GB" i="1" dirty="0" smtClean="0">
                <a:effectLst/>
              </a:rPr>
              <a:t>a really </a:t>
            </a:r>
            <a:r>
              <a:rPr lang="en-GB" i="1" dirty="0">
                <a:effectLst/>
              </a:rPr>
              <a:t>bad experience.” The patient developed anxiety and fear about anaesthesia, needing psychological support.</a:t>
            </a:r>
            <a:endParaRPr lang="en-GB" dirty="0">
              <a:effectLst/>
            </a:endParaRPr>
          </a:p>
          <a:p>
            <a:pPr marL="0" indent="0">
              <a:buFont typeface="Monotype Sorts" charset="2"/>
              <a:buNone/>
              <a:defRPr/>
            </a:pPr>
            <a:r>
              <a:rPr lang="en-GB" i="1" dirty="0">
                <a:effectLst/>
              </a:rPr>
              <a:t> </a:t>
            </a:r>
            <a:endParaRPr lang="en-GB" dirty="0">
              <a:effectLst/>
            </a:endParaRPr>
          </a:p>
          <a:p>
            <a:pPr>
              <a:defRPr/>
            </a:pPr>
            <a:endParaRPr lang="en-GB" dirty="0"/>
          </a:p>
        </p:txBody>
      </p:sp>
    </p:spTree>
    <p:extLst>
      <p:ext uri="{BB962C8B-B14F-4D97-AF65-F5344CB8AC3E}">
        <p14:creationId xmlns:p14="http://schemas.microsoft.com/office/powerpoint/2010/main" val="42815900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3568" y="188913"/>
            <a:ext cx="8276282" cy="1143000"/>
          </a:xfrm>
        </p:spPr>
        <p:txBody>
          <a:bodyPr>
            <a:normAutofit fontScale="90000"/>
          </a:bodyPr>
          <a:lstStyle/>
          <a:p>
            <a:pPr algn="l"/>
            <a:r>
              <a:rPr lang="en-GB" altLang="en-US" dirty="0" smtClean="0"/>
              <a:t>Cognitive Model </a:t>
            </a:r>
            <a:br>
              <a:rPr lang="en-GB" altLang="en-US" dirty="0" smtClean="0"/>
            </a:br>
            <a:r>
              <a:rPr lang="en-GB" altLang="en-US" sz="2800" dirty="0" smtClean="0">
                <a:solidFill>
                  <a:schemeClr val="tx1"/>
                </a:solidFill>
              </a:rPr>
              <a:t>Ehlers &amp; Clark, 2000</a:t>
            </a:r>
            <a:r>
              <a:rPr lang="en-GB" altLang="en-US" sz="2800" dirty="0" smtClean="0"/>
              <a:t> </a:t>
            </a:r>
            <a:endParaRPr lang="en-GB" altLang="en-US" dirty="0" smtClean="0"/>
          </a:p>
        </p:txBody>
      </p:sp>
      <p:grpSp>
        <p:nvGrpSpPr>
          <p:cNvPr id="24579" name="Group 3"/>
          <p:cNvGrpSpPr>
            <a:grpSpLocks/>
          </p:cNvGrpSpPr>
          <p:nvPr/>
        </p:nvGrpSpPr>
        <p:grpSpPr bwMode="auto">
          <a:xfrm>
            <a:off x="457200" y="2438400"/>
            <a:ext cx="8458200" cy="3152775"/>
            <a:chOff x="240" y="1200"/>
            <a:chExt cx="5328" cy="1986"/>
          </a:xfrm>
        </p:grpSpPr>
        <p:sp>
          <p:nvSpPr>
            <p:cNvPr id="24580" name="Text Box 4"/>
            <p:cNvSpPr txBox="1">
              <a:spLocks noChangeArrowheads="1"/>
            </p:cNvSpPr>
            <p:nvPr/>
          </p:nvSpPr>
          <p:spPr bwMode="auto">
            <a:xfrm>
              <a:off x="624" y="1488"/>
              <a:ext cx="768" cy="326"/>
            </a:xfrm>
            <a:prstGeom prst="rect">
              <a:avLst/>
            </a:prstGeom>
            <a:solidFill>
              <a:schemeClr val="hlink"/>
            </a:solidFill>
            <a:ln w="9525">
              <a:solidFill>
                <a:srgbClr val="000000"/>
              </a:solidFill>
              <a:miter lim="800000"/>
              <a:headEnd/>
              <a:tailEnd/>
            </a:ln>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ctr">
                <a:spcBef>
                  <a:spcPct val="0"/>
                </a:spcBef>
                <a:buClrTx/>
                <a:buSzTx/>
                <a:buFontTx/>
                <a:buNone/>
              </a:pPr>
              <a:r>
                <a:rPr lang="en-US" altLang="en-US" sz="2400"/>
                <a:t>Trauma</a:t>
              </a:r>
              <a:endParaRPr lang="en-US" altLang="en-US" sz="1200"/>
            </a:p>
          </p:txBody>
        </p:sp>
        <p:sp>
          <p:nvSpPr>
            <p:cNvPr id="24581" name="Oval 5"/>
            <p:cNvSpPr>
              <a:spLocks noChangeArrowheads="1"/>
            </p:cNvSpPr>
            <p:nvPr/>
          </p:nvSpPr>
          <p:spPr bwMode="auto">
            <a:xfrm>
              <a:off x="1296" y="2176"/>
              <a:ext cx="1068" cy="947"/>
            </a:xfrm>
            <a:prstGeom prst="ellipse">
              <a:avLst/>
            </a:prstGeom>
            <a:solidFill>
              <a:srgbClr val="FF3300"/>
            </a:solidFill>
            <a:ln w="9525">
              <a:solidFill>
                <a:srgbClr val="FF0000"/>
              </a:solidFill>
              <a:round/>
              <a:headEnd/>
              <a:tailEnd/>
            </a:ln>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endParaRPr lang="en-US" altLang="en-US" sz="2400"/>
            </a:p>
          </p:txBody>
        </p:sp>
        <p:sp>
          <p:nvSpPr>
            <p:cNvPr id="24582" name="Text Box 6"/>
            <p:cNvSpPr txBox="1">
              <a:spLocks noChangeArrowheads="1"/>
            </p:cNvSpPr>
            <p:nvPr/>
          </p:nvSpPr>
          <p:spPr bwMode="auto">
            <a:xfrm>
              <a:off x="240" y="2226"/>
              <a:ext cx="888" cy="325"/>
            </a:xfrm>
            <a:prstGeom prst="rect">
              <a:avLst/>
            </a:prstGeom>
            <a:solidFill>
              <a:schemeClr val="hlink"/>
            </a:solidFill>
            <a:ln w="9525">
              <a:solidFill>
                <a:srgbClr val="000000"/>
              </a:solidFill>
              <a:miter lim="800000"/>
              <a:headEnd/>
              <a:tailEnd/>
            </a:ln>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ctr">
                <a:spcBef>
                  <a:spcPct val="0"/>
                </a:spcBef>
                <a:buClrTx/>
                <a:buSzTx/>
                <a:buFontTx/>
                <a:buNone/>
              </a:pPr>
              <a:r>
                <a:rPr lang="en-US" altLang="en-US" sz="2400"/>
                <a:t>sequelae</a:t>
              </a:r>
            </a:p>
          </p:txBody>
        </p:sp>
        <p:sp>
          <p:nvSpPr>
            <p:cNvPr id="24583" name="Text Box 7"/>
            <p:cNvSpPr txBox="1">
              <a:spLocks noChangeArrowheads="1"/>
            </p:cNvSpPr>
            <p:nvPr/>
          </p:nvSpPr>
          <p:spPr bwMode="auto">
            <a:xfrm>
              <a:off x="1344" y="2521"/>
              <a:ext cx="1008" cy="252"/>
            </a:xfrm>
            <a:prstGeom prst="rect">
              <a:avLst/>
            </a:prstGeom>
            <a:solidFill>
              <a:srgbClr val="FF3300">
                <a:alpha val="50195"/>
              </a:srgbClr>
            </a:solidFill>
            <a:ln>
              <a:noFill/>
            </a:ln>
            <a:extLst>
              <a:ext uri="{91240B29-F687-4F45-9708-019B960494DF}">
                <a14:hiddenLine xmlns:a14="http://schemas.microsoft.com/office/drawing/2010/main" w="9525">
                  <a:solidFill>
                    <a:srgbClr val="FFFFFF"/>
                  </a:solidFill>
                  <a:miter lim="800000"/>
                  <a:headEnd/>
                  <a:tailEnd/>
                </a14:hiddenLine>
              </a:ext>
            </a:extLst>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r>
                <a:rPr lang="en-US" altLang="en-US" sz="2000"/>
                <a:t>APPRAISAL</a:t>
              </a:r>
            </a:p>
          </p:txBody>
        </p:sp>
        <p:sp>
          <p:nvSpPr>
            <p:cNvPr id="24584" name="Line 8"/>
            <p:cNvSpPr>
              <a:spLocks noChangeShapeType="1"/>
            </p:cNvSpPr>
            <p:nvPr/>
          </p:nvSpPr>
          <p:spPr bwMode="auto">
            <a:xfrm>
              <a:off x="1392" y="1832"/>
              <a:ext cx="240" cy="3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85" name="Line 9"/>
            <p:cNvSpPr>
              <a:spLocks noChangeShapeType="1"/>
            </p:cNvSpPr>
            <p:nvPr/>
          </p:nvSpPr>
          <p:spPr bwMode="auto">
            <a:xfrm>
              <a:off x="1104" y="2373"/>
              <a:ext cx="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86" name="Line 10"/>
            <p:cNvSpPr>
              <a:spLocks noChangeShapeType="1"/>
            </p:cNvSpPr>
            <p:nvPr/>
          </p:nvSpPr>
          <p:spPr bwMode="auto">
            <a:xfrm>
              <a:off x="864" y="1832"/>
              <a:ext cx="0" cy="39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87" name="Text Box 11"/>
            <p:cNvSpPr txBox="1">
              <a:spLocks noChangeArrowheads="1"/>
            </p:cNvSpPr>
            <p:nvPr/>
          </p:nvSpPr>
          <p:spPr bwMode="auto">
            <a:xfrm>
              <a:off x="2544" y="1931"/>
              <a:ext cx="1440" cy="289"/>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ctr">
                <a:spcBef>
                  <a:spcPct val="50000"/>
                </a:spcBef>
                <a:buClrTx/>
                <a:buSzTx/>
                <a:buFontTx/>
                <a:buNone/>
              </a:pPr>
              <a:r>
                <a:rPr lang="en-GB" altLang="en-US" sz="2400"/>
                <a:t>Trauma memory</a:t>
              </a:r>
            </a:p>
          </p:txBody>
        </p:sp>
        <p:sp>
          <p:nvSpPr>
            <p:cNvPr id="24588" name="Text Box 12"/>
            <p:cNvSpPr txBox="1">
              <a:spLocks noChangeArrowheads="1"/>
            </p:cNvSpPr>
            <p:nvPr/>
          </p:nvSpPr>
          <p:spPr bwMode="auto">
            <a:xfrm>
              <a:off x="2448" y="2668"/>
              <a:ext cx="1536" cy="518"/>
            </a:xfrm>
            <a:prstGeom prst="rect">
              <a:avLst/>
            </a:prstGeom>
            <a:solidFill>
              <a:srgbClr val="00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ctr">
                <a:spcBef>
                  <a:spcPct val="50000"/>
                </a:spcBef>
                <a:buClrTx/>
                <a:buSzTx/>
                <a:buFontTx/>
                <a:buNone/>
              </a:pPr>
              <a:r>
                <a:rPr lang="en-GB" altLang="en-US" sz="2400"/>
                <a:t>Autobiographical memory</a:t>
              </a:r>
            </a:p>
          </p:txBody>
        </p:sp>
        <p:sp>
          <p:nvSpPr>
            <p:cNvPr id="24589" name="Text Box 13"/>
            <p:cNvSpPr txBox="1">
              <a:spLocks noChangeArrowheads="1"/>
            </p:cNvSpPr>
            <p:nvPr/>
          </p:nvSpPr>
          <p:spPr bwMode="auto">
            <a:xfrm>
              <a:off x="1872" y="1200"/>
              <a:ext cx="1200" cy="518"/>
            </a:xfrm>
            <a:prstGeom prst="rect">
              <a:avLst/>
            </a:prstGeom>
            <a:solidFill>
              <a:srgbClr val="FF33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ctr">
                <a:spcBef>
                  <a:spcPct val="50000"/>
                </a:spcBef>
                <a:buClrTx/>
                <a:buSzTx/>
                <a:buFontTx/>
                <a:buNone/>
              </a:pPr>
              <a:r>
                <a:rPr lang="en-GB" altLang="en-US" sz="2400"/>
                <a:t>Mental defeat during trauma </a:t>
              </a:r>
            </a:p>
          </p:txBody>
        </p:sp>
        <p:sp>
          <p:nvSpPr>
            <p:cNvPr id="24590" name="Line 14"/>
            <p:cNvSpPr>
              <a:spLocks noChangeShapeType="1"/>
            </p:cNvSpPr>
            <p:nvPr/>
          </p:nvSpPr>
          <p:spPr bwMode="auto">
            <a:xfrm flipV="1">
              <a:off x="2064" y="2078"/>
              <a:ext cx="480" cy="14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1" name="Line 15"/>
            <p:cNvSpPr>
              <a:spLocks noChangeShapeType="1"/>
            </p:cNvSpPr>
            <p:nvPr/>
          </p:nvSpPr>
          <p:spPr bwMode="auto">
            <a:xfrm>
              <a:off x="3168" y="2226"/>
              <a:ext cx="0" cy="44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2" name="Line 16"/>
            <p:cNvSpPr>
              <a:spLocks noChangeShapeType="1"/>
            </p:cNvSpPr>
            <p:nvPr/>
          </p:nvSpPr>
          <p:spPr bwMode="auto">
            <a:xfrm flipV="1">
              <a:off x="2976" y="2324"/>
              <a:ext cx="384" cy="197"/>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3" name="Line 17"/>
            <p:cNvSpPr>
              <a:spLocks noChangeShapeType="1"/>
            </p:cNvSpPr>
            <p:nvPr/>
          </p:nvSpPr>
          <p:spPr bwMode="auto">
            <a:xfrm>
              <a:off x="2976" y="2324"/>
              <a:ext cx="384" cy="197"/>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4" name="Line 18"/>
            <p:cNvSpPr>
              <a:spLocks noChangeShapeType="1"/>
            </p:cNvSpPr>
            <p:nvPr/>
          </p:nvSpPr>
          <p:spPr bwMode="auto">
            <a:xfrm>
              <a:off x="2304" y="2865"/>
              <a:ext cx="144" cy="9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5" name="Text Box 19"/>
            <p:cNvSpPr txBox="1">
              <a:spLocks noChangeArrowheads="1"/>
            </p:cNvSpPr>
            <p:nvPr/>
          </p:nvSpPr>
          <p:spPr bwMode="auto">
            <a:xfrm>
              <a:off x="4032" y="1488"/>
              <a:ext cx="1536" cy="1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50000"/>
                </a:spcBef>
                <a:buClrTx/>
                <a:buSzTx/>
                <a:buFontTx/>
                <a:buNone/>
              </a:pPr>
              <a:r>
                <a:rPr lang="en-GB" altLang="en-US" sz="2000"/>
                <a:t>Poorly elaborated, incomplete context, absence of conceptual processing, perceptual processing only</a:t>
              </a:r>
            </a:p>
          </p:txBody>
        </p:sp>
        <p:sp>
          <p:nvSpPr>
            <p:cNvPr id="24596" name="Line 20"/>
            <p:cNvSpPr>
              <a:spLocks noChangeShapeType="1"/>
            </p:cNvSpPr>
            <p:nvPr/>
          </p:nvSpPr>
          <p:spPr bwMode="auto">
            <a:xfrm>
              <a:off x="2784" y="1728"/>
              <a:ext cx="0"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7" name="Line 21"/>
            <p:cNvSpPr>
              <a:spLocks noChangeShapeType="1"/>
            </p:cNvSpPr>
            <p:nvPr/>
          </p:nvSpPr>
          <p:spPr bwMode="auto">
            <a:xfrm>
              <a:off x="1392" y="158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598" name="Line 22"/>
            <p:cNvSpPr>
              <a:spLocks noChangeShapeType="1"/>
            </p:cNvSpPr>
            <p:nvPr/>
          </p:nvSpPr>
          <p:spPr bwMode="auto">
            <a:xfrm>
              <a:off x="1968" y="1728"/>
              <a:ext cx="0" cy="43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extLst>
      <p:ext uri="{BB962C8B-B14F-4D97-AF65-F5344CB8AC3E}">
        <p14:creationId xmlns:p14="http://schemas.microsoft.com/office/powerpoint/2010/main" val="231723619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11560" y="188640"/>
            <a:ext cx="7964880" cy="1143000"/>
          </a:xfrm>
        </p:spPr>
        <p:txBody>
          <a:bodyPr>
            <a:normAutofit fontScale="90000"/>
          </a:bodyPr>
          <a:lstStyle/>
          <a:p>
            <a:pPr algn="l"/>
            <a:r>
              <a:rPr lang="en-GB" altLang="en-US" dirty="0" smtClean="0"/>
              <a:t>NAP5 case example 2 :</a:t>
            </a:r>
            <a:br>
              <a:rPr lang="en-GB" altLang="en-US" dirty="0" smtClean="0"/>
            </a:br>
            <a:r>
              <a:rPr lang="en-GB" altLang="en-US" dirty="0" smtClean="0"/>
              <a:t>effect of prior knowledge</a:t>
            </a:r>
          </a:p>
        </p:txBody>
      </p:sp>
      <p:sp>
        <p:nvSpPr>
          <p:cNvPr id="3" name="Content Placeholder 2"/>
          <p:cNvSpPr>
            <a:spLocks noGrp="1"/>
          </p:cNvSpPr>
          <p:nvPr>
            <p:ph idx="1"/>
          </p:nvPr>
        </p:nvSpPr>
        <p:spPr>
          <a:xfrm>
            <a:off x="100013" y="1981200"/>
            <a:ext cx="8815387" cy="4114800"/>
          </a:xfrm>
        </p:spPr>
        <p:txBody>
          <a:bodyPr>
            <a:normAutofit lnSpcReduction="10000"/>
          </a:bodyPr>
          <a:lstStyle/>
          <a:p>
            <a:pPr>
              <a:defRPr/>
            </a:pPr>
            <a:r>
              <a:rPr lang="en-GB" i="1" dirty="0">
                <a:effectLst/>
              </a:rPr>
              <a:t>A patient reported for a few minutes hearing voices, and experiencing paralysis and abdominal pain. The patient wanted to ask theatre staff to give painkillers but could not speak. The pain was unpleasant; but the paralysis was not a great worry because the patient knew “</a:t>
            </a:r>
            <a:r>
              <a:rPr lang="en-GB" i="1" dirty="0">
                <a:solidFill>
                  <a:srgbClr val="FFC000"/>
                </a:solidFill>
                <a:effectLst/>
              </a:rPr>
              <a:t>you were supposed to be paralysed during the operation</a:t>
            </a:r>
            <a:r>
              <a:rPr lang="en-GB" i="1" dirty="0">
                <a:effectLst/>
              </a:rPr>
              <a:t>”. The patient was later not worried about having another anaesthetic.</a:t>
            </a:r>
            <a:endParaRPr lang="en-GB" dirty="0">
              <a:effectLst/>
            </a:endParaRPr>
          </a:p>
          <a:p>
            <a:pPr>
              <a:defRPr/>
            </a:pPr>
            <a:endParaRPr lang="en-GB" dirty="0"/>
          </a:p>
        </p:txBody>
      </p:sp>
    </p:spTree>
    <p:extLst>
      <p:ext uri="{BB962C8B-B14F-4D97-AF65-F5344CB8AC3E}">
        <p14:creationId xmlns:p14="http://schemas.microsoft.com/office/powerpoint/2010/main" val="3469944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65188" y="249238"/>
            <a:ext cx="7772400" cy="1143000"/>
          </a:xfrm>
          <a:noFill/>
        </p:spPr>
        <p:txBody>
          <a:bodyPr/>
          <a:lstStyle/>
          <a:p>
            <a:pPr algn="l"/>
            <a:r>
              <a:rPr lang="en-GB" altLang="en-US" dirty="0" smtClean="0"/>
              <a:t>Outline</a:t>
            </a:r>
          </a:p>
        </p:txBody>
      </p:sp>
      <p:sp>
        <p:nvSpPr>
          <p:cNvPr id="285699" name="Rectangle 3"/>
          <p:cNvSpPr>
            <a:spLocks noGrp="1" noChangeArrowheads="1"/>
          </p:cNvSpPr>
          <p:nvPr>
            <p:ph type="body" idx="1"/>
          </p:nvPr>
        </p:nvSpPr>
        <p:spPr>
          <a:xfrm>
            <a:off x="196971" y="1772816"/>
            <a:ext cx="8913812" cy="5274568"/>
          </a:xfrm>
        </p:spPr>
        <p:txBody>
          <a:bodyPr/>
          <a:lstStyle/>
          <a:p>
            <a:pPr marL="609600" indent="-609600">
              <a:lnSpc>
                <a:spcPct val="90000"/>
              </a:lnSpc>
              <a:defRPr/>
            </a:pPr>
            <a:r>
              <a:rPr lang="en-GB" dirty="0" smtClean="0"/>
              <a:t>What NAP5 can tell us and can’t tell us</a:t>
            </a:r>
          </a:p>
          <a:p>
            <a:pPr marL="609600" indent="-609600">
              <a:lnSpc>
                <a:spcPct val="90000"/>
              </a:lnSpc>
              <a:defRPr/>
            </a:pPr>
            <a:r>
              <a:rPr lang="en-GB" dirty="0" smtClean="0"/>
              <a:t>The phenomenology of psychological disturbance following awareness </a:t>
            </a:r>
          </a:p>
          <a:p>
            <a:pPr marL="609600" indent="-609600">
              <a:lnSpc>
                <a:spcPct val="90000"/>
              </a:lnSpc>
              <a:defRPr/>
            </a:pPr>
            <a:r>
              <a:rPr lang="en-GB" dirty="0" smtClean="0"/>
              <a:t>The specific role of paralysis and muscle relaxants</a:t>
            </a:r>
          </a:p>
          <a:p>
            <a:pPr marL="609600" indent="-609600">
              <a:lnSpc>
                <a:spcPct val="90000"/>
              </a:lnSpc>
              <a:defRPr/>
            </a:pPr>
            <a:r>
              <a:rPr lang="en-GB" dirty="0" smtClean="0"/>
              <a:t>How to mitigate the psychological consequences of awareness</a:t>
            </a:r>
          </a:p>
          <a:p>
            <a:pPr marL="609600" indent="-609600">
              <a:lnSpc>
                <a:spcPct val="90000"/>
              </a:lnSpc>
              <a:defRPr/>
            </a:pPr>
            <a:r>
              <a:rPr lang="en-GB" dirty="0" smtClean="0"/>
              <a:t>NAP5 examples of intra-operative distress</a:t>
            </a:r>
          </a:p>
          <a:p>
            <a:pPr marL="609600" indent="-609600">
              <a:lnSpc>
                <a:spcPct val="90000"/>
              </a:lnSpc>
              <a:defRPr/>
            </a:pPr>
            <a:r>
              <a:rPr lang="en-GB" dirty="0" smtClean="0"/>
              <a:t>Psychological connection between fear of death and “awake paralysis”</a:t>
            </a:r>
          </a:p>
        </p:txBody>
      </p:sp>
    </p:spTree>
    <p:extLst>
      <p:ext uri="{BB962C8B-B14F-4D97-AF65-F5344CB8AC3E}">
        <p14:creationId xmlns:p14="http://schemas.microsoft.com/office/powerpoint/2010/main" val="3793606114"/>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899592" y="188640"/>
            <a:ext cx="7725544" cy="1143000"/>
          </a:xfrm>
        </p:spPr>
        <p:txBody>
          <a:bodyPr>
            <a:normAutofit fontScale="90000"/>
          </a:bodyPr>
          <a:lstStyle/>
          <a:p>
            <a:pPr algn="l"/>
            <a:r>
              <a:rPr lang="en-GB" altLang="en-US" dirty="0" smtClean="0"/>
              <a:t>NAP5 case example 3:</a:t>
            </a:r>
            <a:br>
              <a:rPr lang="en-GB" altLang="en-US" dirty="0" smtClean="0"/>
            </a:br>
            <a:r>
              <a:rPr lang="en-GB" altLang="en-US" dirty="0" smtClean="0"/>
              <a:t>Fear of dying</a:t>
            </a:r>
          </a:p>
        </p:txBody>
      </p:sp>
      <p:sp>
        <p:nvSpPr>
          <p:cNvPr id="3" name="Content Placeholder 2"/>
          <p:cNvSpPr>
            <a:spLocks noGrp="1"/>
          </p:cNvSpPr>
          <p:nvPr>
            <p:ph idx="1"/>
          </p:nvPr>
        </p:nvSpPr>
        <p:spPr>
          <a:xfrm>
            <a:off x="357188" y="1981200"/>
            <a:ext cx="8558212" cy="4114800"/>
          </a:xfrm>
        </p:spPr>
        <p:txBody>
          <a:bodyPr/>
          <a:lstStyle/>
          <a:p>
            <a:pPr>
              <a:defRPr/>
            </a:pPr>
            <a:r>
              <a:rPr lang="en-US" i="1" dirty="0">
                <a:effectLst/>
              </a:rPr>
              <a:t>A patient suddenly felt that they could not move or breathe, and was unable to communicate with staff.</a:t>
            </a:r>
            <a:r>
              <a:rPr lang="en-US" b="1" i="1" dirty="0">
                <a:effectLst/>
              </a:rPr>
              <a:t> “</a:t>
            </a:r>
            <a:r>
              <a:rPr lang="en-US" i="1" dirty="0">
                <a:solidFill>
                  <a:srgbClr val="FFC000"/>
                </a:solidFill>
                <a:effectLst/>
              </a:rPr>
              <a:t>I thought I was dying</a:t>
            </a:r>
            <a:r>
              <a:rPr lang="en-US" i="1" dirty="0">
                <a:effectLst/>
              </a:rPr>
              <a:t>…I don't remember feeling any pain, just very scared”.</a:t>
            </a:r>
            <a:endParaRPr lang="en-GB" dirty="0"/>
          </a:p>
        </p:txBody>
      </p:sp>
    </p:spTree>
    <p:extLst>
      <p:ext uri="{BB962C8B-B14F-4D97-AF65-F5344CB8AC3E}">
        <p14:creationId xmlns:p14="http://schemas.microsoft.com/office/powerpoint/2010/main" val="34238577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1560" y="188640"/>
            <a:ext cx="8085584" cy="1143000"/>
          </a:xfrm>
        </p:spPr>
        <p:txBody>
          <a:bodyPr>
            <a:normAutofit fontScale="90000"/>
          </a:bodyPr>
          <a:lstStyle/>
          <a:p>
            <a:pPr algn="l"/>
            <a:r>
              <a:rPr lang="en-GB" altLang="en-US" dirty="0" smtClean="0"/>
              <a:t>NAP5 case example 4:</a:t>
            </a:r>
            <a:br>
              <a:rPr lang="en-GB" altLang="en-US" dirty="0" smtClean="0"/>
            </a:br>
            <a:r>
              <a:rPr lang="en-GB" altLang="en-US" dirty="0" smtClean="0"/>
              <a:t>death?</a:t>
            </a:r>
          </a:p>
        </p:txBody>
      </p:sp>
      <p:sp>
        <p:nvSpPr>
          <p:cNvPr id="3" name="Content Placeholder 2"/>
          <p:cNvSpPr>
            <a:spLocks noGrp="1"/>
          </p:cNvSpPr>
          <p:nvPr>
            <p:ph idx="1"/>
          </p:nvPr>
        </p:nvSpPr>
        <p:spPr>
          <a:xfrm>
            <a:off x="328613" y="1981200"/>
            <a:ext cx="8586787" cy="4114800"/>
          </a:xfrm>
        </p:spPr>
        <p:txBody>
          <a:bodyPr/>
          <a:lstStyle/>
          <a:p>
            <a:pPr>
              <a:defRPr/>
            </a:pPr>
            <a:r>
              <a:rPr lang="en-GB" i="1" dirty="0">
                <a:effectLst/>
              </a:rPr>
              <a:t>A patient reported auditory and tactile recall of laryngoscopy and intubation and the start of surgery. The patient wanted to scream but could not move or speak. The patient has since had nightmares, waking up crying in a cold sweat recalling events repeatedly. The patient described feeling </a:t>
            </a:r>
            <a:r>
              <a:rPr lang="en-GB" i="1" dirty="0">
                <a:solidFill>
                  <a:srgbClr val="FFC000"/>
                </a:solidFill>
                <a:effectLst/>
              </a:rPr>
              <a:t>imprisoned in their own body.</a:t>
            </a:r>
            <a:endParaRPr lang="en-GB" dirty="0">
              <a:solidFill>
                <a:srgbClr val="FFC000"/>
              </a:solidFill>
              <a:effectLst/>
            </a:endParaRPr>
          </a:p>
          <a:p>
            <a:pPr marL="0" indent="0">
              <a:buFont typeface="Monotype Sorts" charset="2"/>
              <a:buNone/>
              <a:defRPr/>
            </a:pPr>
            <a:r>
              <a:rPr lang="en-GB" i="1" dirty="0" smtClean="0">
                <a:solidFill>
                  <a:srgbClr val="FFC000"/>
                </a:solidFill>
                <a:effectLst/>
              </a:rPr>
              <a:t> </a:t>
            </a:r>
            <a:endParaRPr lang="en-GB" dirty="0">
              <a:solidFill>
                <a:srgbClr val="FFC000"/>
              </a:solidFill>
              <a:effectLst/>
            </a:endParaRPr>
          </a:p>
          <a:p>
            <a:pPr>
              <a:defRPr/>
            </a:pPr>
            <a:endParaRPr lang="en-GB" dirty="0"/>
          </a:p>
        </p:txBody>
      </p:sp>
    </p:spTree>
    <p:extLst>
      <p:ext uri="{BB962C8B-B14F-4D97-AF65-F5344CB8AC3E}">
        <p14:creationId xmlns:p14="http://schemas.microsoft.com/office/powerpoint/2010/main" val="3102746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899592" y="116632"/>
            <a:ext cx="7772400" cy="1143000"/>
          </a:xfrm>
        </p:spPr>
        <p:txBody>
          <a:bodyPr>
            <a:normAutofit fontScale="90000"/>
          </a:bodyPr>
          <a:lstStyle/>
          <a:p>
            <a:pPr algn="l"/>
            <a:r>
              <a:rPr lang="en-GB" altLang="en-US" dirty="0" smtClean="0"/>
              <a:t>NAP5 case example 5:</a:t>
            </a:r>
            <a:br>
              <a:rPr lang="en-GB" altLang="en-US" dirty="0" smtClean="0"/>
            </a:br>
            <a:r>
              <a:rPr lang="en-GB" altLang="en-US" dirty="0" smtClean="0"/>
              <a:t>death</a:t>
            </a:r>
          </a:p>
        </p:txBody>
      </p:sp>
      <p:sp>
        <p:nvSpPr>
          <p:cNvPr id="3" name="Content Placeholder 2"/>
          <p:cNvSpPr>
            <a:spLocks noGrp="1"/>
          </p:cNvSpPr>
          <p:nvPr>
            <p:ph idx="1"/>
          </p:nvPr>
        </p:nvSpPr>
        <p:spPr>
          <a:xfrm>
            <a:off x="257175" y="1357313"/>
            <a:ext cx="8729663" cy="4781550"/>
          </a:xfrm>
        </p:spPr>
        <p:txBody>
          <a:bodyPr>
            <a:normAutofit fontScale="92500"/>
          </a:bodyPr>
          <a:lstStyle/>
          <a:p>
            <a:pPr>
              <a:defRPr/>
            </a:pPr>
            <a:r>
              <a:rPr lang="en-GB" i="1" dirty="0" smtClean="0">
                <a:effectLst/>
              </a:rPr>
              <a:t>A patient reported neither pain nor the experience of being paralysed (even on direct questioning), but did report severe distress at "</a:t>
            </a:r>
            <a:r>
              <a:rPr lang="en-GB" i="1" dirty="0" smtClean="0">
                <a:solidFill>
                  <a:srgbClr val="FFC000"/>
                </a:solidFill>
                <a:effectLst/>
              </a:rPr>
              <a:t>being alive only in the head</a:t>
            </a:r>
            <a:r>
              <a:rPr lang="en-GB" i="1" dirty="0" smtClean="0">
                <a:effectLst/>
              </a:rPr>
              <a:t>". The patient </a:t>
            </a:r>
            <a:r>
              <a:rPr lang="en-GB" i="1" dirty="0" smtClean="0">
                <a:solidFill>
                  <a:srgbClr val="FFC000"/>
                </a:solidFill>
                <a:effectLst/>
              </a:rPr>
              <a:t>thought she was dead </a:t>
            </a:r>
            <a:r>
              <a:rPr lang="en-GB" i="1" dirty="0" smtClean="0">
                <a:effectLst/>
              </a:rPr>
              <a:t>with just her brain and ears still working. “</a:t>
            </a:r>
            <a:r>
              <a:rPr lang="en-GB" i="1" dirty="0" smtClean="0">
                <a:solidFill>
                  <a:srgbClr val="FFC000"/>
                </a:solidFill>
                <a:effectLst/>
              </a:rPr>
              <a:t>It felt like being in a crypt</a:t>
            </a:r>
            <a:r>
              <a:rPr lang="en-GB" i="1" dirty="0" smtClean="0">
                <a:effectLst/>
              </a:rPr>
              <a:t>”. The patient could hear everything (and reported conversations) but felt no pain... This case was associated with a psychotic episode postoperatively and post-traumatic stress disorder</a:t>
            </a:r>
            <a:endParaRPr lang="en-GB" dirty="0"/>
          </a:p>
        </p:txBody>
      </p:sp>
    </p:spTree>
    <p:extLst>
      <p:ext uri="{BB962C8B-B14F-4D97-AF65-F5344CB8AC3E}">
        <p14:creationId xmlns:p14="http://schemas.microsoft.com/office/powerpoint/2010/main" val="12893999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1560" y="116632"/>
            <a:ext cx="8013576" cy="1143000"/>
          </a:xfrm>
        </p:spPr>
        <p:txBody>
          <a:bodyPr>
            <a:normAutofit fontScale="90000"/>
          </a:bodyPr>
          <a:lstStyle/>
          <a:p>
            <a:pPr algn="l"/>
            <a:r>
              <a:rPr lang="en-GB" altLang="en-US" dirty="0" smtClean="0"/>
              <a:t>NAP5 case example 6:</a:t>
            </a:r>
            <a:br>
              <a:rPr lang="en-GB" altLang="en-US" dirty="0" smtClean="0"/>
            </a:br>
            <a:r>
              <a:rPr lang="en-GB" altLang="en-US" dirty="0" smtClean="0"/>
              <a:t>death</a:t>
            </a:r>
          </a:p>
        </p:txBody>
      </p:sp>
      <p:sp>
        <p:nvSpPr>
          <p:cNvPr id="3" name="Content Placeholder 2"/>
          <p:cNvSpPr>
            <a:spLocks noGrp="1"/>
          </p:cNvSpPr>
          <p:nvPr>
            <p:ph idx="1"/>
          </p:nvPr>
        </p:nvSpPr>
        <p:spPr>
          <a:xfrm>
            <a:off x="171450" y="1981200"/>
            <a:ext cx="8843963" cy="4114800"/>
          </a:xfrm>
        </p:spPr>
        <p:txBody>
          <a:bodyPr/>
          <a:lstStyle/>
          <a:p>
            <a:pPr>
              <a:defRPr/>
            </a:pPr>
            <a:r>
              <a:rPr lang="en-GB" i="1" dirty="0"/>
              <a:t>T</a:t>
            </a:r>
            <a:r>
              <a:rPr lang="en-GB" i="1" dirty="0" smtClean="0"/>
              <a:t>he patient explained that "she felt she was being chased by several demons carrying hot spears". </a:t>
            </a:r>
            <a:br>
              <a:rPr lang="en-GB" i="1" dirty="0" smtClean="0"/>
            </a:br>
            <a:r>
              <a:rPr lang="en-GB" i="1" dirty="0" smtClean="0"/>
              <a:t>In the recovery room the patient reported she had not felt any pain but explained that </a:t>
            </a:r>
            <a:r>
              <a:rPr lang="en-GB" i="1" dirty="0" smtClean="0">
                <a:solidFill>
                  <a:srgbClr val="FFC000"/>
                </a:solidFill>
              </a:rPr>
              <a:t>she had "felt dead“ </a:t>
            </a:r>
            <a:r>
              <a:rPr lang="en-GB" i="1" dirty="0" smtClean="0"/>
              <a:t>intra-operatively</a:t>
            </a:r>
            <a:endParaRPr lang="en-GB" i="1" dirty="0"/>
          </a:p>
        </p:txBody>
      </p:sp>
    </p:spTree>
    <p:extLst>
      <p:ext uri="{BB962C8B-B14F-4D97-AF65-F5344CB8AC3E}">
        <p14:creationId xmlns:p14="http://schemas.microsoft.com/office/powerpoint/2010/main" val="3035843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39552" y="274638"/>
            <a:ext cx="8147248" cy="1143000"/>
          </a:xfrm>
        </p:spPr>
        <p:txBody>
          <a:bodyPr/>
          <a:lstStyle/>
          <a:p>
            <a:pPr algn="l"/>
            <a:r>
              <a:rPr lang="en-GB" altLang="en-US" dirty="0" smtClean="0"/>
              <a:t>NAP5: accounts of distress</a:t>
            </a:r>
          </a:p>
        </p:txBody>
      </p:sp>
      <p:sp>
        <p:nvSpPr>
          <p:cNvPr id="3" name="Content Placeholder 2"/>
          <p:cNvSpPr>
            <a:spLocks noGrp="1"/>
          </p:cNvSpPr>
          <p:nvPr>
            <p:ph idx="1"/>
          </p:nvPr>
        </p:nvSpPr>
        <p:spPr>
          <a:xfrm>
            <a:off x="585788" y="1981200"/>
            <a:ext cx="8329612" cy="4114800"/>
          </a:xfrm>
        </p:spPr>
        <p:txBody>
          <a:bodyPr>
            <a:normAutofit fontScale="92500" lnSpcReduction="10000"/>
          </a:bodyPr>
          <a:lstStyle/>
          <a:p>
            <a:pPr>
              <a:defRPr/>
            </a:pPr>
            <a:r>
              <a:rPr lang="en-GB" dirty="0" smtClean="0"/>
              <a:t>Fear of death: thought was dying</a:t>
            </a:r>
            <a:r>
              <a:rPr lang="en-GB" dirty="0"/>
              <a:t>;</a:t>
            </a:r>
            <a:r>
              <a:rPr lang="en-GB" dirty="0" smtClean="0"/>
              <a:t> thought was dead</a:t>
            </a:r>
          </a:p>
          <a:p>
            <a:pPr>
              <a:defRPr/>
            </a:pPr>
            <a:r>
              <a:rPr lang="en-GB" smtClean="0"/>
              <a:t>Dyspnoea</a:t>
            </a:r>
          </a:p>
          <a:p>
            <a:pPr marL="0" indent="0">
              <a:buFont typeface="Monotype Sorts" charset="2"/>
              <a:buNone/>
              <a:defRPr/>
            </a:pPr>
            <a:endParaRPr lang="en-GB" dirty="0" smtClean="0"/>
          </a:p>
          <a:p>
            <a:pPr marL="0" indent="0">
              <a:buFont typeface="Monotype Sorts" charset="2"/>
              <a:buNone/>
              <a:defRPr/>
            </a:pPr>
            <a:r>
              <a:rPr lang="en-GB" dirty="0" smtClean="0"/>
              <a:t>NB Surveys of patient pre-operative concerns show that worry about “not waking up” (death) is first, followed by worry about waking during the operation (AAGA) </a:t>
            </a:r>
            <a:br>
              <a:rPr lang="en-GB" dirty="0" smtClean="0"/>
            </a:br>
            <a:r>
              <a:rPr lang="en-GB" dirty="0" err="1" smtClean="0"/>
              <a:t>Shevde</a:t>
            </a:r>
            <a:r>
              <a:rPr lang="en-GB" dirty="0"/>
              <a:t> </a:t>
            </a:r>
            <a:r>
              <a:rPr lang="en-GB" dirty="0" smtClean="0"/>
              <a:t>&amp; Panagopoulos (1991)</a:t>
            </a:r>
          </a:p>
          <a:p>
            <a:pPr>
              <a:defRPr/>
            </a:pPr>
            <a:endParaRPr lang="en-GB" dirty="0"/>
          </a:p>
        </p:txBody>
      </p:sp>
    </p:spTree>
    <p:extLst>
      <p:ext uri="{BB962C8B-B14F-4D97-AF65-F5344CB8AC3E}">
        <p14:creationId xmlns:p14="http://schemas.microsoft.com/office/powerpoint/2010/main" val="10032602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12750" y="228600"/>
            <a:ext cx="8318500" cy="731838"/>
          </a:xfrm>
        </p:spPr>
        <p:txBody>
          <a:bodyPr>
            <a:normAutofit fontScale="90000"/>
          </a:bodyPr>
          <a:lstStyle/>
          <a:p>
            <a:pPr algn="l"/>
            <a:r>
              <a:rPr lang="en-US" altLang="en-US" dirty="0" smtClean="0"/>
              <a:t>Retrospective Group Studies</a:t>
            </a:r>
          </a:p>
        </p:txBody>
      </p:sp>
      <p:sp>
        <p:nvSpPr>
          <p:cNvPr id="31747" name="Slide Number Placeholder 3"/>
          <p:cNvSpPr>
            <a:spLocks noGrp="1"/>
          </p:cNvSpPr>
          <p:nvPr>
            <p:ph type="sldNum" sz="quarter" idx="4294967295"/>
          </p:nvPr>
        </p:nvSpPr>
        <p:spPr>
          <a:xfrm>
            <a:off x="11430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lgn="l">
              <a:spcBef>
                <a:spcPct val="0"/>
              </a:spcBef>
              <a:buClrTx/>
              <a:buSzTx/>
              <a:buFontTx/>
              <a:buNone/>
            </a:pPr>
            <a:fld id="{FD60EED9-DC04-49E8-882B-AC1FFF483178}" type="slidenum">
              <a:rPr lang="en-US" altLang="en-US" sz="900" smtClean="0">
                <a:solidFill>
                  <a:srgbClr val="FFFFFF"/>
                </a:solidFill>
                <a:latin typeface="Calibri" pitchFamily="34" charset="0"/>
              </a:rPr>
              <a:pPr algn="l">
                <a:spcBef>
                  <a:spcPct val="0"/>
                </a:spcBef>
                <a:buClrTx/>
                <a:buSzTx/>
                <a:buFontTx/>
                <a:buNone/>
              </a:pPr>
              <a:t>25</a:t>
            </a:fld>
            <a:endParaRPr lang="en-US" altLang="en-US" sz="900" smtClean="0">
              <a:solidFill>
                <a:srgbClr val="FFFFFF"/>
              </a:solidFill>
              <a:latin typeface="Calibri" pitchFamily="34" charset="0"/>
            </a:endParaRPr>
          </a:p>
        </p:txBody>
      </p:sp>
      <p:graphicFrame>
        <p:nvGraphicFramePr>
          <p:cNvPr id="5" name="Group 102"/>
          <p:cNvGraphicFramePr>
            <a:graphicFrameLocks/>
          </p:cNvGraphicFramePr>
          <p:nvPr>
            <p:extLst>
              <p:ext uri="{D42A27DB-BD31-4B8C-83A1-F6EECF244321}">
                <p14:modId xmlns:p14="http://schemas.microsoft.com/office/powerpoint/2010/main" val="703496570"/>
              </p:ext>
            </p:extLst>
          </p:nvPr>
        </p:nvGraphicFramePr>
        <p:xfrm>
          <a:off x="179512" y="1657349"/>
          <a:ext cx="8820150" cy="4867276"/>
        </p:xfrm>
        <a:graphic>
          <a:graphicData uri="http://schemas.openxmlformats.org/drawingml/2006/table">
            <a:tbl>
              <a:tblPr firstRow="1" bandRow="1">
                <a:tableStyleId>{21E4AEA4-8DFA-4A89-87EB-49C32662AFE0}</a:tableStyleId>
              </a:tblPr>
              <a:tblGrid>
                <a:gridCol w="2057400"/>
                <a:gridCol w="533400"/>
                <a:gridCol w="1962150"/>
                <a:gridCol w="1543050"/>
                <a:gridCol w="2724150"/>
              </a:tblGrid>
              <a:tr h="294153">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smtClean="0">
                          <a:ln>
                            <a:noFill/>
                          </a:ln>
                          <a:effectLst/>
                        </a:rPr>
                        <a:t>Author(s)</a:t>
                      </a:r>
                      <a:endParaRPr kumimoji="0" lang="en-GB" sz="14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N</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Recruitment</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Data collection</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Symptomatology</a:t>
                      </a:r>
                      <a:endParaRPr kumimoji="0" lang="en-GB" sz="1400" b="0" i="0" u="none" strike="noStrike" cap="none" normalizeH="0" baseline="0" smtClean="0">
                        <a:ln>
                          <a:noFill/>
                        </a:ln>
                        <a:solidFill>
                          <a:schemeClr val="tx1"/>
                        </a:solidFill>
                        <a:effectLst/>
                        <a:latin typeface="+mn-lt"/>
                      </a:endParaRPr>
                    </a:p>
                  </a:txBody>
                  <a:tcPr marT="45723" marB="45723" horzOverflow="overflow"/>
                </a:tc>
              </a:tr>
              <a:tr h="395545">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Guerra  1986	</a:t>
                      </a:r>
                      <a:endParaRPr kumimoji="0" lang="en-GB" sz="1400" b="0" i="0" u="none" strike="noStrike" cap="none" normalizeH="0" baseline="0" smtClean="0">
                        <a:ln>
                          <a:noFill/>
                        </a:ln>
                        <a:solidFill>
                          <a:schemeClr val="tx1"/>
                        </a:solidFill>
                        <a:effectLst/>
                        <a:latin typeface="+mn-lt"/>
                      </a:endParaRPr>
                    </a:p>
                  </a:txBody>
                  <a:tcPr marT="45723" marB="45723" anchor="ctr"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19</a:t>
                      </a:r>
                      <a:endParaRPr kumimoji="0" lang="en-GB" sz="1400" b="0" i="0" u="none" strike="noStrike" cap="none" normalizeH="0" baseline="0" smtClean="0">
                        <a:ln>
                          <a:noFill/>
                        </a:ln>
                        <a:solidFill>
                          <a:schemeClr val="tx1"/>
                        </a:solidFill>
                        <a:effectLst/>
                        <a:latin typeface="+mn-lt"/>
                      </a:endParaRPr>
                    </a:p>
                  </a:txBody>
                  <a:tcPr marT="45723" marB="45723" anchor="ctr"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Referral from colleagues</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anchor="ctr"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Interview</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anchor="ctr"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Anxiety, depression, anger</a:t>
                      </a:r>
                      <a:endParaRPr kumimoji="0" lang="en-GB" sz="1400" b="0" i="0" u="none" strike="noStrike" cap="none" normalizeH="0" baseline="0" smtClean="0">
                        <a:ln>
                          <a:noFill/>
                        </a:ln>
                        <a:solidFill>
                          <a:schemeClr val="tx1"/>
                        </a:solidFill>
                        <a:effectLst/>
                        <a:latin typeface="+mn-lt"/>
                      </a:endParaRPr>
                    </a:p>
                  </a:txBody>
                  <a:tcPr marT="45723" marB="45723" anchor="ctr"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Evans 1987		</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27</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Newspaper advertisements</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Postal questionnaire   </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Horror of hospitals (2), avoidance of operations (5), nightmares (1)</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699565">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Cobcroft &amp; Forsdick 1993		</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187</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Women’s magazine appeal  	</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Analysis of letters	</a:t>
                      </a:r>
                    </a:p>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Nightmares (16), chronic mental problems (12), panic attacks (2), phobias (3)	</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Moerman et al 1993	</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26</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smtClean="0">
                          <a:ln>
                            <a:noFill/>
                          </a:ln>
                          <a:effectLst/>
                        </a:rPr>
                        <a:t>Prompted colleague referrals </a:t>
                      </a:r>
                      <a:endParaRPr kumimoji="0" lang="en-GB" sz="1400" b="0" i="0" u="none" strike="noStrike" cap="none" normalizeH="0" baseline="0" dirty="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Semi-structured interview	</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Sleep disturbance, nightmares, flashbacks, anxiety (18)</a:t>
                      </a:r>
                      <a:endParaRPr kumimoji="0" lang="en-GB" sz="1400" b="0" i="0" u="none" strike="noStrike" cap="none" normalizeH="0" baseline="0" smtClean="0">
                        <a:ln>
                          <a:noFill/>
                        </a:ln>
                        <a:solidFill>
                          <a:schemeClr val="tx1"/>
                        </a:solidFill>
                        <a:effectLst/>
                        <a:latin typeface="+mn-lt"/>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Cundy 1993		</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34</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Referral from colleagues</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Semi-structured interview</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PTSD (24)</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Cundy &amp; Dasey  1996</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38</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Referral from colleagues</a:t>
                      </a:r>
                    </a:p>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Semi-structured interview</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PTSD (30)</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err="1" smtClean="0">
                          <a:ln>
                            <a:noFill/>
                          </a:ln>
                          <a:effectLst/>
                        </a:rPr>
                        <a:t>Schwender</a:t>
                      </a:r>
                      <a:r>
                        <a:rPr kumimoji="0" lang="en-GB" sz="1400" u="none" strike="noStrike" cap="none" normalizeH="0" baseline="0" dirty="0" smtClean="0">
                          <a:ln>
                            <a:noFill/>
                          </a:ln>
                          <a:effectLst/>
                        </a:rPr>
                        <a:t> et al. 1998	 </a:t>
                      </a:r>
                      <a:endParaRPr kumimoji="0" lang="en-GB" sz="14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45</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Newspaper advertisements</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Structured interview</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Anxiety and nightmares (11), </a:t>
                      </a:r>
                    </a:p>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PTSD (3)</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err="1" smtClean="0">
                          <a:ln>
                            <a:noFill/>
                          </a:ln>
                          <a:effectLst/>
                        </a:rPr>
                        <a:t>Ranta</a:t>
                      </a:r>
                      <a:r>
                        <a:rPr kumimoji="0" lang="en-GB" sz="1400" u="none" strike="noStrike" cap="none" normalizeH="0" baseline="0" dirty="0" smtClean="0">
                          <a:ln>
                            <a:noFill/>
                          </a:ln>
                          <a:effectLst/>
                        </a:rPr>
                        <a:t> et al. 1998	</a:t>
                      </a:r>
                      <a:endParaRPr kumimoji="0" lang="en-GB" sz="14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5</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4818 consecutive operations</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Structured interview</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Sleep disturbance (1)</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r>
              <a:tr h="496859">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smtClean="0">
                          <a:ln>
                            <a:noFill/>
                          </a:ln>
                          <a:effectLst/>
                        </a:rPr>
                        <a:t>Samuelsson et al. 2007</a:t>
                      </a:r>
                      <a:endParaRPr kumimoji="0" lang="en-GB" sz="1400" b="0" i="0" u="none" strike="noStrike" cap="none" normalizeH="0" baseline="0" dirty="0" smtClean="0">
                        <a:ln>
                          <a:noFill/>
                        </a:ln>
                        <a:solidFill>
                          <a:schemeClr val="tx1"/>
                        </a:solidFill>
                        <a:effectLst/>
                        <a:latin typeface="+mn-lt"/>
                      </a:endParaRPr>
                    </a:p>
                  </a:txBody>
                  <a:tcPr marT="45723" marB="45723" horzOverflow="overflow"/>
                </a:tc>
                <a:tc>
                  <a:txBody>
                    <a:bodyPr/>
                    <a:lstStyle/>
                    <a:p>
                      <a:pPr marL="0" marR="0" lvl="0" indent="0" algn="ctr"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98</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2681 consecutive operations</a:t>
                      </a:r>
                      <a:endParaRPr kumimoji="0" lang="en-GB" sz="1400" b="0" i="0" u="none" strike="noStrike" cap="none" normalizeH="0" baseline="0" smtClean="0">
                        <a:ln>
                          <a:noFill/>
                        </a:ln>
                        <a:solidFill>
                          <a:schemeClr val="tx1"/>
                        </a:solidFill>
                        <a:effectLst/>
                        <a:latin typeface="+mn-lt"/>
                        <a:cs typeface="Times New Roman" pitchFamily="18" charset="0"/>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smtClean="0">
                          <a:ln>
                            <a:noFill/>
                          </a:ln>
                          <a:effectLst/>
                        </a:rPr>
                        <a:t>Structured interview</a:t>
                      </a:r>
                      <a:endParaRPr kumimoji="0" lang="en-GB" sz="1400" b="0" i="0" u="none" strike="noStrike" cap="none" normalizeH="0" baseline="0" smtClean="0">
                        <a:ln>
                          <a:noFill/>
                        </a:ln>
                        <a:solidFill>
                          <a:schemeClr val="tx1"/>
                        </a:solidFill>
                        <a:effectLst/>
                        <a:latin typeface="+mn-lt"/>
                      </a:endParaRPr>
                    </a:p>
                  </a:txBody>
                  <a:tcPr marT="45723" marB="45723" horzOverflow="overflow"/>
                </a:tc>
                <a:tc>
                  <a:txBody>
                    <a:bodyPr/>
                    <a:lstStyle/>
                    <a:p>
                      <a:pPr marL="0" marR="0" lvl="0" indent="0" algn="l" defTabSz="914400" rtl="0" eaLnBrk="0" fontAlgn="base" latinLnBrk="0" hangingPunct="0">
                        <a:lnSpc>
                          <a:spcPct val="95000"/>
                        </a:lnSpc>
                        <a:spcBef>
                          <a:spcPts val="0"/>
                        </a:spcBef>
                        <a:spcAft>
                          <a:spcPct val="0"/>
                        </a:spcAft>
                        <a:buClr>
                          <a:schemeClr val="tx2"/>
                        </a:buClr>
                        <a:buSzPct val="75000"/>
                        <a:buFont typeface="Monotype Sorts" charset="2"/>
                        <a:buNone/>
                        <a:tabLst/>
                      </a:pPr>
                      <a:r>
                        <a:rPr kumimoji="0" lang="en-GB" sz="1400" u="none" strike="noStrike" cap="none" normalizeH="0" baseline="0" dirty="0" smtClean="0">
                          <a:ln>
                            <a:noFill/>
                          </a:ln>
                          <a:effectLst/>
                        </a:rPr>
                        <a:t>Nightmares (11), anxiety (10), flashbacks (9)</a:t>
                      </a:r>
                      <a:endParaRPr kumimoji="0" lang="en-GB" sz="1400" b="0" i="0" u="none" strike="noStrike" cap="none" normalizeH="0" baseline="0" dirty="0" smtClean="0">
                        <a:ln>
                          <a:noFill/>
                        </a:ln>
                        <a:solidFill>
                          <a:schemeClr val="tx1"/>
                        </a:solidFill>
                        <a:effectLst/>
                        <a:latin typeface="+mn-lt"/>
                        <a:cs typeface="Times New Roman" pitchFamily="18" charset="0"/>
                      </a:endParaRPr>
                    </a:p>
                  </a:txBody>
                  <a:tcPr marT="45723" marB="45723" horzOverflow="overflow"/>
                </a:tc>
              </a:tr>
            </a:tbl>
          </a:graphicData>
        </a:graphic>
      </p:graphicFrame>
    </p:spTree>
    <p:extLst>
      <p:ext uri="{BB962C8B-B14F-4D97-AF65-F5344CB8AC3E}">
        <p14:creationId xmlns:p14="http://schemas.microsoft.com/office/powerpoint/2010/main" val="1102165684"/>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755576" y="274638"/>
            <a:ext cx="7931224" cy="1143000"/>
          </a:xfrm>
        </p:spPr>
        <p:txBody>
          <a:bodyPr/>
          <a:lstStyle/>
          <a:p>
            <a:pPr algn="l"/>
            <a:r>
              <a:rPr lang="en-US" altLang="en-US" dirty="0" smtClean="0"/>
              <a:t>Effects of Curare</a:t>
            </a:r>
          </a:p>
        </p:txBody>
      </p:sp>
      <p:sp>
        <p:nvSpPr>
          <p:cNvPr id="3" name="Content Placeholder 2"/>
          <p:cNvSpPr>
            <a:spLocks noGrp="1"/>
          </p:cNvSpPr>
          <p:nvPr>
            <p:ph idx="1"/>
          </p:nvPr>
        </p:nvSpPr>
        <p:spPr>
          <a:xfrm>
            <a:off x="457200" y="2105472"/>
            <a:ext cx="8229600" cy="4752528"/>
          </a:xfrm>
        </p:spPr>
        <p:txBody>
          <a:bodyPr/>
          <a:lstStyle/>
          <a:p>
            <a:pPr marL="0" indent="0">
              <a:buFont typeface="Monotype Sorts" charset="2"/>
              <a:buNone/>
              <a:defRPr/>
            </a:pPr>
            <a:endParaRPr lang="en-GB" dirty="0" smtClean="0"/>
          </a:p>
          <a:p>
            <a:pPr marL="0" indent="0">
              <a:buFont typeface="Monotype Sorts" charset="2"/>
              <a:buNone/>
              <a:defRPr/>
            </a:pPr>
            <a:endParaRPr lang="en-GB" dirty="0" smtClean="0"/>
          </a:p>
          <a:p>
            <a:pPr marL="0" indent="0">
              <a:buFont typeface="Monotype Sorts" charset="2"/>
              <a:buNone/>
              <a:defRPr/>
            </a:pPr>
            <a:endParaRPr lang="en-GB" dirty="0" smtClean="0"/>
          </a:p>
          <a:p>
            <a:pPr marL="0" indent="0">
              <a:buFont typeface="Monotype Sorts" charset="2"/>
              <a:buNone/>
              <a:defRPr/>
            </a:pPr>
            <a:endParaRPr lang="en-GB" dirty="0"/>
          </a:p>
          <a:p>
            <a:pPr marL="0" indent="0">
              <a:buFont typeface="Monotype Sorts" charset="2"/>
              <a:buNone/>
              <a:defRPr/>
            </a:pPr>
            <a:endParaRPr lang="en-GB" dirty="0" smtClean="0"/>
          </a:p>
          <a:p>
            <a:pPr marL="0" indent="0">
              <a:buFont typeface="Monotype Sorts" charset="2"/>
              <a:buNone/>
              <a:defRPr/>
            </a:pPr>
            <a:endParaRPr lang="en-GB" dirty="0"/>
          </a:p>
          <a:p>
            <a:pPr marL="0" indent="0">
              <a:buFont typeface="Monotype Sorts" charset="2"/>
              <a:buNone/>
              <a:defRPr/>
            </a:pPr>
            <a:r>
              <a:rPr lang="en-GB" dirty="0" smtClean="0"/>
              <a:t>“…fully alive, entombed in a corpse”</a:t>
            </a:r>
          </a:p>
          <a:p>
            <a:pPr>
              <a:defRPr/>
            </a:pPr>
            <a:r>
              <a:rPr lang="en-GB" dirty="0" smtClean="0"/>
              <a:t>Claude Bernard (1813-1878)</a:t>
            </a:r>
            <a:endParaRPr lang="en-GB"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2750" y="1466850"/>
            <a:ext cx="3238500" cy="3924300"/>
          </a:xfrm>
          <a:prstGeom prst="rect">
            <a:avLst/>
          </a:prstGeom>
        </p:spPr>
      </p:pic>
    </p:spTree>
    <p:extLst>
      <p:ext uri="{BB962C8B-B14F-4D97-AF65-F5344CB8AC3E}">
        <p14:creationId xmlns:p14="http://schemas.microsoft.com/office/powerpoint/2010/main" val="29417661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827584" y="274638"/>
            <a:ext cx="7859216" cy="1143000"/>
          </a:xfrm>
        </p:spPr>
        <p:txBody>
          <a:bodyPr/>
          <a:lstStyle/>
          <a:p>
            <a:pPr algn="l"/>
            <a:r>
              <a:rPr lang="en-GB" altLang="en-US" dirty="0" smtClean="0"/>
              <a:t>Childhood fears</a:t>
            </a:r>
          </a:p>
        </p:txBody>
      </p:sp>
      <p:sp>
        <p:nvSpPr>
          <p:cNvPr id="3" name="Content Placeholder 2"/>
          <p:cNvSpPr>
            <a:spLocks noGrp="1"/>
          </p:cNvSpPr>
          <p:nvPr>
            <p:ph idx="1"/>
          </p:nvPr>
        </p:nvSpPr>
        <p:spPr/>
        <p:txBody>
          <a:bodyPr/>
          <a:lstStyle/>
          <a:p>
            <a:pPr>
              <a:defRPr/>
            </a:pPr>
            <a:r>
              <a:rPr lang="en-GB" dirty="0" smtClean="0"/>
              <a:t>Fears of death predominate between the ages of 7 through to adolescence (</a:t>
            </a:r>
            <a:r>
              <a:rPr lang="en-GB" dirty="0" err="1" smtClean="0"/>
              <a:t>Gullone</a:t>
            </a:r>
            <a:r>
              <a:rPr lang="en-GB" dirty="0" smtClean="0"/>
              <a:t>, 2000)</a:t>
            </a:r>
          </a:p>
          <a:p>
            <a:pPr>
              <a:defRPr/>
            </a:pPr>
            <a:r>
              <a:rPr lang="en-GB" dirty="0" smtClean="0"/>
              <a:t>Young children tend to conceptualise death as an altered state of living, either in heaven, or under ground in the tomb </a:t>
            </a:r>
            <a:r>
              <a:rPr lang="en-GB" dirty="0"/>
              <a:t/>
            </a:r>
            <a:br>
              <a:rPr lang="en-GB" dirty="0"/>
            </a:br>
            <a:r>
              <a:rPr lang="en-GB" dirty="0" smtClean="0"/>
              <a:t>(Slaughter &amp; Griffiths, 2007)</a:t>
            </a:r>
            <a:endParaRPr lang="en-GB" dirty="0"/>
          </a:p>
        </p:txBody>
      </p:sp>
    </p:spTree>
    <p:extLst>
      <p:ext uri="{BB962C8B-B14F-4D97-AF65-F5344CB8AC3E}">
        <p14:creationId xmlns:p14="http://schemas.microsoft.com/office/powerpoint/2010/main" val="22786770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827584" y="274638"/>
            <a:ext cx="7859216" cy="1143000"/>
          </a:xfrm>
        </p:spPr>
        <p:txBody>
          <a:bodyPr/>
          <a:lstStyle/>
          <a:p>
            <a:pPr algn="l"/>
            <a:r>
              <a:rPr lang="en-GB" altLang="en-US" dirty="0" smtClean="0"/>
              <a:t>Death concept</a:t>
            </a:r>
          </a:p>
        </p:txBody>
      </p:sp>
      <p:sp>
        <p:nvSpPr>
          <p:cNvPr id="3" name="Content Placeholder 2"/>
          <p:cNvSpPr>
            <a:spLocks noGrp="1"/>
          </p:cNvSpPr>
          <p:nvPr>
            <p:ph idx="1"/>
          </p:nvPr>
        </p:nvSpPr>
        <p:spPr/>
        <p:txBody>
          <a:bodyPr/>
          <a:lstStyle/>
          <a:p>
            <a:pPr>
              <a:defRPr/>
            </a:pPr>
            <a:r>
              <a:rPr lang="en-GB" dirty="0" smtClean="0"/>
              <a:t>Immature conceptualisation of death leads to questions like:</a:t>
            </a:r>
          </a:p>
          <a:p>
            <a:pPr>
              <a:defRPr/>
            </a:pPr>
            <a:r>
              <a:rPr lang="en-GB" dirty="0" smtClean="0"/>
              <a:t>Why do some people I love decide to go live </a:t>
            </a:r>
            <a:r>
              <a:rPr lang="en-GB" dirty="0" smtClean="0">
                <a:solidFill>
                  <a:srgbClr val="FFC000"/>
                </a:solidFill>
              </a:rPr>
              <a:t>underground</a:t>
            </a:r>
            <a:r>
              <a:rPr lang="en-GB" dirty="0" smtClean="0"/>
              <a:t> instead? Will he/she come back soon? Isn’t it cold down there?</a:t>
            </a:r>
          </a:p>
          <a:p>
            <a:pPr marL="0" indent="0" algn="r">
              <a:buFont typeface="Monotype Sorts" charset="2"/>
              <a:buNone/>
              <a:defRPr/>
            </a:pPr>
            <a:r>
              <a:rPr lang="en-GB" dirty="0" smtClean="0"/>
              <a:t/>
            </a:r>
            <a:br>
              <a:rPr lang="en-GB" dirty="0" smtClean="0"/>
            </a:br>
            <a:r>
              <a:rPr lang="en-GB" dirty="0" smtClean="0"/>
              <a:t>Piaget,1929; Slaughter &amp; Griffiths, 2007</a:t>
            </a:r>
            <a:endParaRPr lang="en-GB" dirty="0"/>
          </a:p>
        </p:txBody>
      </p:sp>
    </p:spTree>
    <p:extLst>
      <p:ext uri="{BB962C8B-B14F-4D97-AF65-F5344CB8AC3E}">
        <p14:creationId xmlns:p14="http://schemas.microsoft.com/office/powerpoint/2010/main" val="17214490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539552" y="116632"/>
            <a:ext cx="7844408" cy="1143001"/>
          </a:xfrm>
        </p:spPr>
        <p:txBody>
          <a:bodyPr/>
          <a:lstStyle/>
          <a:p>
            <a:pPr algn="l"/>
            <a:r>
              <a:rPr lang="en-GB" altLang="en-US" dirty="0" smtClean="0"/>
              <a:t>Conclusions</a:t>
            </a:r>
          </a:p>
        </p:txBody>
      </p:sp>
      <p:sp>
        <p:nvSpPr>
          <p:cNvPr id="3" name="Content Placeholder 2"/>
          <p:cNvSpPr>
            <a:spLocks noGrp="1"/>
          </p:cNvSpPr>
          <p:nvPr>
            <p:ph idx="1"/>
          </p:nvPr>
        </p:nvSpPr>
        <p:spPr>
          <a:xfrm>
            <a:off x="14961" y="1447800"/>
            <a:ext cx="9144000" cy="5410200"/>
          </a:xfrm>
        </p:spPr>
        <p:txBody>
          <a:bodyPr>
            <a:normAutofit fontScale="92500"/>
          </a:bodyPr>
          <a:lstStyle/>
          <a:p>
            <a:pPr>
              <a:defRPr/>
            </a:pPr>
            <a:r>
              <a:rPr lang="en-GB" dirty="0" smtClean="0"/>
              <a:t>The possibility of dying during their operation passes through most surgical patients’ minds pre-operatively</a:t>
            </a:r>
          </a:p>
          <a:p>
            <a:pPr>
              <a:defRPr/>
            </a:pPr>
            <a:r>
              <a:rPr lang="en-GB" dirty="0" smtClean="0"/>
              <a:t>NAP5 demonstrates that “awake paralysis” is the key traumatic feature of AAGA</a:t>
            </a:r>
          </a:p>
          <a:p>
            <a:pPr>
              <a:defRPr/>
            </a:pPr>
            <a:r>
              <a:rPr lang="en-GB" dirty="0" smtClean="0"/>
              <a:t>The experience of awake paralysis may provoke re-emergence of primitive childhood fears of death as a “disembodied consciousness”</a:t>
            </a:r>
          </a:p>
          <a:p>
            <a:pPr>
              <a:defRPr/>
            </a:pPr>
            <a:r>
              <a:rPr lang="en-GB" dirty="0" smtClean="0"/>
              <a:t>Cultural accounts of death as seen in the West may be an important factor in determining cognitive appraisal of awake paralysis and in turn, the nature and degree of psychological trauma </a:t>
            </a:r>
            <a:endParaRPr lang="en-GB" dirty="0"/>
          </a:p>
        </p:txBody>
      </p:sp>
    </p:spTree>
    <p:extLst>
      <p:ext uri="{BB962C8B-B14F-4D97-AF65-F5344CB8AC3E}">
        <p14:creationId xmlns:p14="http://schemas.microsoft.com/office/powerpoint/2010/main" val="3602238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dirty="0" smtClean="0"/>
              <a:t>NAP5 is NOT a </a:t>
            </a:r>
            <a:br>
              <a:rPr lang="en-GB" dirty="0" smtClean="0"/>
            </a:br>
            <a:r>
              <a:rPr lang="en-GB" dirty="0" smtClean="0"/>
              <a:t>measure of AAGA incidence</a:t>
            </a:r>
            <a:endParaRPr lang="en-GB" dirty="0"/>
          </a:p>
        </p:txBody>
      </p:sp>
      <p:sp>
        <p:nvSpPr>
          <p:cNvPr id="3" name="Content Placeholder 2"/>
          <p:cNvSpPr>
            <a:spLocks noGrp="1"/>
          </p:cNvSpPr>
          <p:nvPr>
            <p:ph idx="1"/>
          </p:nvPr>
        </p:nvSpPr>
        <p:spPr/>
        <p:txBody>
          <a:bodyPr/>
          <a:lstStyle/>
          <a:p>
            <a:r>
              <a:rPr lang="en-GB" dirty="0" smtClean="0"/>
              <a:t>1: 19,000 is the rate of </a:t>
            </a:r>
            <a:r>
              <a:rPr lang="en-GB" i="1" dirty="0" smtClean="0"/>
              <a:t>reporting or complaining by patients</a:t>
            </a:r>
          </a:p>
          <a:p>
            <a:r>
              <a:rPr lang="en-GB" dirty="0" smtClean="0"/>
              <a:t>The actual incidence has been well established in numerous methodologically robust, large scale, international studies and is consistently 1:600 operations</a:t>
            </a:r>
            <a:endParaRPr lang="en-GB" dirty="0"/>
          </a:p>
        </p:txBody>
      </p:sp>
    </p:spTree>
    <p:extLst>
      <p:ext uri="{BB962C8B-B14F-4D97-AF65-F5344CB8AC3E}">
        <p14:creationId xmlns:p14="http://schemas.microsoft.com/office/powerpoint/2010/main" val="19229127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11560" y="319088"/>
            <a:ext cx="8248278" cy="1143000"/>
          </a:xfrm>
        </p:spPr>
        <p:txBody>
          <a:bodyPr/>
          <a:lstStyle/>
          <a:p>
            <a:pPr algn="l"/>
            <a:r>
              <a:rPr lang="en-GB" altLang="en-US" dirty="0" smtClean="0"/>
              <a:t>NAP5 Recommendations</a:t>
            </a:r>
          </a:p>
        </p:txBody>
      </p:sp>
      <p:sp>
        <p:nvSpPr>
          <p:cNvPr id="432131" name="Rectangle 3"/>
          <p:cNvSpPr>
            <a:spLocks noGrp="1" noChangeArrowheads="1"/>
          </p:cNvSpPr>
          <p:nvPr>
            <p:ph type="body" idx="1"/>
          </p:nvPr>
        </p:nvSpPr>
        <p:spPr>
          <a:xfrm>
            <a:off x="201613" y="1620838"/>
            <a:ext cx="8942387" cy="4905375"/>
          </a:xfrm>
        </p:spPr>
        <p:txBody>
          <a:bodyPr/>
          <a:lstStyle/>
          <a:p>
            <a:pPr lvl="0"/>
            <a:r>
              <a:rPr lang="en-GB" sz="2800" dirty="0" smtClean="0"/>
              <a:t>where </a:t>
            </a:r>
            <a:r>
              <a:rPr lang="en-GB" sz="2800" dirty="0"/>
              <a:t>possible muscle relaxants should be </a:t>
            </a:r>
            <a:r>
              <a:rPr lang="en-GB" sz="2800" dirty="0" smtClean="0"/>
              <a:t>avoided </a:t>
            </a:r>
          </a:p>
          <a:p>
            <a:pPr lvl="0"/>
            <a:r>
              <a:rPr lang="en-GB" sz="2800" dirty="0" smtClean="0"/>
              <a:t>if muscle relaxants are essential</a:t>
            </a:r>
            <a:r>
              <a:rPr lang="en-GB" sz="2800" dirty="0"/>
              <a:t>, anaesthetists should provide </a:t>
            </a:r>
            <a:r>
              <a:rPr lang="en-GB" sz="2800" dirty="0" smtClean="0"/>
              <a:t>patient </a:t>
            </a:r>
            <a:r>
              <a:rPr lang="en-GB" sz="2800" dirty="0"/>
              <a:t>information on their effects </a:t>
            </a:r>
          </a:p>
          <a:p>
            <a:pPr lvl="0"/>
            <a:r>
              <a:rPr lang="en-GB" sz="2800" dirty="0"/>
              <a:t>if muscle relaxants are essential, anaesthetists should </a:t>
            </a:r>
            <a:r>
              <a:rPr lang="en-GB" sz="2800" dirty="0" smtClean="0"/>
              <a:t>consider methods </a:t>
            </a:r>
            <a:r>
              <a:rPr lang="en-GB" sz="2800" dirty="0"/>
              <a:t>of depth of anaesthesia monitoring in addition to so-called “clinical </a:t>
            </a:r>
            <a:r>
              <a:rPr lang="en-GB" sz="2800" dirty="0" smtClean="0"/>
              <a:t>signs”.</a:t>
            </a:r>
            <a:endParaRPr lang="en-GB" sz="2800" dirty="0"/>
          </a:p>
        </p:txBody>
      </p:sp>
    </p:spTree>
    <p:extLst>
      <p:ext uri="{BB962C8B-B14F-4D97-AF65-F5344CB8AC3E}">
        <p14:creationId xmlns:p14="http://schemas.microsoft.com/office/powerpoint/2010/main" val="3530196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213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32131">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213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32131">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213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32131">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77863" y="2686050"/>
            <a:ext cx="7772400" cy="1143000"/>
          </a:xfrm>
        </p:spPr>
        <p:txBody>
          <a:bodyPr/>
          <a:lstStyle/>
          <a:p>
            <a:pPr algn="ctr"/>
            <a:r>
              <a:rPr lang="en-GB" altLang="en-US" sz="6600" smtClean="0"/>
              <a:t>Thank you!</a:t>
            </a:r>
          </a:p>
        </p:txBody>
      </p:sp>
    </p:spTree>
    <p:extLst>
      <p:ext uri="{BB962C8B-B14F-4D97-AF65-F5344CB8AC3E}">
        <p14:creationId xmlns:p14="http://schemas.microsoft.com/office/powerpoint/2010/main" val="4015387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400" y="-228600"/>
            <a:ext cx="8229600" cy="1143000"/>
          </a:xfrm>
        </p:spPr>
        <p:txBody>
          <a:bodyPr/>
          <a:lstStyle/>
          <a:p>
            <a:r>
              <a:rPr lang="en-GB" altLang="en-US" smtClean="0"/>
              <a:t>Incidence of Explicit Awareness</a:t>
            </a:r>
          </a:p>
        </p:txBody>
      </p:sp>
      <p:graphicFrame>
        <p:nvGraphicFramePr>
          <p:cNvPr id="461827" name="Group 3"/>
          <p:cNvGraphicFramePr>
            <a:graphicFrameLocks noGrp="1"/>
          </p:cNvGraphicFramePr>
          <p:nvPr>
            <p:ph type="tbl" idx="1"/>
          </p:nvPr>
        </p:nvGraphicFramePr>
        <p:xfrm>
          <a:off x="762000" y="666750"/>
          <a:ext cx="7772400" cy="6191250"/>
        </p:xfrm>
        <a:graphic>
          <a:graphicData uri="http://schemas.openxmlformats.org/drawingml/2006/table">
            <a:tbl>
              <a:tblPr/>
              <a:tblGrid>
                <a:gridCol w="3276600"/>
                <a:gridCol w="1066800"/>
                <a:gridCol w="1905000"/>
                <a:gridCol w="1524000"/>
              </a:tblGrid>
              <a:tr h="476250">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1"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Authors</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Year</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 Aware</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Sample</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Hutchinson</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1960</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1.2</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656</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Harris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1971</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1.6</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120</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McKenna &amp; Wilton</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1973</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1.5</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200</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Wilson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1975</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0.8</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490</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Lui</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1991</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0.2</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1000</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Ranta</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1998</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0.4</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2612</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Myles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2000</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0.11</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10811</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Sandin</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2000</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0.15</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11785</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Wennervirta</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2002</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0.10</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3842</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Sebel</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2004</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0.13</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19575</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Avidan</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2008</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0.20</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1941</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76250">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rPr>
                        <a:t>Avidan</a:t>
                      </a: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et al.</a:t>
                      </a:r>
                    </a:p>
                  </a:txBody>
                  <a:tcPr marT="45718" marB="4571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2011</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0.16</a:t>
                      </a:r>
                    </a:p>
                  </a:txBody>
                  <a:tcPr marT="45718" marB="4571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5713</a:t>
                      </a:r>
                    </a:p>
                  </a:txBody>
                  <a:tcPr marT="45718" marB="4571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99213040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00075" y="0"/>
            <a:ext cx="7772400" cy="1143000"/>
          </a:xfrm>
        </p:spPr>
        <p:txBody>
          <a:bodyPr/>
          <a:lstStyle/>
          <a:p>
            <a:pPr algn="l"/>
            <a:r>
              <a:rPr lang="en-GB" altLang="en-US" dirty="0" smtClean="0"/>
              <a:t>From AAGA to reporting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5130598"/>
              </p:ext>
            </p:extLst>
          </p:nvPr>
        </p:nvGraphicFramePr>
        <p:xfrm>
          <a:off x="0" y="657225"/>
          <a:ext cx="91440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508" name="Right Arrow 4"/>
          <p:cNvSpPr>
            <a:spLocks noChangeArrowheads="1"/>
          </p:cNvSpPr>
          <p:nvPr/>
        </p:nvSpPr>
        <p:spPr bwMode="auto">
          <a:xfrm>
            <a:off x="2286000" y="1208088"/>
            <a:ext cx="1285875" cy="928687"/>
          </a:xfrm>
          <a:prstGeom prst="rightArrow">
            <a:avLst>
              <a:gd name="adj1" fmla="val 50000"/>
              <a:gd name="adj2" fmla="val 50000"/>
            </a:avLst>
          </a:prstGeom>
          <a:solidFill>
            <a:srgbClr val="FF0066"/>
          </a:solidFill>
          <a:ln w="12700" algn="ctr">
            <a:solidFill>
              <a:schemeClr val="tx1"/>
            </a:solidFill>
            <a:round/>
            <a:headEnd type="none" w="sm" len="sm"/>
            <a:tailEnd type="none" w="sm" len="sm"/>
          </a:ln>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endParaRPr lang="en-US" altLang="en-US" sz="2400"/>
          </a:p>
        </p:txBody>
      </p:sp>
      <p:sp>
        <p:nvSpPr>
          <p:cNvPr id="21509" name="TextBox 5"/>
          <p:cNvSpPr txBox="1">
            <a:spLocks noChangeArrowheads="1"/>
          </p:cNvSpPr>
          <p:nvPr/>
        </p:nvSpPr>
        <p:spPr bwMode="auto">
          <a:xfrm>
            <a:off x="2157413" y="1471613"/>
            <a:ext cx="1543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r>
              <a:rPr lang="en-GB" altLang="en-US" sz="2000" dirty="0"/>
              <a:t> motivation</a:t>
            </a:r>
          </a:p>
        </p:txBody>
      </p:sp>
      <p:sp>
        <p:nvSpPr>
          <p:cNvPr id="21510" name="Right Arrow 6"/>
          <p:cNvSpPr>
            <a:spLocks noChangeArrowheads="1"/>
          </p:cNvSpPr>
          <p:nvPr/>
        </p:nvSpPr>
        <p:spPr bwMode="auto">
          <a:xfrm>
            <a:off x="5353050" y="1208088"/>
            <a:ext cx="1285875" cy="928687"/>
          </a:xfrm>
          <a:prstGeom prst="rightArrow">
            <a:avLst>
              <a:gd name="adj1" fmla="val 50000"/>
              <a:gd name="adj2" fmla="val 50000"/>
            </a:avLst>
          </a:prstGeom>
          <a:solidFill>
            <a:srgbClr val="FF0066"/>
          </a:solidFill>
          <a:ln w="12700" algn="ctr">
            <a:solidFill>
              <a:schemeClr val="tx1"/>
            </a:solidFill>
            <a:round/>
            <a:headEnd type="none" w="sm" len="sm"/>
            <a:tailEnd type="none" w="sm" len="sm"/>
          </a:ln>
        </p:spPr>
        <p:txBody>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endParaRPr lang="en-US" altLang="en-US" sz="1800"/>
          </a:p>
        </p:txBody>
      </p:sp>
      <p:sp>
        <p:nvSpPr>
          <p:cNvPr id="21511" name="TextBox 8"/>
          <p:cNvSpPr txBox="1">
            <a:spLocks noChangeArrowheads="1"/>
          </p:cNvSpPr>
          <p:nvPr/>
        </p:nvSpPr>
        <p:spPr bwMode="auto">
          <a:xfrm>
            <a:off x="5353050" y="1471613"/>
            <a:ext cx="12858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charset="2"/>
              <a:buChar char="n"/>
              <a:defRPr sz="3200">
                <a:solidFill>
                  <a:schemeClr val="tx1"/>
                </a:solidFill>
                <a:latin typeface="Times New Roman" pitchFamily="18" charset="0"/>
              </a:defRPr>
            </a:lvl1pPr>
            <a:lvl2pPr marL="742950" indent="-285750">
              <a:spcBef>
                <a:spcPct val="20000"/>
              </a:spcBef>
              <a:buClr>
                <a:schemeClr val="folHlink"/>
              </a:buClr>
              <a:buSzPct val="75000"/>
              <a:buFont typeface="Monotype Sorts" charset="2"/>
              <a:buChar char="u"/>
              <a:defRPr sz="2800">
                <a:solidFill>
                  <a:schemeClr val="tx1"/>
                </a:solidFill>
                <a:latin typeface="Times New Roman" pitchFamily="18" charset="0"/>
              </a:defRPr>
            </a:lvl2pPr>
            <a:lvl3pPr marL="1143000" indent="-228600">
              <a:spcBef>
                <a:spcPct val="20000"/>
              </a:spcBef>
              <a:buClr>
                <a:schemeClr val="tx2"/>
              </a:buClr>
              <a:buSzPct val="65000"/>
              <a:buFont typeface="Monotype Sorts" charset="2"/>
              <a:buChar char="F"/>
              <a:defRPr sz="2400">
                <a:solidFill>
                  <a:schemeClr val="tx1"/>
                </a:solidFill>
                <a:latin typeface="Times New Roman" pitchFamily="18" charset="0"/>
              </a:defRPr>
            </a:lvl3pPr>
            <a:lvl4pPr marL="1600200" indent="-228600">
              <a:spcBef>
                <a:spcPct val="20000"/>
              </a:spcBef>
              <a:buClr>
                <a:schemeClr val="tx1"/>
              </a:buClr>
              <a:buSzPct val="100000"/>
              <a:buChar char="•"/>
              <a:defRPr sz="2000">
                <a:solidFill>
                  <a:schemeClr val="tx1"/>
                </a:solidFill>
                <a:latin typeface="Times New Roman" pitchFamily="18" charset="0"/>
              </a:defRPr>
            </a:lvl4pPr>
            <a:lvl5pPr marL="2057400" indent="-228600">
              <a:spcBef>
                <a:spcPct val="20000"/>
              </a:spcBef>
              <a:buClr>
                <a:schemeClr val="tx1"/>
              </a:buClr>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Times New Roman" pitchFamily="18" charset="0"/>
              </a:defRPr>
            </a:lvl9pPr>
          </a:lstStyle>
          <a:p>
            <a:pPr>
              <a:spcBef>
                <a:spcPct val="0"/>
              </a:spcBef>
              <a:buClrTx/>
              <a:buSzTx/>
              <a:buFontTx/>
              <a:buNone/>
            </a:pPr>
            <a:r>
              <a:rPr lang="en-GB" altLang="en-US" sz="2000" dirty="0"/>
              <a:t>motivation</a:t>
            </a:r>
          </a:p>
        </p:txBody>
      </p:sp>
    </p:spTree>
    <p:extLst>
      <p:ext uri="{BB962C8B-B14F-4D97-AF65-F5344CB8AC3E}">
        <p14:creationId xmlns:p14="http://schemas.microsoft.com/office/powerpoint/2010/main" val="323321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579296" cy="1143000"/>
          </a:xfrm>
        </p:spPr>
        <p:txBody>
          <a:bodyPr/>
          <a:lstStyle/>
          <a:p>
            <a:pPr algn="l"/>
            <a:r>
              <a:rPr lang="en-GB" dirty="0" smtClean="0"/>
              <a:t>Healthcare Ombudsman (2013)</a:t>
            </a:r>
            <a:endParaRPr lang="en-GB" dirty="0"/>
          </a:p>
        </p:txBody>
      </p:sp>
      <p:sp>
        <p:nvSpPr>
          <p:cNvPr id="3" name="Content Placeholder 2"/>
          <p:cNvSpPr>
            <a:spLocks noGrp="1"/>
          </p:cNvSpPr>
          <p:nvPr>
            <p:ph idx="1"/>
          </p:nvPr>
        </p:nvSpPr>
        <p:spPr>
          <a:xfrm>
            <a:off x="251520" y="1600200"/>
            <a:ext cx="8712968" cy="4525963"/>
          </a:xfrm>
        </p:spPr>
        <p:txBody>
          <a:bodyPr>
            <a:normAutofit fontScale="92500" lnSpcReduction="10000"/>
          </a:bodyPr>
          <a:lstStyle/>
          <a:p>
            <a:pPr marL="0" indent="0">
              <a:buNone/>
            </a:pPr>
            <a:r>
              <a:rPr lang="en-GB" dirty="0" smtClean="0"/>
              <a:t>18</a:t>
            </a:r>
            <a:r>
              <a:rPr lang="en-GB" dirty="0"/>
              <a:t>% of patients want to complain, 54% of these do not. This is a higher </a:t>
            </a:r>
            <a:r>
              <a:rPr lang="en-GB" dirty="0" smtClean="0"/>
              <a:t>proportion </a:t>
            </a:r>
            <a:r>
              <a:rPr lang="en-GB" dirty="0"/>
              <a:t>than for public services generally. The reasons for not </a:t>
            </a:r>
            <a:r>
              <a:rPr lang="en-GB" dirty="0" smtClean="0"/>
              <a:t>complaining </a:t>
            </a:r>
            <a:r>
              <a:rPr lang="en-GB" dirty="0"/>
              <a:t>include:</a:t>
            </a:r>
          </a:p>
          <a:p>
            <a:r>
              <a:rPr lang="en-GB" dirty="0" smtClean="0"/>
              <a:t>People </a:t>
            </a:r>
            <a:r>
              <a:rPr lang="en-GB" dirty="0"/>
              <a:t>don’t know where or how to complain and fear they won’t be </a:t>
            </a:r>
            <a:r>
              <a:rPr lang="en-GB" dirty="0" smtClean="0"/>
              <a:t>listened </a:t>
            </a:r>
            <a:r>
              <a:rPr lang="en-GB" dirty="0"/>
              <a:t>to or taken seriously.</a:t>
            </a:r>
          </a:p>
          <a:p>
            <a:r>
              <a:rPr lang="en-GB" dirty="0" smtClean="0"/>
              <a:t>Some </a:t>
            </a:r>
            <a:r>
              <a:rPr lang="en-GB" dirty="0"/>
              <a:t>people fear that they will get a worse service if they complain.</a:t>
            </a:r>
          </a:p>
          <a:p>
            <a:r>
              <a:rPr lang="en-GB" dirty="0" smtClean="0"/>
              <a:t>Patients </a:t>
            </a:r>
            <a:r>
              <a:rPr lang="en-GB" dirty="0"/>
              <a:t>may lack an advocate or need specialised support – 1 in 4 of </a:t>
            </a:r>
            <a:r>
              <a:rPr lang="en-GB" dirty="0" smtClean="0"/>
              <a:t> those </a:t>
            </a:r>
            <a:r>
              <a:rPr lang="en-GB" dirty="0"/>
              <a:t>in hospital is cognitively impaired.</a:t>
            </a:r>
          </a:p>
        </p:txBody>
      </p:sp>
    </p:spTree>
    <p:extLst>
      <p:ext uri="{BB962C8B-B14F-4D97-AF65-F5344CB8AC3E}">
        <p14:creationId xmlns:p14="http://schemas.microsoft.com/office/powerpoint/2010/main" val="3957026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Autofit/>
          </a:bodyPr>
          <a:lstStyle/>
          <a:p>
            <a:pPr algn="l" fontAlgn="base"/>
            <a:r>
              <a:rPr lang="en-GB" sz="2800" dirty="0"/>
              <a:t>Under-Reporting of Adverse Drug Reactions</a:t>
            </a:r>
            <a:br>
              <a:rPr lang="en-GB" sz="2800" dirty="0"/>
            </a:br>
            <a:r>
              <a:rPr lang="en-GB" sz="2400" dirty="0" smtClean="0"/>
              <a:t>Hazell &amp; </a:t>
            </a:r>
            <a:r>
              <a:rPr lang="en-GB" sz="2400" dirty="0" err="1" smtClean="0"/>
              <a:t>Shakir</a:t>
            </a:r>
            <a:r>
              <a:rPr lang="en-GB" sz="2400" dirty="0" smtClean="0"/>
              <a:t>, 2006</a:t>
            </a:r>
            <a:r>
              <a:rPr lang="en-GB" sz="2800" dirty="0"/>
              <a:t/>
            </a:r>
            <a:br>
              <a:rPr lang="en-GB" sz="2800" dirty="0"/>
            </a:br>
            <a:endParaRPr lang="en-GB" sz="2800" dirty="0"/>
          </a:p>
        </p:txBody>
      </p:sp>
      <p:sp>
        <p:nvSpPr>
          <p:cNvPr id="3" name="Content Placeholder 2"/>
          <p:cNvSpPr>
            <a:spLocks noGrp="1"/>
          </p:cNvSpPr>
          <p:nvPr>
            <p:ph idx="1"/>
          </p:nvPr>
        </p:nvSpPr>
        <p:spPr/>
        <p:txBody>
          <a:bodyPr>
            <a:normAutofit/>
          </a:bodyPr>
          <a:lstStyle/>
          <a:p>
            <a:pPr fontAlgn="base"/>
            <a:r>
              <a:rPr lang="en-GB" dirty="0" smtClean="0"/>
              <a:t>Spontaneous reporting of serious or severe adverse drug reactions</a:t>
            </a:r>
            <a:endParaRPr lang="en-GB" dirty="0"/>
          </a:p>
          <a:p>
            <a:r>
              <a:rPr lang="en-GB" dirty="0" smtClean="0"/>
              <a:t>Systematic review of 37 studies from 12 countries</a:t>
            </a:r>
          </a:p>
          <a:p>
            <a:r>
              <a:rPr lang="en-GB" dirty="0" smtClean="0"/>
              <a:t>94% under-reporting rate</a:t>
            </a:r>
          </a:p>
          <a:p>
            <a:r>
              <a:rPr lang="en-GB" dirty="0" smtClean="0"/>
              <a:t>95% under-reporting from hospitals</a:t>
            </a:r>
            <a:endParaRPr lang="en-GB" dirty="0"/>
          </a:p>
        </p:txBody>
      </p:sp>
    </p:spTree>
    <p:extLst>
      <p:ext uri="{BB962C8B-B14F-4D97-AF65-F5344CB8AC3E}">
        <p14:creationId xmlns:p14="http://schemas.microsoft.com/office/powerpoint/2010/main" val="2826495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29930" y="0"/>
            <a:ext cx="83058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4000" dirty="0" smtClean="0"/>
              <a:t>“Betty” </a:t>
            </a:r>
            <a:br>
              <a:rPr lang="en-US" altLang="en-US" sz="4000" dirty="0" smtClean="0"/>
            </a:br>
            <a:r>
              <a:rPr lang="en-US" altLang="en-US" sz="4000" dirty="0" smtClean="0"/>
              <a:t>Consequences </a:t>
            </a:r>
            <a:r>
              <a:rPr lang="en-US" altLang="en-US" sz="4000" dirty="0"/>
              <a:t>of awareness &amp; recall</a:t>
            </a:r>
            <a:endParaRPr lang="en-US" altLang="en-US" dirty="0"/>
          </a:p>
        </p:txBody>
      </p:sp>
      <p:sp>
        <p:nvSpPr>
          <p:cNvPr id="20483" name="Text Box 4"/>
          <p:cNvSpPr txBox="1">
            <a:spLocks noChangeArrowheads="1"/>
          </p:cNvSpPr>
          <p:nvPr/>
        </p:nvSpPr>
        <p:spPr bwMode="auto">
          <a:xfrm>
            <a:off x="957263" y="1585119"/>
            <a:ext cx="7467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3200" dirty="0">
                <a:solidFill>
                  <a:schemeClr val="accent1"/>
                </a:solidFill>
              </a:rPr>
              <a:t>Flashbacks &amp; Cued Flashbacks</a:t>
            </a:r>
            <a:r>
              <a:rPr lang="en-US" altLang="en-US" dirty="0">
                <a:solidFill>
                  <a:schemeClr val="accent1"/>
                </a:solidFill>
              </a:rPr>
              <a:t> </a:t>
            </a:r>
            <a:endParaRPr lang="en-US" altLang="en-US" dirty="0"/>
          </a:p>
        </p:txBody>
      </p:sp>
      <p:sp>
        <p:nvSpPr>
          <p:cNvPr id="20484" name="Text Box 5"/>
          <p:cNvSpPr txBox="1">
            <a:spLocks noChangeArrowheads="1"/>
          </p:cNvSpPr>
          <p:nvPr/>
        </p:nvSpPr>
        <p:spPr bwMode="auto">
          <a:xfrm>
            <a:off x="793750" y="3983038"/>
            <a:ext cx="7467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altLang="en-US" sz="3200" dirty="0">
                <a:solidFill>
                  <a:schemeClr val="accent1"/>
                </a:solidFill>
              </a:rPr>
              <a:t>Phobias &amp; avoidance</a:t>
            </a:r>
            <a:endParaRPr lang="en-US" altLang="en-US" dirty="0"/>
          </a:p>
        </p:txBody>
      </p:sp>
      <p:sp>
        <p:nvSpPr>
          <p:cNvPr id="20485" name="Text Box 6"/>
          <p:cNvSpPr txBox="1">
            <a:spLocks noChangeArrowheads="1"/>
          </p:cNvSpPr>
          <p:nvPr/>
        </p:nvSpPr>
        <p:spPr bwMode="auto">
          <a:xfrm>
            <a:off x="806450" y="4516438"/>
            <a:ext cx="79248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GB" altLang="en-US" dirty="0"/>
              <a:t> </a:t>
            </a:r>
            <a:r>
              <a:rPr lang="en-GB" altLang="en-US" sz="2800" dirty="0"/>
              <a:t>Escalators</a:t>
            </a:r>
          </a:p>
          <a:p>
            <a:pPr>
              <a:spcBef>
                <a:spcPct val="50000"/>
              </a:spcBef>
              <a:buFontTx/>
              <a:buChar char="•"/>
            </a:pPr>
            <a:r>
              <a:rPr lang="en-GB" altLang="en-US" sz="2800" dirty="0"/>
              <a:t> Unable to lie on her back</a:t>
            </a:r>
          </a:p>
          <a:p>
            <a:pPr>
              <a:spcBef>
                <a:spcPct val="50000"/>
              </a:spcBef>
              <a:buFontTx/>
              <a:buChar char="•"/>
            </a:pPr>
            <a:r>
              <a:rPr lang="en-GB" altLang="en-US" sz="2800" dirty="0"/>
              <a:t> Unable to visit new grandchild in maternity hospital</a:t>
            </a:r>
            <a:endParaRPr lang="en-US" altLang="en-US" sz="2800" dirty="0"/>
          </a:p>
        </p:txBody>
      </p:sp>
      <p:sp>
        <p:nvSpPr>
          <p:cNvPr id="20486" name="Text Box 8"/>
          <p:cNvSpPr txBox="1">
            <a:spLocks noChangeArrowheads="1"/>
          </p:cNvSpPr>
          <p:nvPr/>
        </p:nvSpPr>
        <p:spPr bwMode="auto">
          <a:xfrm>
            <a:off x="793750" y="2198552"/>
            <a:ext cx="7620000"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buFontTx/>
              <a:buChar char="•"/>
            </a:pPr>
            <a:r>
              <a:rPr lang="en-GB" altLang="en-US" dirty="0"/>
              <a:t> Seeing a carcass of meat in a butcher’s shop</a:t>
            </a:r>
          </a:p>
          <a:p>
            <a:pPr>
              <a:buFontTx/>
              <a:buChar char="•"/>
            </a:pPr>
            <a:r>
              <a:rPr lang="en-GB" altLang="en-US" dirty="0"/>
              <a:t> Crossword clues - </a:t>
            </a:r>
            <a:r>
              <a:rPr lang="en-GB" altLang="en-US" dirty="0" err="1"/>
              <a:t>eg</a:t>
            </a:r>
            <a:r>
              <a:rPr lang="en-GB" altLang="en-US" dirty="0"/>
              <a:t> scalpel</a:t>
            </a:r>
          </a:p>
          <a:p>
            <a:pPr>
              <a:buFontTx/>
              <a:buChar char="•"/>
            </a:pPr>
            <a:r>
              <a:rPr lang="en-GB" altLang="en-US" dirty="0"/>
              <a:t> Films: hospital or horror</a:t>
            </a:r>
          </a:p>
          <a:p>
            <a:pPr>
              <a:buFontTx/>
              <a:buChar char="•"/>
            </a:pPr>
            <a:r>
              <a:rPr lang="en-GB" altLang="en-US" dirty="0"/>
              <a:t> She is unable to drive – danger of flashback triggers</a:t>
            </a:r>
          </a:p>
          <a:p>
            <a:pPr>
              <a:spcBef>
                <a:spcPct val="50000"/>
              </a:spcBef>
              <a:buFontTx/>
              <a:buChar char="•"/>
            </a:pPr>
            <a:endParaRPr lang="en-GB" altLang="en-US" dirty="0"/>
          </a:p>
        </p:txBody>
      </p:sp>
    </p:spTree>
    <p:extLst>
      <p:ext uri="{BB962C8B-B14F-4D97-AF65-F5344CB8AC3E}">
        <p14:creationId xmlns:p14="http://schemas.microsoft.com/office/powerpoint/2010/main" val="374148954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43000" y="0"/>
            <a:ext cx="7772400" cy="762000"/>
          </a:xfrm>
        </p:spPr>
        <p:txBody>
          <a:bodyPr/>
          <a:lstStyle/>
          <a:p>
            <a:r>
              <a:rPr lang="en-GB" altLang="en-US" smtClean="0"/>
              <a:t>Retrospective Group Studies</a:t>
            </a:r>
          </a:p>
        </p:txBody>
      </p:sp>
      <p:graphicFrame>
        <p:nvGraphicFramePr>
          <p:cNvPr id="194662" name="Group 102"/>
          <p:cNvGraphicFramePr>
            <a:graphicFrameLocks noGrp="1"/>
          </p:cNvGraphicFramePr>
          <p:nvPr>
            <p:ph type="tbl" idx="1"/>
          </p:nvPr>
        </p:nvGraphicFramePr>
        <p:xfrm>
          <a:off x="0" y="1125538"/>
          <a:ext cx="9144000" cy="5547218"/>
        </p:xfrm>
        <a:graphic>
          <a:graphicData uri="http://schemas.openxmlformats.org/drawingml/2006/table">
            <a:tbl>
              <a:tblPr/>
              <a:tblGrid>
                <a:gridCol w="1914525"/>
                <a:gridCol w="454025"/>
                <a:gridCol w="2332038"/>
                <a:gridCol w="1830387"/>
                <a:gridCol w="2613025"/>
              </a:tblGrid>
              <a:tr h="457148">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Author(s)</a:t>
                      </a: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Recruitment</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Data collection</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Symptomatology</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18101">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Guerra  1986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19</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Referral from colleagues</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interview</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anxiety, depression, anger</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0768">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Evans 1987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27</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newspaper</a:t>
                      </a:r>
                    </a:p>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advertisements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postal questionnaire	   </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horror of hospitals (2) avoidance of ops (5)  nightmares (1)</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774103">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 Cobcroft &amp; Forsdick 1993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187</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women’s magazine appeal		   	</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analysis of letters	</a:t>
                      </a:r>
                    </a:p>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nightmares (16), chronic mental problems (12), panic attacks (2), phobias (3)	</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0768">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Moerman et al 1993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26</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Prompted colleague referrals </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semi-structured interview	</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sleep disturbance, nightmares,</a:t>
                      </a:r>
                    </a:p>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flashbacks, anxiety (18)</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18101">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Cundy 1993		</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34</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referral from colleagues</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semi-structured interview</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post-traumatic stress disorder(24)</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0768">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Cundy &amp; Dasey  1996</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38</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referral from colleagues</a:t>
                      </a:r>
                    </a:p>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semi-structured interview</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post-traumatic stress disorder(30)</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0768">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Schwender</a:t>
                      </a:r>
                      <a:r>
                        <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 et al. 1998	</a:t>
                      </a:r>
                      <a:r>
                        <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a:t>
                      </a: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45</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newspaper advertisements</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Structured interview</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anxiety &amp; nightmares (11), </a:t>
                      </a:r>
                    </a:p>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PTSD (3)</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18101">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dirty="0" err="1"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Ranta</a:t>
                      </a:r>
                      <a:r>
                        <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 et al. 1998	</a:t>
                      </a:r>
                      <a:endPar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5</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4818 consecutive operations</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Structured interview</a:t>
                      </a:r>
                      <a:endPar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sleep disturbance (1)</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18101">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Samuelsson et al. 2007</a:t>
                      </a:r>
                    </a:p>
                  </a:txBody>
                  <a:tcPr marT="45715" marB="45715"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98</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2681 consecutive operations</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Structured interview</a:t>
                      </a:r>
                    </a:p>
                  </a:txBody>
                  <a:tcPr marT="45715" marB="4571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charset="2"/>
                        <a:buNone/>
                        <a:tabLst/>
                      </a:pPr>
                      <a:r>
                        <a:rPr kumimoji="0" lang="en-GB"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Nightmares (11), anxiety (10), flashbacks (9)</a:t>
                      </a:r>
                    </a:p>
                  </a:txBody>
                  <a:tcPr marT="45715" marB="45715"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38403870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1983</Words>
  <Application>Microsoft Office PowerPoint</Application>
  <PresentationFormat>On-screen Show (4:3)</PresentationFormat>
  <Paragraphs>348</Paragraphs>
  <Slides>31</Slides>
  <Notes>16</Notes>
  <HiddenSlides>2</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The Psychological Consequences of Accidental Awareness during GA</vt:lpstr>
      <vt:lpstr>Outline</vt:lpstr>
      <vt:lpstr>NAP5 is NOT a  measure of AAGA incidence</vt:lpstr>
      <vt:lpstr>Incidence of Explicit Awareness</vt:lpstr>
      <vt:lpstr>From AAGA to reporting</vt:lpstr>
      <vt:lpstr>Healthcare Ombudsman (2013)</vt:lpstr>
      <vt:lpstr>Under-Reporting of Adverse Drug Reactions Hazell &amp; Shakir, 2006 </vt:lpstr>
      <vt:lpstr>PowerPoint Presentation</vt:lpstr>
      <vt:lpstr>Retrospective Group Studies</vt:lpstr>
      <vt:lpstr>DSM: Post-Traumatic Stress Disorder</vt:lpstr>
      <vt:lpstr>Specific psychological problems following Anaesthetic Awareness (Jones &amp; Wang, 2004)</vt:lpstr>
      <vt:lpstr>Initial management of the  post-aware patient</vt:lpstr>
      <vt:lpstr>Additional notes on the  management of the post-aware patient</vt:lpstr>
      <vt:lpstr>NAP5: main findings</vt:lpstr>
      <vt:lpstr>Aetiological factors</vt:lpstr>
      <vt:lpstr>NAP5 case report quotes</vt:lpstr>
      <vt:lpstr>NAP5 case example 1: catastrophic misattribution</vt:lpstr>
      <vt:lpstr>Cognitive Model  Ehlers &amp; Clark, 2000 </vt:lpstr>
      <vt:lpstr>NAP5 case example 2 : effect of prior knowledge</vt:lpstr>
      <vt:lpstr>NAP5 case example 3: Fear of dying</vt:lpstr>
      <vt:lpstr>NAP5 case example 4: death?</vt:lpstr>
      <vt:lpstr>NAP5 case example 5: death</vt:lpstr>
      <vt:lpstr>NAP5 case example 6: death</vt:lpstr>
      <vt:lpstr>NAP5: accounts of distress</vt:lpstr>
      <vt:lpstr>Retrospective Group Studies</vt:lpstr>
      <vt:lpstr>Effects of Curare</vt:lpstr>
      <vt:lpstr>Childhood fears</vt:lpstr>
      <vt:lpstr>Death concept</vt:lpstr>
      <vt:lpstr>Conclusions</vt:lpstr>
      <vt:lpstr>NAP5 Recommendations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Annique Simpson</cp:lastModifiedBy>
  <cp:revision>35</cp:revision>
  <dcterms:created xsi:type="dcterms:W3CDTF">2014-07-25T06:24:51Z</dcterms:created>
  <dcterms:modified xsi:type="dcterms:W3CDTF">2014-10-06T08:53:11Z</dcterms:modified>
</cp:coreProperties>
</file>