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18A"/>
    <a:srgbClr val="04C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4701-02D0-4BF7-B19D-817769012AC0}" type="datetimeFigureOut">
              <a:rPr lang="en-GB" smtClean="0"/>
              <a:t>10/09/2014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999E2-8087-4389-9A36-E81E1F6F82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762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675D-B81A-4E1B-A2D8-7BF065B54687}" type="datetimeFigureOut">
              <a:rPr lang="en-GB" smtClean="0"/>
              <a:t>10/09/2014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8B53-FE29-47E3-9B97-23795ECB8D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574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8B53-FE29-47E3-9B97-23795ECB8DB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08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Almost half of the patients in the B-Aware study underwent high-risk cardiac surgery (Myles et al 2004).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8B53-FE29-47E3-9B97-23795ECB8DB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68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experience of awakening whilst the lungs are ventilated and with limited ability to move is therefore not entirely unexpected.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8B53-FE29-47E3-9B97-23795ECB8DB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84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Recommendation 29</a:t>
            </a:r>
          </a:p>
          <a:p>
            <a:r>
              <a:rPr lang="en-GB" dirty="0" smtClean="0"/>
              <a:t>Intentional underdosing of anaesthetic drugs at induction to avoid cardiovascular instability is appropriate in some circumstances, but the risk of AAGA should be considered and where it is unavoidable:</a:t>
            </a:r>
          </a:p>
          <a:p>
            <a:r>
              <a:rPr lang="en-GB" dirty="0" smtClean="0"/>
              <a:t>(a) The higher risk of AAGA should be communicated to the patient.</a:t>
            </a:r>
          </a:p>
          <a:p>
            <a:r>
              <a:rPr lang="en-GB" dirty="0" smtClean="0"/>
              <a:t>(b) Invasive monitoring should be considered to allow accurate early use of vasopressor drugs to enable adequate doses of anaesthetic agents to be administered safely.</a:t>
            </a:r>
          </a:p>
          <a:p>
            <a:r>
              <a:rPr lang="en-GB" dirty="0" smtClean="0"/>
              <a:t>(c) Specific depth of anaesthesia monitoring should be considered.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8B53-FE29-47E3-9B97-23795ECB8DB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37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A042-AEC1-45CD-B445-665211EA1138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66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E7B-5097-49F4-8B08-F5242AE21D42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42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287D-FE99-40BE-A4AC-1AD007F07106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9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2DC-E78F-4E64-9AD6-5EC9C49C767E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2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E8-8875-4CDF-8BDB-7DD61CE60D9E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07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DE0-09FF-4969-9AA8-463F5887FD82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6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52D7-6F6A-4201-9D86-CE77F405DEC3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12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3E8E-4ECE-4101-94B9-7D74B8F6C75E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91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E9AA-5570-4608-96E9-225295E7DAC2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13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B34-A154-4E8D-AED8-1472C5B033A7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6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CF77-B17D-41B5-9AEC-2B0A66C783B5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7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18A">
            <a:alpha val="9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AAF9-2A4F-414B-99FE-2D7D554DB9B5}" type="datetime1">
              <a:rPr lang="en-GB" smtClean="0"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6E2-FB2D-4255-B481-9F68F7C75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6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98" y="2872706"/>
            <a:ext cx="3944004" cy="2624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7"/>
            <a:ext cx="7772400" cy="792087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AAGA in Cardiothoracic Anaesthesia</a:t>
            </a:r>
            <a:endParaRPr lang="en-GB" sz="3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1512168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Jonathan Mackay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September 2014</a:t>
            </a:r>
            <a:endParaRPr lang="en-GB" sz="180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2160" y="184665"/>
            <a:ext cx="2895600" cy="724055"/>
          </a:xfrm>
        </p:spPr>
        <p:txBody>
          <a:bodyPr/>
          <a:lstStyle/>
          <a:p>
            <a:pPr algn="r"/>
            <a:r>
              <a:rPr lang="en-US" dirty="0" smtClean="0"/>
              <a:t>NAP5</a:t>
            </a:r>
          </a:p>
          <a:p>
            <a:pPr algn="r"/>
            <a:r>
              <a:rPr lang="en-US" dirty="0" smtClean="0"/>
              <a:t> The 5th National Audit Project</a:t>
            </a:r>
          </a:p>
          <a:p>
            <a:pPr lvl="0"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0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Thoracic Case Report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3" y="2171376"/>
            <a:ext cx="3066660" cy="204087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146" t="19150" r="51081" b="41752"/>
          <a:stretch/>
        </p:blipFill>
        <p:spPr>
          <a:xfrm>
            <a:off x="2915816" y="1988841"/>
            <a:ext cx="6120680" cy="33843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1484784"/>
            <a:ext cx="3533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Tissued drip during TIVA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Thoracic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Thoracic cases made up ~0.7% of UK reported caseload during the </a:t>
            </a:r>
            <a:r>
              <a:rPr lang="en-GB" sz="2800" dirty="0" smtClean="0"/>
              <a:t>activity denominator survey </a:t>
            </a:r>
          </a:p>
          <a:p>
            <a:pPr lvl="1"/>
            <a:r>
              <a:rPr lang="en-GB" sz="2400" dirty="0" smtClean="0"/>
              <a:t>~</a:t>
            </a:r>
            <a:r>
              <a:rPr lang="en-GB" sz="2400" dirty="0"/>
              <a:t>28,000 </a:t>
            </a:r>
            <a:r>
              <a:rPr lang="en-GB" sz="2400" dirty="0" smtClean="0"/>
              <a:t>cases annually</a:t>
            </a:r>
          </a:p>
          <a:p>
            <a:pPr marL="457200" lvl="1" indent="0">
              <a:buNone/>
            </a:pPr>
            <a:r>
              <a:rPr lang="en-GB" sz="2400" dirty="0" smtClean="0"/>
              <a:t> </a:t>
            </a:r>
          </a:p>
          <a:p>
            <a:r>
              <a:rPr lang="en-GB" sz="2800" dirty="0" smtClean="0"/>
              <a:t>Thoracic AAGA incidence ~1:7,000 </a:t>
            </a:r>
          </a:p>
          <a:p>
            <a:pPr lvl="1"/>
            <a:r>
              <a:rPr lang="en-GB" sz="2400" dirty="0" smtClean="0"/>
              <a:t>similar order to cardiac incidence</a:t>
            </a:r>
          </a:p>
          <a:p>
            <a:pPr lvl="1"/>
            <a:r>
              <a:rPr lang="en-GB" sz="2400" dirty="0" smtClean="0"/>
              <a:t>higher </a:t>
            </a:r>
            <a:r>
              <a:rPr lang="en-GB" sz="2400" dirty="0"/>
              <a:t>than </a:t>
            </a:r>
            <a:r>
              <a:rPr lang="en-GB" sz="2400" dirty="0" smtClean="0"/>
              <a:t>overall NAP5 incidence </a:t>
            </a:r>
            <a:r>
              <a:rPr lang="en-GB" sz="2400" dirty="0"/>
              <a:t>of ~</a:t>
            </a:r>
            <a:r>
              <a:rPr lang="en-GB" sz="2400" dirty="0" smtClean="0"/>
              <a:t>1:20,000</a:t>
            </a:r>
            <a:endParaRPr lang="en-GB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Depth of Anaesthesia Monitoring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394720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Cardiac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82752" cy="22622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31% of cardiac cases in </a:t>
            </a:r>
            <a:r>
              <a:rPr lang="en-GB" dirty="0" smtClean="0">
                <a:solidFill>
                  <a:schemeClr val="accent2"/>
                </a:solidFill>
              </a:rPr>
              <a:t>activity </a:t>
            </a:r>
            <a:r>
              <a:rPr lang="en-GB" dirty="0">
                <a:solidFill>
                  <a:schemeClr val="accent2"/>
                </a:solidFill>
              </a:rPr>
              <a:t>s</a:t>
            </a:r>
            <a:r>
              <a:rPr lang="en-GB" dirty="0" smtClean="0">
                <a:solidFill>
                  <a:schemeClr val="accent2"/>
                </a:solidFill>
              </a:rPr>
              <a:t>urvey </a:t>
            </a:r>
          </a:p>
          <a:p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One </a:t>
            </a:r>
            <a:r>
              <a:rPr lang="en-GB" dirty="0">
                <a:solidFill>
                  <a:schemeClr val="accent2"/>
                </a:solidFill>
              </a:rPr>
              <a:t>of </a:t>
            </a:r>
            <a:r>
              <a:rPr lang="en-GB" dirty="0" smtClean="0">
                <a:solidFill>
                  <a:schemeClr val="accent2"/>
                </a:solidFill>
              </a:rPr>
              <a:t>four (25%) cardiac AAGA reports</a:t>
            </a:r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16733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Thoracic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7375" cy="1902197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24</a:t>
            </a:r>
            <a:r>
              <a:rPr lang="en-GB" sz="2800" dirty="0">
                <a:solidFill>
                  <a:schemeClr val="tx2"/>
                </a:solidFill>
              </a:rPr>
              <a:t>% of thoracic cases in </a:t>
            </a:r>
            <a:r>
              <a:rPr lang="en-GB" sz="2800" dirty="0" smtClean="0">
                <a:solidFill>
                  <a:schemeClr val="tx2"/>
                </a:solidFill>
              </a:rPr>
              <a:t>activity survey </a:t>
            </a:r>
          </a:p>
          <a:p>
            <a:endParaRPr lang="en-GB" sz="3300" dirty="0" smtClean="0">
              <a:solidFill>
                <a:schemeClr val="tx2"/>
              </a:solidFill>
            </a:endParaRPr>
          </a:p>
          <a:p>
            <a:r>
              <a:rPr lang="en-GB" sz="2600" dirty="0" smtClean="0">
                <a:solidFill>
                  <a:schemeClr val="tx2"/>
                </a:solidFill>
              </a:rPr>
              <a:t>None of four (0%)  thoracic </a:t>
            </a:r>
            <a:r>
              <a:rPr lang="en-GB" sz="2600" dirty="0">
                <a:solidFill>
                  <a:schemeClr val="tx2"/>
                </a:solidFill>
              </a:rPr>
              <a:t>AAGA reports.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581128"/>
            <a:ext cx="7859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Too </a:t>
            </a:r>
            <a:r>
              <a:rPr lang="en-GB" sz="2000" dirty="0"/>
              <a:t>few cardiothoracic cases of AAGA reported to NAP5 to draw </a:t>
            </a:r>
            <a:r>
              <a:rPr lang="en-GB" sz="2000" dirty="0" smtClean="0"/>
              <a:t>any </a:t>
            </a:r>
            <a:r>
              <a:rPr lang="en-GB" sz="2000" dirty="0"/>
              <a:t>meaningful conclusions regarding any preventative effect </a:t>
            </a:r>
            <a:r>
              <a:rPr lang="en-GB" sz="2000" dirty="0" smtClean="0"/>
              <a:t>of </a:t>
            </a:r>
            <a:r>
              <a:rPr lang="en-GB" sz="2000" dirty="0"/>
              <a:t>DOA monitoring in this </a:t>
            </a:r>
            <a:r>
              <a:rPr lang="en-GB" sz="2000" dirty="0" smtClean="0"/>
              <a:t>setting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167978"/>
            <a:ext cx="814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Utilisation DoA monitoring in activity survey and reported AAGA cases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79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Overall cardiothoracic incidence </a:t>
            </a:r>
            <a:r>
              <a:rPr lang="en-GB" sz="2800" dirty="0"/>
              <a:t>of ~1:8600 </a:t>
            </a:r>
            <a:r>
              <a:rPr lang="en-GB" sz="2800" dirty="0" smtClean="0"/>
              <a:t>much </a:t>
            </a:r>
            <a:r>
              <a:rPr lang="en-GB" sz="2800" dirty="0"/>
              <a:t>lower than previous </a:t>
            </a:r>
            <a:r>
              <a:rPr lang="en-GB" sz="2800" dirty="0" smtClean="0"/>
              <a:t>reported incidence</a:t>
            </a:r>
          </a:p>
          <a:p>
            <a:endParaRPr lang="en-GB" sz="2800" dirty="0" smtClean="0"/>
          </a:p>
          <a:p>
            <a:r>
              <a:rPr lang="en-GB" sz="2800" dirty="0" smtClean="0"/>
              <a:t>Differences </a:t>
            </a:r>
            <a:r>
              <a:rPr lang="en-GB" sz="2800" dirty="0"/>
              <a:t>in NAP5 methodology versus other studies using Brice </a:t>
            </a:r>
            <a:r>
              <a:rPr lang="en-GB" sz="2800" dirty="0" smtClean="0"/>
              <a:t>discussed </a:t>
            </a:r>
            <a:r>
              <a:rPr lang="en-GB" sz="2800" dirty="0"/>
              <a:t>elsewhere.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Additional </a:t>
            </a:r>
            <a:r>
              <a:rPr lang="en-GB" sz="2800" dirty="0"/>
              <a:t>factors may explain the </a:t>
            </a:r>
            <a:r>
              <a:rPr lang="en-GB" sz="2800" dirty="0" smtClean="0"/>
              <a:t>disparity …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Cardiothoracic </a:t>
            </a:r>
            <a:r>
              <a:rPr lang="en-GB" sz="2800" dirty="0"/>
              <a:t>patients are invariably warned pre-operatively that they </a:t>
            </a:r>
            <a:r>
              <a:rPr lang="en-GB" sz="2800" dirty="0" smtClean="0"/>
              <a:t>will be tracheally </a:t>
            </a:r>
            <a:r>
              <a:rPr lang="en-GB" sz="2800" dirty="0"/>
              <a:t>intubated with invasive </a:t>
            </a:r>
            <a:r>
              <a:rPr lang="en-GB" sz="2800" dirty="0" smtClean="0"/>
              <a:t>monitoring when awakening in ICU </a:t>
            </a:r>
          </a:p>
          <a:p>
            <a:endParaRPr lang="en-GB" sz="2800" dirty="0" smtClean="0"/>
          </a:p>
          <a:p>
            <a:r>
              <a:rPr lang="en-GB" sz="2800" dirty="0" smtClean="0"/>
              <a:t>Elderly </a:t>
            </a:r>
            <a:r>
              <a:rPr lang="en-GB" sz="2800" dirty="0"/>
              <a:t>cardiothoracic patients </a:t>
            </a:r>
            <a:r>
              <a:rPr lang="en-GB" sz="2800" dirty="0" smtClean="0"/>
              <a:t>may be </a:t>
            </a:r>
            <a:r>
              <a:rPr lang="en-GB" sz="2800" dirty="0"/>
              <a:t>more tolerant and less liable to mention </a:t>
            </a:r>
            <a:r>
              <a:rPr lang="en-GB" sz="2800" dirty="0" smtClean="0"/>
              <a:t>AAGA</a:t>
            </a:r>
          </a:p>
          <a:p>
            <a:pPr marL="742950" lvl="2" indent="-342900"/>
            <a:r>
              <a:rPr lang="en-GB" dirty="0" smtClean="0"/>
              <a:t>no </a:t>
            </a:r>
            <a:r>
              <a:rPr lang="en-GB" dirty="0"/>
              <a:t>reported </a:t>
            </a:r>
            <a:r>
              <a:rPr lang="en-GB" dirty="0" smtClean="0"/>
              <a:t>cases </a:t>
            </a:r>
            <a:r>
              <a:rPr lang="en-GB" dirty="0"/>
              <a:t>of AAGA in patients aged &gt;50 during </a:t>
            </a:r>
            <a:r>
              <a:rPr lang="en-GB" dirty="0" smtClean="0"/>
              <a:t>primary cardiothoracic surgical </a:t>
            </a:r>
            <a:r>
              <a:rPr lang="en-GB" dirty="0"/>
              <a:t>procedure.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5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NAP5 incidence may reflect changes in </a:t>
            </a:r>
            <a:r>
              <a:rPr lang="en-GB" sz="2800" dirty="0"/>
              <a:t>anaesthetic practice </a:t>
            </a:r>
            <a:endParaRPr lang="en-GB" sz="2800" dirty="0" smtClean="0"/>
          </a:p>
          <a:p>
            <a:pPr lvl="1"/>
            <a:r>
              <a:rPr lang="en-GB" sz="2400" dirty="0"/>
              <a:t>g</a:t>
            </a:r>
            <a:r>
              <a:rPr lang="en-GB" sz="2400" dirty="0" smtClean="0"/>
              <a:t>reater </a:t>
            </a:r>
            <a:r>
              <a:rPr lang="en-GB" sz="2400" dirty="0"/>
              <a:t>attention to maintaining anaesthesia during periods of haemodynamic instability </a:t>
            </a:r>
            <a:r>
              <a:rPr lang="en-GB" sz="2400" dirty="0" smtClean="0"/>
              <a:t>and cardiopulmonary bypass</a:t>
            </a:r>
          </a:p>
          <a:p>
            <a:endParaRPr lang="en-GB" sz="2800" dirty="0" smtClean="0"/>
          </a:p>
          <a:p>
            <a:r>
              <a:rPr lang="en-GB" sz="2800" dirty="0" smtClean="0"/>
              <a:t>Cardiothoracic population lends itself to research </a:t>
            </a:r>
          </a:p>
          <a:p>
            <a:pPr lvl="1"/>
            <a:r>
              <a:rPr lang="en-GB" sz="2000" dirty="0" smtClean="0"/>
              <a:t>relating </a:t>
            </a:r>
            <a:r>
              <a:rPr lang="en-GB" sz="2000" dirty="0"/>
              <a:t>to whether EEG-based monitoring helps </a:t>
            </a:r>
            <a:r>
              <a:rPr lang="en-GB" sz="2000" dirty="0" smtClean="0"/>
              <a:t>to optimise </a:t>
            </a:r>
            <a:r>
              <a:rPr lang="en-GB" sz="2000" dirty="0"/>
              <a:t>balance between too light and too deep levels of </a:t>
            </a:r>
            <a:r>
              <a:rPr lang="en-GB" sz="2000" dirty="0" smtClean="0"/>
              <a:t>anaesthesia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3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Cardiothoracic Lecture 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8" y="2163597"/>
            <a:ext cx="3034680" cy="216980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923928" y="1916832"/>
            <a:ext cx="4968553" cy="4209331"/>
          </a:xfrm>
        </p:spPr>
        <p:txBody>
          <a:bodyPr>
            <a:normAutofit/>
          </a:bodyPr>
          <a:lstStyle/>
          <a:p>
            <a:r>
              <a:rPr lang="en-GB" dirty="0" smtClean="0"/>
              <a:t>Rationale for increased risk of  </a:t>
            </a:r>
            <a:r>
              <a:rPr lang="en-GB" dirty="0"/>
              <a:t>AAGA in </a:t>
            </a:r>
            <a:r>
              <a:rPr lang="en-GB" dirty="0" smtClean="0"/>
              <a:t>cardiothoracic surgery </a:t>
            </a:r>
            <a:endParaRPr lang="en-GB" dirty="0"/>
          </a:p>
          <a:p>
            <a:r>
              <a:rPr lang="en-GB" dirty="0"/>
              <a:t>Reported incidence </a:t>
            </a:r>
            <a:r>
              <a:rPr lang="en-GB" dirty="0" smtClean="0"/>
              <a:t>AAGA </a:t>
            </a:r>
            <a:r>
              <a:rPr lang="en-GB" dirty="0"/>
              <a:t>versus other sub-specialties</a:t>
            </a:r>
          </a:p>
          <a:p>
            <a:r>
              <a:rPr lang="en-GB" dirty="0" smtClean="0"/>
              <a:t>Case reviews</a:t>
            </a:r>
            <a:endParaRPr lang="en-GB" dirty="0"/>
          </a:p>
          <a:p>
            <a:r>
              <a:rPr lang="en-GB" dirty="0" smtClean="0"/>
              <a:t>Results interpretation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8120"/>
            <a:ext cx="8229600" cy="146075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Cardiac Anaesthesia Risks</a:t>
            </a:r>
            <a:br>
              <a:rPr lang="en-GB" dirty="0" smtClean="0"/>
            </a:br>
            <a:r>
              <a:rPr lang="en-GB" sz="2200" dirty="0" smtClean="0">
                <a:solidFill>
                  <a:schemeClr val="accent2"/>
                </a:solidFill>
              </a:rPr>
              <a:t>Cardiac </a:t>
            </a:r>
            <a:r>
              <a:rPr lang="en-GB" sz="2200" dirty="0">
                <a:solidFill>
                  <a:schemeClr val="accent2"/>
                </a:solidFill>
              </a:rPr>
              <a:t>surgical patients </a:t>
            </a:r>
            <a:r>
              <a:rPr lang="en-GB" sz="2200" dirty="0" smtClean="0">
                <a:solidFill>
                  <a:schemeClr val="accent2"/>
                </a:solidFill>
              </a:rPr>
              <a:t>considered </a:t>
            </a:r>
            <a:r>
              <a:rPr lang="en-GB" sz="2200" dirty="0">
                <a:solidFill>
                  <a:schemeClr val="accent2"/>
                </a:solidFill>
              </a:rPr>
              <a:t>at increased risk of </a:t>
            </a:r>
            <a:r>
              <a:rPr lang="en-GB" sz="2200" dirty="0" smtClean="0">
                <a:solidFill>
                  <a:schemeClr val="accent2"/>
                </a:solidFill>
              </a:rPr>
              <a:t>AAGA. </a:t>
            </a:r>
            <a:br>
              <a:rPr lang="en-GB" sz="2200" dirty="0" smtClean="0">
                <a:solidFill>
                  <a:schemeClr val="accent2"/>
                </a:solidFill>
              </a:rPr>
            </a:br>
            <a:r>
              <a:rPr lang="en-GB" sz="2200" dirty="0" smtClean="0">
                <a:solidFill>
                  <a:schemeClr val="accent2"/>
                </a:solidFill>
              </a:rPr>
              <a:t>High-risk </a:t>
            </a:r>
            <a:r>
              <a:rPr lang="en-GB" sz="2200" dirty="0">
                <a:solidFill>
                  <a:schemeClr val="accent2"/>
                </a:solidFill>
              </a:rPr>
              <a:t>in cardiac surgical patients </a:t>
            </a:r>
            <a:r>
              <a:rPr lang="en-GB" sz="2200" dirty="0" smtClean="0">
                <a:solidFill>
                  <a:schemeClr val="accent2"/>
                </a:solidFill>
              </a:rPr>
              <a:t>deemed particularly vulnerable</a:t>
            </a:r>
            <a:r>
              <a:rPr lang="en-GB" sz="3600" dirty="0">
                <a:solidFill>
                  <a:schemeClr val="accent2"/>
                </a:solidFill>
              </a:rPr>
              <a:t/>
            </a:r>
            <a:br>
              <a:rPr lang="en-GB" sz="3600" dirty="0">
                <a:solidFill>
                  <a:schemeClr val="accent2"/>
                </a:solidFill>
              </a:rPr>
            </a:br>
            <a:endParaRPr lang="en-GB" sz="4000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8" y="2564904"/>
            <a:ext cx="2705014" cy="18002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816" y="2204864"/>
            <a:ext cx="6120680" cy="4032448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Opioid </a:t>
            </a:r>
            <a:r>
              <a:rPr lang="en-GB" sz="2600" dirty="0"/>
              <a:t>based </a:t>
            </a:r>
            <a:r>
              <a:rPr lang="en-GB" sz="2600" dirty="0" smtClean="0"/>
              <a:t>techniques </a:t>
            </a:r>
          </a:p>
          <a:p>
            <a:r>
              <a:rPr lang="en-GB" sz="2600" dirty="0" smtClean="0"/>
              <a:t>Minimal </a:t>
            </a:r>
            <a:r>
              <a:rPr lang="en-GB" sz="2600" dirty="0"/>
              <a:t>cardiac reserve </a:t>
            </a:r>
            <a:endParaRPr lang="en-GB" sz="2600" dirty="0" smtClean="0"/>
          </a:p>
          <a:p>
            <a:r>
              <a:rPr lang="en-GB" sz="2600" dirty="0" smtClean="0"/>
              <a:t>Emergency surgery </a:t>
            </a:r>
          </a:p>
          <a:p>
            <a:r>
              <a:rPr lang="en-GB" sz="2600" dirty="0"/>
              <a:t>Intentional underdosing of </a:t>
            </a:r>
            <a:r>
              <a:rPr lang="en-GB" sz="2600" dirty="0" smtClean="0"/>
              <a:t>anaesthetic </a:t>
            </a:r>
            <a:r>
              <a:rPr lang="en-GB" sz="2600" dirty="0"/>
              <a:t>drugs </a:t>
            </a:r>
            <a:r>
              <a:rPr lang="en-GB" sz="2600" dirty="0" smtClean="0"/>
              <a:t>to </a:t>
            </a:r>
            <a:r>
              <a:rPr lang="en-GB" sz="2600" dirty="0"/>
              <a:t>avoid cardiovascular instability</a:t>
            </a:r>
            <a:endParaRPr lang="en-GB" sz="2600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sz="2600" dirty="0" smtClean="0"/>
              <a:t>Reported incidence </a:t>
            </a:r>
            <a:r>
              <a:rPr lang="en-GB" sz="2600" dirty="0"/>
              <a:t>of </a:t>
            </a:r>
            <a:r>
              <a:rPr lang="en-GB" sz="2600" dirty="0" smtClean="0"/>
              <a:t>AAGA with modern anaesthetic </a:t>
            </a:r>
            <a:r>
              <a:rPr lang="en-GB" sz="2600" dirty="0"/>
              <a:t>techniques </a:t>
            </a:r>
            <a:r>
              <a:rPr lang="en-GB" sz="2600" dirty="0" smtClean="0"/>
              <a:t>~1.1% </a:t>
            </a:r>
          </a:p>
          <a:p>
            <a:pPr marL="400050" lvl="1" indent="0">
              <a:buNone/>
            </a:pPr>
            <a:r>
              <a:rPr lang="en-GB" sz="2200" dirty="0" smtClean="0"/>
              <a:t>(Phillips </a:t>
            </a:r>
            <a:r>
              <a:rPr lang="en-GB" sz="2200" dirty="0"/>
              <a:t>et </a:t>
            </a:r>
            <a:r>
              <a:rPr lang="en-GB" sz="2200" dirty="0" smtClean="0"/>
              <a:t>al 1993)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5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064896" cy="6529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Thoracic Anaesthesia Risks</a:t>
            </a:r>
            <a:br>
              <a:rPr lang="en-GB" dirty="0" smtClean="0"/>
            </a:br>
            <a:r>
              <a:rPr lang="en-GB" sz="2700" dirty="0" smtClean="0">
                <a:solidFill>
                  <a:schemeClr val="accent2"/>
                </a:solidFill>
              </a:rPr>
              <a:t>Thoracic </a:t>
            </a:r>
            <a:r>
              <a:rPr lang="en-GB" sz="2700" dirty="0">
                <a:solidFill>
                  <a:schemeClr val="accent2"/>
                </a:solidFill>
              </a:rPr>
              <a:t>surgical patients are also </a:t>
            </a:r>
            <a:r>
              <a:rPr lang="en-GB" sz="2700" dirty="0" smtClean="0">
                <a:solidFill>
                  <a:schemeClr val="accent2"/>
                </a:solidFill>
              </a:rPr>
              <a:t>considered at increased risk of AAGA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05062"/>
            <a:ext cx="3178696" cy="211543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1880" y="2174875"/>
            <a:ext cx="5616624" cy="4546600"/>
          </a:xfrm>
        </p:spPr>
        <p:txBody>
          <a:bodyPr>
            <a:normAutofit/>
          </a:bodyPr>
          <a:lstStyle/>
          <a:p>
            <a:r>
              <a:rPr lang="en-GB" dirty="0" smtClean="0"/>
              <a:t>Neuromuscular </a:t>
            </a:r>
            <a:r>
              <a:rPr lang="en-GB" dirty="0"/>
              <a:t>blockade to facilitate one lung ventilation </a:t>
            </a:r>
            <a:endParaRPr lang="en-GB" dirty="0" smtClean="0"/>
          </a:p>
          <a:p>
            <a:r>
              <a:rPr lang="en-GB" dirty="0" smtClean="0"/>
              <a:t>Frail and elderly population</a:t>
            </a:r>
            <a:endParaRPr lang="en-GB" dirty="0"/>
          </a:p>
          <a:p>
            <a:r>
              <a:rPr lang="en-GB" dirty="0" smtClean="0"/>
              <a:t>Rigid </a:t>
            </a:r>
            <a:r>
              <a:rPr lang="en-GB" dirty="0"/>
              <a:t>bronchoscopy </a:t>
            </a:r>
            <a:r>
              <a:rPr lang="en-GB" dirty="0" smtClean="0"/>
              <a:t>associated </a:t>
            </a:r>
            <a:r>
              <a:rPr lang="en-GB" dirty="0"/>
              <a:t>with </a:t>
            </a:r>
            <a:r>
              <a:rPr lang="en-GB" dirty="0" smtClean="0"/>
              <a:t>particularly increased risk </a:t>
            </a:r>
          </a:p>
          <a:p>
            <a:r>
              <a:rPr lang="en-GB" dirty="0" smtClean="0"/>
              <a:t>Challenging </a:t>
            </a:r>
            <a:r>
              <a:rPr lang="en-GB" dirty="0"/>
              <a:t>due </a:t>
            </a:r>
            <a:r>
              <a:rPr lang="en-GB" dirty="0" smtClean="0"/>
              <a:t>to ‘</a:t>
            </a:r>
            <a:r>
              <a:rPr lang="en-GB" dirty="0"/>
              <a:t>shared airway’ with the </a:t>
            </a:r>
            <a:r>
              <a:rPr lang="en-GB" dirty="0" smtClean="0"/>
              <a:t>surgeon and need for</a:t>
            </a:r>
          </a:p>
          <a:p>
            <a:pPr lvl="1"/>
            <a:r>
              <a:rPr lang="en-GB" dirty="0" smtClean="0"/>
              <a:t>deep anaesthesia, </a:t>
            </a:r>
          </a:p>
          <a:p>
            <a:pPr lvl="1"/>
            <a:r>
              <a:rPr lang="en-GB" dirty="0" smtClean="0"/>
              <a:t>full </a:t>
            </a:r>
            <a:r>
              <a:rPr lang="en-GB" dirty="0"/>
              <a:t>neuromuscular </a:t>
            </a:r>
            <a:r>
              <a:rPr lang="en-GB" dirty="0" smtClean="0"/>
              <a:t>blockade</a:t>
            </a:r>
          </a:p>
          <a:p>
            <a:pPr lvl="1"/>
            <a:r>
              <a:rPr lang="en-GB" dirty="0" smtClean="0"/>
              <a:t>rapid </a:t>
            </a:r>
            <a:r>
              <a:rPr lang="en-GB" dirty="0"/>
              <a:t>recovery.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1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Reports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Four class A reports during </a:t>
            </a:r>
            <a:r>
              <a:rPr lang="en-GB" sz="2800" dirty="0">
                <a:solidFill>
                  <a:schemeClr val="accent2"/>
                </a:solidFill>
              </a:rPr>
              <a:t>cardiac anaesthesia </a:t>
            </a:r>
            <a:endParaRPr lang="en-GB" sz="2800" dirty="0" smtClean="0">
              <a:solidFill>
                <a:schemeClr val="accent2"/>
              </a:solidFill>
            </a:endParaRP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i.e. certain or probable AAGA </a:t>
            </a:r>
          </a:p>
          <a:p>
            <a:pPr lvl="1"/>
            <a:endParaRPr lang="en-GB" sz="2400" dirty="0" smtClean="0"/>
          </a:p>
          <a:p>
            <a:r>
              <a:rPr lang="en-GB" sz="2800" dirty="0" smtClean="0"/>
              <a:t>Location of four cardiac surgical AAGA cases</a:t>
            </a:r>
          </a:p>
          <a:p>
            <a:pPr lvl="1"/>
            <a:r>
              <a:rPr lang="en-GB" sz="2400" dirty="0" smtClean="0"/>
              <a:t>Catheter laboratory procedure (n=1) </a:t>
            </a:r>
          </a:p>
          <a:p>
            <a:pPr lvl="1"/>
            <a:r>
              <a:rPr lang="en-GB" sz="2400" dirty="0" smtClean="0"/>
              <a:t>Theatres  (n=3)</a:t>
            </a:r>
          </a:p>
          <a:p>
            <a:pPr lvl="2"/>
            <a:r>
              <a:rPr lang="en-GB" sz="2000" dirty="0" smtClean="0"/>
              <a:t>During primary </a:t>
            </a:r>
            <a:r>
              <a:rPr lang="en-GB" sz="2000" dirty="0"/>
              <a:t>surgical </a:t>
            </a:r>
            <a:r>
              <a:rPr lang="en-GB" sz="2000" dirty="0" smtClean="0"/>
              <a:t>procedure (</a:t>
            </a:r>
            <a:r>
              <a:rPr lang="en-GB" sz="2000" dirty="0"/>
              <a:t>n=2) </a:t>
            </a:r>
            <a:endParaRPr lang="en-GB" sz="2000" dirty="0" smtClean="0"/>
          </a:p>
          <a:p>
            <a:pPr lvl="2"/>
            <a:r>
              <a:rPr lang="en-GB" sz="2000" dirty="0" smtClean="0"/>
              <a:t>During return to theatre for </a:t>
            </a:r>
            <a:r>
              <a:rPr lang="en-GB" sz="2000" dirty="0"/>
              <a:t>bleeding (n=1)</a:t>
            </a:r>
          </a:p>
          <a:p>
            <a:pPr lvl="1"/>
            <a:endParaRPr lang="en-GB" sz="2400" dirty="0"/>
          </a:p>
          <a:p>
            <a:endParaRPr lang="en-GB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2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Case Report I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43" t="17004" r="56088" b="40444"/>
          <a:stretch/>
        </p:blipFill>
        <p:spPr>
          <a:xfrm>
            <a:off x="3706302" y="2348879"/>
            <a:ext cx="5331794" cy="35283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923928" y="1658786"/>
            <a:ext cx="4968552" cy="6900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Anxious young emergency CABG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5113"/>
            <a:ext cx="324601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893"/>
          </a:xfrm>
        </p:spPr>
        <p:txBody>
          <a:bodyPr/>
          <a:lstStyle/>
          <a:p>
            <a:r>
              <a:rPr lang="en-GB" dirty="0" smtClean="0"/>
              <a:t>Cardiac Case Report II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43" t="10179" r="55370" b="40500"/>
          <a:stretch/>
        </p:blipFill>
        <p:spPr>
          <a:xfrm>
            <a:off x="2863710" y="2081857"/>
            <a:ext cx="5917276" cy="43675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763688" y="1145532"/>
            <a:ext cx="6923112" cy="6992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chemeClr val="accent2"/>
                </a:solidFill>
              </a:rPr>
              <a:t>T</a:t>
            </a:r>
            <a:r>
              <a:rPr lang="en-GB" sz="3400" dirty="0" smtClean="0">
                <a:solidFill>
                  <a:schemeClr val="accent2"/>
                </a:solidFill>
              </a:rPr>
              <a:t>ake back for bleeding with BIS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2"/>
                </a:solidFill>
              </a:rPr>
              <a:t>Intentional </a:t>
            </a:r>
            <a:r>
              <a:rPr lang="en-GB" sz="2900" dirty="0" smtClean="0">
                <a:solidFill>
                  <a:schemeClr val="accent2"/>
                </a:solidFill>
              </a:rPr>
              <a:t>‘light anaesthesia’ to </a:t>
            </a:r>
            <a:r>
              <a:rPr lang="en-GB" sz="2900" dirty="0">
                <a:solidFill>
                  <a:schemeClr val="accent2"/>
                </a:solidFill>
              </a:rPr>
              <a:t>avoid cardiovascular instability</a:t>
            </a:r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668" t="13155" r="68894" b="62901"/>
          <a:stretch/>
        </p:blipFill>
        <p:spPr>
          <a:xfrm>
            <a:off x="179512" y="2174875"/>
            <a:ext cx="1944216" cy="27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Cardiac </a:t>
            </a:r>
            <a:r>
              <a:rPr lang="en-GB" sz="2800" dirty="0"/>
              <a:t>cases </a:t>
            </a:r>
            <a:r>
              <a:rPr lang="en-GB" sz="2800" dirty="0" smtClean="0"/>
              <a:t>~</a:t>
            </a:r>
            <a:r>
              <a:rPr lang="en-GB" sz="2800" dirty="0"/>
              <a:t>1% of </a:t>
            </a:r>
            <a:r>
              <a:rPr lang="en-GB" sz="2800" dirty="0" smtClean="0"/>
              <a:t>total </a:t>
            </a:r>
            <a:r>
              <a:rPr lang="en-GB" sz="2800" dirty="0"/>
              <a:t>UK reported caseload during </a:t>
            </a:r>
            <a:r>
              <a:rPr lang="en-GB" sz="2800" dirty="0" smtClean="0"/>
              <a:t>activity denominator survey </a:t>
            </a:r>
          </a:p>
          <a:p>
            <a:pPr lvl="1"/>
            <a:r>
              <a:rPr lang="en-GB" sz="2400" dirty="0" smtClean="0"/>
              <a:t>~</a:t>
            </a:r>
            <a:r>
              <a:rPr lang="en-GB" sz="2400" dirty="0"/>
              <a:t>40,600 </a:t>
            </a:r>
            <a:r>
              <a:rPr lang="en-GB" sz="2400" dirty="0" smtClean="0"/>
              <a:t>cardiac cases annually</a:t>
            </a:r>
          </a:p>
          <a:p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Incidence of </a:t>
            </a:r>
            <a:r>
              <a:rPr lang="en-GB" sz="2800" dirty="0"/>
              <a:t>AAGA or ~1:10,000 (~0.01%). </a:t>
            </a:r>
            <a:endParaRPr lang="en-GB" sz="2800" dirty="0" smtClean="0"/>
          </a:p>
          <a:p>
            <a:pPr lvl="1"/>
            <a:r>
              <a:rPr lang="en-GB" sz="2400" dirty="0" smtClean="0"/>
              <a:t>twice </a:t>
            </a:r>
            <a:r>
              <a:rPr lang="en-GB" sz="2400" dirty="0"/>
              <a:t>as high as </a:t>
            </a:r>
            <a:r>
              <a:rPr lang="en-GB" sz="2400" dirty="0" smtClean="0"/>
              <a:t>overall NAP5 incidence of </a:t>
            </a:r>
            <a:r>
              <a:rPr lang="en-GB" sz="2400" dirty="0"/>
              <a:t>~1:20,000 </a:t>
            </a:r>
            <a:endParaRPr lang="en-GB" sz="2400" dirty="0" smtClean="0"/>
          </a:p>
          <a:p>
            <a:pPr lvl="1"/>
            <a:r>
              <a:rPr lang="en-GB" sz="2400" dirty="0" smtClean="0"/>
              <a:t>much </a:t>
            </a:r>
            <a:r>
              <a:rPr lang="en-GB" sz="2400" dirty="0"/>
              <a:t>lower than </a:t>
            </a:r>
            <a:r>
              <a:rPr lang="en-GB" sz="2400" dirty="0" smtClean="0"/>
              <a:t>reported incidence of ~1:150 in previous cardiac surgical series</a:t>
            </a:r>
            <a:endParaRPr lang="en-GB" sz="2400" dirty="0"/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6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Thoracic Reports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Four class A reports during </a:t>
            </a:r>
            <a:r>
              <a:rPr lang="en-GB" dirty="0">
                <a:solidFill>
                  <a:schemeClr val="tx2"/>
                </a:solidFill>
              </a:rPr>
              <a:t>thoracic </a:t>
            </a:r>
            <a:r>
              <a:rPr lang="en-GB" dirty="0" smtClean="0">
                <a:solidFill>
                  <a:schemeClr val="tx2"/>
                </a:solidFill>
              </a:rPr>
              <a:t>anaesthesia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i.e. certain or probable AAGA 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One </a:t>
            </a:r>
            <a:r>
              <a:rPr lang="en-GB" dirty="0"/>
              <a:t>report </a:t>
            </a:r>
            <a:r>
              <a:rPr lang="en-GB" dirty="0" smtClean="0"/>
              <a:t>at </a:t>
            </a:r>
            <a:r>
              <a:rPr lang="en-GB" dirty="0"/>
              <a:t>induction </a:t>
            </a:r>
            <a:endParaRPr lang="en-GB" dirty="0" smtClean="0"/>
          </a:p>
          <a:p>
            <a:pPr lvl="1"/>
            <a:r>
              <a:rPr lang="en-GB" dirty="0" smtClean="0"/>
              <a:t>failure </a:t>
            </a:r>
            <a:r>
              <a:rPr lang="en-GB" dirty="0"/>
              <a:t>to turn on the vaporiser after inserting a double lumen tracheal tube. </a:t>
            </a:r>
            <a:endParaRPr lang="en-GB" dirty="0" smtClean="0"/>
          </a:p>
          <a:p>
            <a:r>
              <a:rPr lang="en-GB" dirty="0" smtClean="0"/>
              <a:t>Two </a:t>
            </a:r>
            <a:r>
              <a:rPr lang="en-GB" dirty="0"/>
              <a:t>reported cases </a:t>
            </a:r>
            <a:r>
              <a:rPr lang="en-GB" dirty="0" smtClean="0"/>
              <a:t>during primary </a:t>
            </a:r>
            <a:r>
              <a:rPr lang="en-GB" dirty="0"/>
              <a:t>surgical </a:t>
            </a:r>
            <a:r>
              <a:rPr lang="en-GB" dirty="0" smtClean="0"/>
              <a:t>procedure</a:t>
            </a:r>
          </a:p>
          <a:p>
            <a:pPr lvl="1"/>
            <a:r>
              <a:rPr lang="en-GB" dirty="0" smtClean="0"/>
              <a:t>one due </a:t>
            </a:r>
            <a:r>
              <a:rPr lang="en-GB" dirty="0"/>
              <a:t>to a failure to recommence vapour on moving to the operating </a:t>
            </a:r>
            <a:r>
              <a:rPr lang="en-GB" dirty="0" smtClean="0"/>
              <a:t>room </a:t>
            </a:r>
          </a:p>
          <a:p>
            <a:pPr lvl="1"/>
            <a:r>
              <a:rPr lang="en-GB" dirty="0" smtClean="0"/>
              <a:t>One due to a </a:t>
            </a:r>
            <a:r>
              <a:rPr lang="en-GB" dirty="0"/>
              <a:t>tissued intravenous </a:t>
            </a:r>
            <a:r>
              <a:rPr lang="en-GB" dirty="0" smtClean="0"/>
              <a:t>cannula</a:t>
            </a:r>
            <a:endParaRPr lang="en-GB" dirty="0"/>
          </a:p>
          <a:p>
            <a:r>
              <a:rPr lang="en-GB" dirty="0" smtClean="0"/>
              <a:t>One </a:t>
            </a:r>
            <a:r>
              <a:rPr lang="en-GB" dirty="0"/>
              <a:t>case </a:t>
            </a:r>
            <a:r>
              <a:rPr lang="en-GB" dirty="0" smtClean="0"/>
              <a:t>in Recovery</a:t>
            </a:r>
            <a:endParaRPr lang="en-GB" dirty="0"/>
          </a:p>
          <a:p>
            <a:pPr lvl="1"/>
            <a:r>
              <a:rPr lang="en-GB" dirty="0" smtClean="0"/>
              <a:t>inadequate </a:t>
            </a:r>
            <a:r>
              <a:rPr lang="en-GB" dirty="0"/>
              <a:t>reversal of neuromuscular blockade with recall of </a:t>
            </a:r>
            <a:r>
              <a:rPr lang="en-GB" dirty="0" smtClean="0"/>
              <a:t>extubation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NAP5 The 5th National Audit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1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795</Words>
  <Application>Microsoft Office PowerPoint</Application>
  <PresentationFormat>On-screen Show (4:3)</PresentationFormat>
  <Paragraphs>121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AAGA in Cardiothoracic Anaesthesia</vt:lpstr>
      <vt:lpstr>Cardiothoracic Lecture Objectives</vt:lpstr>
      <vt:lpstr>Cardiac Anaesthesia Risks Cardiac surgical patients considered at increased risk of AAGA.  High-risk in cardiac surgical patients deemed particularly vulnerable </vt:lpstr>
      <vt:lpstr>Thoracic Anaesthesia Risks Thoracic surgical patients are also considered at increased risk of AAGA</vt:lpstr>
      <vt:lpstr>Cardiac Reports</vt:lpstr>
      <vt:lpstr>Cardiac Case Report I</vt:lpstr>
      <vt:lpstr>Cardiac Case Report II</vt:lpstr>
      <vt:lpstr>Cardiac Summary</vt:lpstr>
      <vt:lpstr>Thoracic Reports</vt:lpstr>
      <vt:lpstr>Thoracic Case Report </vt:lpstr>
      <vt:lpstr>Thoracic Summary</vt:lpstr>
      <vt:lpstr>Depth of Anaesthesia Monitoring</vt:lpstr>
      <vt:lpstr>Discussion I</vt:lpstr>
      <vt:lpstr>Discussion II</vt:lpstr>
      <vt:lpstr>Discussion III</vt:lpstr>
    </vt:vector>
  </TitlesOfParts>
  <Company>Salford Royal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Palmer</dc:creator>
  <cp:lastModifiedBy>J</cp:lastModifiedBy>
  <cp:revision>42</cp:revision>
  <dcterms:created xsi:type="dcterms:W3CDTF">2014-06-04T19:12:01Z</dcterms:created>
  <dcterms:modified xsi:type="dcterms:W3CDTF">2014-09-10T11:55:34Z</dcterms:modified>
</cp:coreProperties>
</file>