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60" r:id="rId3"/>
    <p:sldId id="257" r:id="rId4"/>
    <p:sldId id="258" r:id="rId5"/>
    <p:sldId id="259" r:id="rId6"/>
    <p:sldId id="265" r:id="rId7"/>
    <p:sldId id="263" r:id="rId8"/>
    <p:sldId id="274" r:id="rId9"/>
    <p:sldId id="275" r:id="rId10"/>
    <p:sldId id="266" r:id="rId11"/>
    <p:sldId id="277" r:id="rId12"/>
    <p:sldId id="276" r:id="rId13"/>
    <p:sldId id="272" r:id="rId14"/>
    <p:sldId id="273" r:id="rId15"/>
    <p:sldId id="264" r:id="rId16"/>
    <p:sldId id="267" r:id="rId17"/>
    <p:sldId id="278" r:id="rId18"/>
    <p:sldId id="268" r:id="rId19"/>
    <p:sldId id="269" r:id="rId20"/>
    <p:sldId id="270" r:id="rId21"/>
    <p:sldId id="27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C18A"/>
    <a:srgbClr val="04C8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660"/>
  </p:normalViewPr>
  <p:slideViewPr>
    <p:cSldViewPr>
      <p:cViewPr varScale="1">
        <p:scale>
          <a:sx n="101" d="100"/>
          <a:sy n="101" d="100"/>
        </p:scale>
        <p:origin x="-96" y="-2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NAP5 The 5th National Audit Project</a:t>
            </a:r>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4B4701-02D0-4BF7-B19D-817769012AC0}" type="datetimeFigureOut">
              <a:rPr lang="en-GB" smtClean="0"/>
              <a:t>21/10/2014</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5999E2-8087-4389-9A36-E81E1F6F82B1}" type="slidenum">
              <a:rPr lang="en-GB" smtClean="0"/>
              <a:t>‹#›</a:t>
            </a:fld>
            <a:endParaRPr lang="en-GB" dirty="0"/>
          </a:p>
        </p:txBody>
      </p:sp>
    </p:spTree>
    <p:extLst>
      <p:ext uri="{BB962C8B-B14F-4D97-AF65-F5344CB8AC3E}">
        <p14:creationId xmlns:p14="http://schemas.microsoft.com/office/powerpoint/2010/main" val="3655762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NAP5 The 5th National Audit Project</a:t>
            </a:r>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9E675D-B81A-4E1B-A2D8-7BF065B54687}" type="datetimeFigureOut">
              <a:rPr lang="en-GB" smtClean="0"/>
              <a:t>21/10/2014</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458B53-FE29-47E3-9B97-23795ECB8DBF}" type="slidenum">
              <a:rPr lang="en-GB" smtClean="0"/>
              <a:t>‹#›</a:t>
            </a:fld>
            <a:endParaRPr lang="en-GB" dirty="0"/>
          </a:p>
        </p:txBody>
      </p:sp>
    </p:spTree>
    <p:extLst>
      <p:ext uri="{BB962C8B-B14F-4D97-AF65-F5344CB8AC3E}">
        <p14:creationId xmlns:p14="http://schemas.microsoft.com/office/powerpoint/2010/main" val="226957486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majority of the</a:t>
            </a:r>
            <a:r>
              <a:rPr lang="en-GB" baseline="0" dirty="0" smtClean="0"/>
              <a:t> </a:t>
            </a:r>
            <a:r>
              <a:rPr lang="en-GB" dirty="0" smtClean="0"/>
              <a:t>NAP5 Report focuses on failure of general anaesthesia – that is when general anaesthesia </a:t>
            </a:r>
            <a:r>
              <a:rPr lang="en-GB" b="1" dirty="0" smtClean="0"/>
              <a:t>was intended </a:t>
            </a:r>
            <a:r>
              <a:rPr lang="en-GB" dirty="0" smtClean="0"/>
              <a:t>yet the patient remained conscious.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Cases </a:t>
            </a:r>
            <a:r>
              <a:rPr lang="en-GB" dirty="0" smtClean="0"/>
              <a:t>of brief awake paralysis as a result of drug errors </a:t>
            </a:r>
            <a:r>
              <a:rPr lang="en-GB" baseline="0" dirty="0" smtClean="0"/>
              <a:t>which </a:t>
            </a:r>
            <a:r>
              <a:rPr lang="en-GB" dirty="0" smtClean="0"/>
              <a:t>led to a neuromuscular blocking drug being administered without prior anaesthesia</a:t>
            </a:r>
            <a:r>
              <a:rPr lang="en-GB" baseline="0" dirty="0" smtClean="0"/>
              <a:t> </a:t>
            </a:r>
            <a:r>
              <a:rPr lang="en-GB" dirty="0" smtClean="0"/>
              <a:t>accounted for approximately 10% of reports to NAP5</a:t>
            </a:r>
            <a:endParaRPr lang="en-GB" dirty="0"/>
          </a:p>
        </p:txBody>
      </p:sp>
      <p:sp>
        <p:nvSpPr>
          <p:cNvPr id="4" name="Slide Number Placeholder 3"/>
          <p:cNvSpPr>
            <a:spLocks noGrp="1"/>
          </p:cNvSpPr>
          <p:nvPr>
            <p:ph type="sldNum" sz="quarter" idx="10"/>
          </p:nvPr>
        </p:nvSpPr>
        <p:spPr/>
        <p:txBody>
          <a:bodyPr/>
          <a:lstStyle/>
          <a:p>
            <a:fld id="{6A458B53-FE29-47E3-9B97-23795ECB8DBF}" type="slidenum">
              <a:rPr lang="en-GB" smtClean="0"/>
              <a:t>1</a:t>
            </a:fld>
            <a:endParaRPr lang="en-GB" dirty="0"/>
          </a:p>
        </p:txBody>
      </p:sp>
    </p:spTree>
    <p:extLst>
      <p:ext uri="{BB962C8B-B14F-4D97-AF65-F5344CB8AC3E}">
        <p14:creationId xmlns:p14="http://schemas.microsoft.com/office/powerpoint/2010/main" val="823082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All cases of awake paralysis were preventable </a:t>
            </a:r>
          </a:p>
          <a:p>
            <a:r>
              <a:rPr lang="en-GB" dirty="0" smtClean="0"/>
              <a:t>2. Quality of clinical care was generally deemed to be poor or suboptimal in the period leading up to the event.  </a:t>
            </a:r>
          </a:p>
          <a:p>
            <a:r>
              <a:rPr lang="en-GB" dirty="0" smtClean="0"/>
              <a:t>3. In contrast, quality of care after the event was frequently good, largely because the event was promptly recognised and well managed</a:t>
            </a:r>
            <a:endParaRPr lang="en-GB" dirty="0"/>
          </a:p>
        </p:txBody>
      </p:sp>
      <p:sp>
        <p:nvSpPr>
          <p:cNvPr id="4" name="Slide Number Placeholder 3"/>
          <p:cNvSpPr>
            <a:spLocks noGrp="1"/>
          </p:cNvSpPr>
          <p:nvPr>
            <p:ph type="sldNum" sz="quarter" idx="10"/>
          </p:nvPr>
        </p:nvSpPr>
        <p:spPr/>
        <p:txBody>
          <a:bodyPr/>
          <a:lstStyle/>
          <a:p>
            <a:fld id="{6A458B53-FE29-47E3-9B97-23795ECB8DBF}" type="slidenum">
              <a:rPr lang="en-GB" smtClean="0"/>
              <a:t>14</a:t>
            </a:fld>
            <a:endParaRPr lang="en-GB" dirty="0"/>
          </a:p>
        </p:txBody>
      </p:sp>
    </p:spTree>
    <p:extLst>
      <p:ext uri="{BB962C8B-B14F-4D97-AF65-F5344CB8AC3E}">
        <p14:creationId xmlns:p14="http://schemas.microsoft.com/office/powerpoint/2010/main" val="3469337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cases were rich in organisational and individual latent factors that made such events</a:t>
            </a:r>
          </a:p>
          <a:p>
            <a:r>
              <a:rPr lang="en-GB" dirty="0" smtClean="0"/>
              <a:t>more likely. These included ill considered policies for drug management, similar looking ampoules,</a:t>
            </a:r>
          </a:p>
          <a:p>
            <a:r>
              <a:rPr lang="en-GB" dirty="0" smtClean="0"/>
              <a:t>poorly organised operating lists, high workload, distraction and hurriedness. Prevention of such</a:t>
            </a:r>
          </a:p>
          <a:p>
            <a:r>
              <a:rPr lang="en-GB" dirty="0" smtClean="0"/>
              <a:t>events requires action from national organisations (e.g. to improve drug labelling and packaging),</a:t>
            </a:r>
          </a:p>
          <a:p>
            <a:r>
              <a:rPr lang="en-GB" dirty="0" smtClean="0"/>
              <a:t>organisations (e.g. to ensure safe management of operating lists) and individuals (e.g. to develop clear personal strategies for drug preparation – particularly neuromuscular blockers).</a:t>
            </a:r>
            <a:endParaRPr lang="en-GB" dirty="0"/>
          </a:p>
        </p:txBody>
      </p:sp>
      <p:sp>
        <p:nvSpPr>
          <p:cNvPr id="4" name="Slide Number Placeholder 3"/>
          <p:cNvSpPr>
            <a:spLocks noGrp="1"/>
          </p:cNvSpPr>
          <p:nvPr>
            <p:ph type="sldNum" sz="quarter" idx="10"/>
          </p:nvPr>
        </p:nvSpPr>
        <p:spPr/>
        <p:txBody>
          <a:bodyPr/>
          <a:lstStyle/>
          <a:p>
            <a:fld id="{6A458B53-FE29-47E3-9B97-23795ECB8DBF}" type="slidenum">
              <a:rPr lang="en-GB" smtClean="0"/>
              <a:t>15</a:t>
            </a:fld>
            <a:endParaRPr lang="en-GB" dirty="0"/>
          </a:p>
        </p:txBody>
      </p:sp>
    </p:spTree>
    <p:extLst>
      <p:ext uri="{BB962C8B-B14F-4D97-AF65-F5344CB8AC3E}">
        <p14:creationId xmlns:p14="http://schemas.microsoft.com/office/powerpoint/2010/main" val="3811496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similar sized syringes, or similar coloured fluids, such as suxamethonium vs. fentanyl or ondansetron (all</a:t>
            </a:r>
          </a:p>
          <a:p>
            <a:r>
              <a:rPr lang="en-GB" dirty="0" smtClean="0"/>
              <a:t>normally drawn in 2ml syringes); non-depolarising drugs vs midazolam (both normally in 5 ml syringes);</a:t>
            </a:r>
          </a:p>
          <a:p>
            <a:r>
              <a:rPr lang="en-GB" dirty="0" smtClean="0"/>
              <a:t>or antibiotics vs thiopental (both usually in 20 ml</a:t>
            </a:r>
          </a:p>
          <a:p>
            <a:r>
              <a:rPr lang="en-GB" dirty="0" smtClean="0"/>
              <a:t>syringes). Indeed, not a single error was reportedIndeed, not a single error was reported for</a:t>
            </a:r>
          </a:p>
          <a:p>
            <a:r>
              <a:rPr lang="en-GB" dirty="0" smtClean="0"/>
              <a:t>dissimilar sized syringes (Tables 13.3 and 13.4).</a:t>
            </a:r>
          </a:p>
          <a:p>
            <a:r>
              <a:rPr lang="en-GB" dirty="0" smtClean="0"/>
              <a:t>Distractions during critical moments can have very serious consequences. Jothiraj el al. (2013) reported</a:t>
            </a:r>
          </a:p>
          <a:p>
            <a:r>
              <a:rPr lang="en-GB" dirty="0" smtClean="0"/>
              <a:t>that other anaesthetists and circulating nurses are the most common causes of distractions.</a:t>
            </a:r>
            <a:endParaRPr lang="en-GB" dirty="0"/>
          </a:p>
        </p:txBody>
      </p:sp>
      <p:sp>
        <p:nvSpPr>
          <p:cNvPr id="4" name="Slide Number Placeholder 3"/>
          <p:cNvSpPr>
            <a:spLocks noGrp="1"/>
          </p:cNvSpPr>
          <p:nvPr>
            <p:ph type="sldNum" sz="quarter" idx="10"/>
          </p:nvPr>
        </p:nvSpPr>
        <p:spPr/>
        <p:txBody>
          <a:bodyPr/>
          <a:lstStyle/>
          <a:p>
            <a:fld id="{6A458B53-FE29-47E3-9B97-23795ECB8DBF}" type="slidenum">
              <a:rPr lang="en-GB" smtClean="0"/>
              <a:t>16</a:t>
            </a:fld>
            <a:endParaRPr lang="en-GB" dirty="0"/>
          </a:p>
        </p:txBody>
      </p:sp>
    </p:spTree>
    <p:extLst>
      <p:ext uri="{BB962C8B-B14F-4D97-AF65-F5344CB8AC3E}">
        <p14:creationId xmlns:p14="http://schemas.microsoft.com/office/powerpoint/2010/main" val="2232510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have been several solutions suggested to reduce the incidence of drug errors in anaesthesia</a:t>
            </a:r>
          </a:p>
          <a:p>
            <a:r>
              <a:rPr lang="en-GB" dirty="0" smtClean="0"/>
              <a:t>and other branches of medicine. These include checking drugs with another person before</a:t>
            </a:r>
          </a:p>
          <a:p>
            <a:r>
              <a:rPr lang="en-GB" dirty="0" smtClean="0"/>
              <a:t>administration (‘two person checking’ or ‘double checking’) and also the use of technology (bar</a:t>
            </a:r>
          </a:p>
          <a:p>
            <a:r>
              <a:rPr lang="en-GB" dirty="0" smtClean="0"/>
              <a:t>code scanning). Both systems have been trialled in anaesthesia (Evley et al., 2010).</a:t>
            </a:r>
          </a:p>
          <a:p>
            <a:endParaRPr lang="en-GB" dirty="0" smtClean="0"/>
          </a:p>
          <a:p>
            <a:r>
              <a:rPr lang="en-GB" dirty="0" smtClean="0"/>
              <a:t>Although checking ampoules and labels with a second person is theoretically attractive, the evidence base for checking with a second person before drawing up or giving a drug is weak. Although double-checking is accepted as necessary in other familiar settings (e.g. the administration of blood products), the value of checking routinely</a:t>
            </a:r>
          </a:p>
          <a:p>
            <a:r>
              <a:rPr lang="en-GB" dirty="0" smtClean="0"/>
              <a:t>administered drugs in the anaesthetic context is more controversial.</a:t>
            </a:r>
          </a:p>
          <a:p>
            <a:endParaRPr lang="en-GB" dirty="0" smtClean="0"/>
          </a:p>
          <a:p>
            <a:r>
              <a:rPr lang="en-GB" dirty="0" smtClean="0"/>
              <a:t>When two people are responsible for the same task, neither person is truly responsible. There are several examples of this phenomenon in this report,where two anaesthetists have been present duringa case, yet perhaps nobody was truly leading the team. Paradoxically, the introduction of doublechecking for routine drug administration could</a:t>
            </a:r>
          </a:p>
          <a:p>
            <a:r>
              <a:rPr lang="en-GB" dirty="0" smtClean="0"/>
              <a:t>worsen ‘involuntary automaticity’ and reduce, rather than increase, patient safety.</a:t>
            </a:r>
            <a:endParaRPr lang="en-GB" dirty="0"/>
          </a:p>
        </p:txBody>
      </p:sp>
      <p:sp>
        <p:nvSpPr>
          <p:cNvPr id="4" name="Slide Number Placeholder 3"/>
          <p:cNvSpPr>
            <a:spLocks noGrp="1"/>
          </p:cNvSpPr>
          <p:nvPr>
            <p:ph type="sldNum" sz="quarter" idx="10"/>
          </p:nvPr>
        </p:nvSpPr>
        <p:spPr/>
        <p:txBody>
          <a:bodyPr/>
          <a:lstStyle/>
          <a:p>
            <a:fld id="{6A458B53-FE29-47E3-9B97-23795ECB8DBF}" type="slidenum">
              <a:rPr lang="en-GB" smtClean="0"/>
              <a:t>17</a:t>
            </a:fld>
            <a:endParaRPr lang="en-GB" dirty="0"/>
          </a:p>
        </p:txBody>
      </p:sp>
    </p:spTree>
    <p:extLst>
      <p:ext uri="{BB962C8B-B14F-4D97-AF65-F5344CB8AC3E}">
        <p14:creationId xmlns:p14="http://schemas.microsoft.com/office/powerpoint/2010/main" val="3641645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A technical solution to the problem would involve use of pre-prepared drug syringes and use of scanning technology to ‘check’ drugs before administration. Any method would need to accommodate the need for rapid response to a changing situation during surgery, and hence the need to have a range of drugs immediately available whose use was not anticipated. </a:t>
            </a:r>
          </a:p>
        </p:txBody>
      </p:sp>
      <p:sp>
        <p:nvSpPr>
          <p:cNvPr id="4" name="Slide Number Placeholder 3"/>
          <p:cNvSpPr>
            <a:spLocks noGrp="1"/>
          </p:cNvSpPr>
          <p:nvPr>
            <p:ph type="sldNum" sz="quarter" idx="10"/>
          </p:nvPr>
        </p:nvSpPr>
        <p:spPr/>
        <p:txBody>
          <a:bodyPr/>
          <a:lstStyle/>
          <a:p>
            <a:fld id="{6A458B53-FE29-47E3-9B97-23795ECB8DBF}" type="slidenum">
              <a:rPr lang="en-GB" smtClean="0"/>
              <a:t>18</a:t>
            </a:fld>
            <a:endParaRPr lang="en-GB" dirty="0"/>
          </a:p>
        </p:txBody>
      </p:sp>
    </p:spTree>
    <p:extLst>
      <p:ext uri="{BB962C8B-B14F-4D97-AF65-F5344CB8AC3E}">
        <p14:creationId xmlns:p14="http://schemas.microsoft.com/office/powerpoint/2010/main" val="2942750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An early landmark study of human error as a cause of untoward anaesthetic outcomes was published by Cooper et al. (1978). At that time, a syringe swap or the unintended administration of an incorrect drug was the third most common cause of anaesthetic critical incident (human error involving disconnection of circuit or inadvertent changes in gas flow being the two commonest). Syringe swaps now account for an even higher proportion of critical incidents in anaesthetic practice because, over time, the latter two have been virtually eliminated. </a:t>
            </a:r>
          </a:p>
          <a:p>
            <a:r>
              <a:rPr lang="en-GB" sz="1200" b="0" i="0" u="none" strike="noStrike" kern="1200" baseline="0" dirty="0" smtClean="0">
                <a:solidFill>
                  <a:schemeClr val="tx1"/>
                </a:solidFill>
                <a:latin typeface="+mn-lt"/>
                <a:ea typeface="+mn-ea"/>
                <a:cs typeface="+mn-cs"/>
              </a:rPr>
              <a:t>This is almost certainly an underestimate as many unrecognized errors are not reported. Given these</a:t>
            </a:r>
          </a:p>
          <a:p>
            <a:r>
              <a:rPr lang="en-GB" sz="1200" b="0" i="0" u="none" strike="noStrike" kern="1200" baseline="0" dirty="0" smtClean="0">
                <a:solidFill>
                  <a:schemeClr val="tx1"/>
                </a:solidFill>
                <a:latin typeface="+mn-lt"/>
                <a:ea typeface="+mn-ea"/>
                <a:cs typeface="+mn-cs"/>
              </a:rPr>
              <a:t>odds, it is almost inevitable that an anaesthetist will make drug errors during their career; yet many</a:t>
            </a:r>
          </a:p>
          <a:p>
            <a:r>
              <a:rPr lang="en-GB" sz="1200" b="0" i="0" u="none" strike="noStrike" kern="1200" baseline="0" dirty="0" smtClean="0">
                <a:solidFill>
                  <a:schemeClr val="tx1"/>
                </a:solidFill>
                <a:latin typeface="+mn-lt"/>
                <a:ea typeface="+mn-ea"/>
                <a:cs typeface="+mn-cs"/>
              </a:rPr>
              <a:t>practitioners remain in a state of denial that they could make such an error, preferring to believe that</a:t>
            </a:r>
          </a:p>
          <a:p>
            <a:r>
              <a:rPr lang="en-GB" sz="1200" b="0" i="0" u="none" strike="noStrike" kern="1200" baseline="0" dirty="0" smtClean="0">
                <a:solidFill>
                  <a:schemeClr val="tx1"/>
                </a:solidFill>
                <a:latin typeface="+mn-lt"/>
                <a:ea typeface="+mn-ea"/>
                <a:cs typeface="+mn-cs"/>
              </a:rPr>
              <a:t>they are less fallible than their colleagues (Evley et</a:t>
            </a:r>
          </a:p>
          <a:p>
            <a:r>
              <a:rPr lang="en-GB" sz="1200" b="0" i="0" u="none" strike="noStrike" kern="1200" baseline="0" dirty="0" smtClean="0">
                <a:solidFill>
                  <a:schemeClr val="tx1"/>
                </a:solidFill>
                <a:latin typeface="+mn-lt"/>
                <a:ea typeface="+mn-ea"/>
                <a:cs typeface="+mn-cs"/>
              </a:rPr>
              <a:t>al., 2010).</a:t>
            </a:r>
          </a:p>
          <a:p>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A458B53-FE29-47E3-9B97-23795ECB8DBF}" type="slidenum">
              <a:rPr lang="en-GB" smtClean="0"/>
              <a:t>3</a:t>
            </a:fld>
            <a:endParaRPr lang="en-GB" dirty="0"/>
          </a:p>
        </p:txBody>
      </p:sp>
    </p:spTree>
    <p:extLst>
      <p:ext uri="{BB962C8B-B14F-4D97-AF65-F5344CB8AC3E}">
        <p14:creationId xmlns:p14="http://schemas.microsoft.com/office/powerpoint/2010/main" val="1756022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4</a:t>
            </a:r>
            <a:r>
              <a:rPr lang="en-GB" baseline="30000" dirty="0" smtClean="0"/>
              <a:t>th</a:t>
            </a:r>
            <a:r>
              <a:rPr lang="en-GB" dirty="0" smtClean="0"/>
              <a:t> type of drug error – flushing</a:t>
            </a:r>
            <a:r>
              <a:rPr lang="en-GB" baseline="0" dirty="0" smtClean="0"/>
              <a:t> r</a:t>
            </a:r>
            <a:r>
              <a:rPr lang="en-GB" dirty="0" smtClean="0"/>
              <a:t>etained muscle relaxant in the dead space of venous cannula or extension</a:t>
            </a:r>
            <a:r>
              <a:rPr lang="en-GB" baseline="0" dirty="0" smtClean="0"/>
              <a:t> </a:t>
            </a:r>
            <a:r>
              <a:rPr lang="en-GB" dirty="0" smtClean="0"/>
              <a:t>can</a:t>
            </a:r>
            <a:r>
              <a:rPr lang="en-GB" baseline="0" dirty="0" smtClean="0"/>
              <a:t> also lead to awake paralysis typically in Recovery</a:t>
            </a:r>
            <a:endParaRPr lang="en-GB" dirty="0"/>
          </a:p>
        </p:txBody>
      </p:sp>
      <p:sp>
        <p:nvSpPr>
          <p:cNvPr id="4" name="Slide Number Placeholder 3"/>
          <p:cNvSpPr>
            <a:spLocks noGrp="1"/>
          </p:cNvSpPr>
          <p:nvPr>
            <p:ph type="sldNum" sz="quarter" idx="10"/>
          </p:nvPr>
        </p:nvSpPr>
        <p:spPr/>
        <p:txBody>
          <a:bodyPr/>
          <a:lstStyle/>
          <a:p>
            <a:fld id="{6A458B53-FE29-47E3-9B97-23795ECB8DBF}" type="slidenum">
              <a:rPr lang="en-GB" smtClean="0"/>
              <a:t>4</a:t>
            </a:fld>
            <a:endParaRPr lang="en-GB" dirty="0"/>
          </a:p>
        </p:txBody>
      </p:sp>
    </p:spTree>
    <p:extLst>
      <p:ext uri="{BB962C8B-B14F-4D97-AF65-F5344CB8AC3E}">
        <p14:creationId xmlns:p14="http://schemas.microsoft.com/office/powerpoint/2010/main" val="694646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smtClean="0">
                <a:solidFill>
                  <a:schemeClr val="tx1"/>
                </a:solidFill>
                <a:latin typeface="+mn-lt"/>
                <a:ea typeface="+mn-ea"/>
                <a:cs typeface="+mn-cs"/>
              </a:rPr>
              <a:t>Glass G: Drug error and miscellaneous</a:t>
            </a:r>
            <a:r>
              <a:rPr lang="en-GB" sz="1200" b="0" i="0" u="none" strike="noStrike" kern="1200" baseline="0" dirty="0" smtClean="0">
                <a:solidFill>
                  <a:schemeClr val="tx1"/>
                </a:solidFill>
                <a:latin typeface="+mn-lt"/>
                <a:ea typeface="+mn-ea"/>
                <a:cs typeface="+mn-cs"/>
              </a:rPr>
              <a:t>. This was originally used as a miscellaneous category to be reviewed at the end of the data collection period.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In fact, this class rapidly filled with syringe swaps and drug errors, with only three remaining other cases. </a:t>
            </a:r>
            <a:endParaRPr lang="en-GB" dirty="0" smtClean="0"/>
          </a:p>
          <a:p>
            <a:endParaRPr lang="en-GB" dirty="0"/>
          </a:p>
        </p:txBody>
      </p:sp>
      <p:sp>
        <p:nvSpPr>
          <p:cNvPr id="4" name="Slide Number Placeholder 3"/>
          <p:cNvSpPr>
            <a:spLocks noGrp="1"/>
          </p:cNvSpPr>
          <p:nvPr>
            <p:ph type="sldNum" sz="quarter" idx="10"/>
          </p:nvPr>
        </p:nvSpPr>
        <p:spPr/>
        <p:txBody>
          <a:bodyPr/>
          <a:lstStyle/>
          <a:p>
            <a:fld id="{6A458B53-FE29-47E3-9B97-23795ECB8DBF}" type="slidenum">
              <a:rPr lang="en-GB" smtClean="0"/>
              <a:t>5</a:t>
            </a:fld>
            <a:endParaRPr lang="en-GB" dirty="0"/>
          </a:p>
        </p:txBody>
      </p:sp>
    </p:spTree>
    <p:extLst>
      <p:ext uri="{BB962C8B-B14F-4D97-AF65-F5344CB8AC3E}">
        <p14:creationId xmlns:p14="http://schemas.microsoft.com/office/powerpoint/2010/main" val="2931507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psychological sequelae of AAGA for the patient (measured by the Michigan and NPSA scores) in this setting can be particularly severe (Mashour et al., 2010; www.npsa.nhs.uk).  </a:t>
            </a:r>
          </a:p>
          <a:p>
            <a:endParaRPr lang="en-GB" dirty="0"/>
          </a:p>
        </p:txBody>
      </p:sp>
      <p:sp>
        <p:nvSpPr>
          <p:cNvPr id="4" name="Slide Number Placeholder 3"/>
          <p:cNvSpPr>
            <a:spLocks noGrp="1"/>
          </p:cNvSpPr>
          <p:nvPr>
            <p:ph type="sldNum" sz="quarter" idx="10"/>
          </p:nvPr>
        </p:nvSpPr>
        <p:spPr/>
        <p:txBody>
          <a:bodyPr/>
          <a:lstStyle/>
          <a:p>
            <a:fld id="{6A458B53-FE29-47E3-9B97-23795ECB8DBF}" type="slidenum">
              <a:rPr lang="en-GB" smtClean="0"/>
              <a:t>6</a:t>
            </a:fld>
            <a:endParaRPr lang="en-GB" dirty="0"/>
          </a:p>
        </p:txBody>
      </p:sp>
    </p:spTree>
    <p:extLst>
      <p:ext uri="{BB962C8B-B14F-4D97-AF65-F5344CB8AC3E}">
        <p14:creationId xmlns:p14="http://schemas.microsoft.com/office/powerpoint/2010/main" val="3977300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psychological sequelae of AAGA for the patient (measured by the Michigan and NPSA scores) in this setting can be particularly severe (Mashour et al., 2010; www.npsa.nhs.uk).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majority of syringe swaps that led to AAGA in NAP5 were due to events that lead to administration of a neuromuscular blockade without being preceded by a hypnotic agent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6A458B53-FE29-47E3-9B97-23795ECB8DBF}" type="slidenum">
              <a:rPr lang="en-GB" smtClean="0"/>
              <a:t>7</a:t>
            </a:fld>
            <a:endParaRPr lang="en-GB" dirty="0"/>
          </a:p>
        </p:txBody>
      </p:sp>
    </p:spTree>
    <p:extLst>
      <p:ext uri="{BB962C8B-B14F-4D97-AF65-F5344CB8AC3E}">
        <p14:creationId xmlns:p14="http://schemas.microsoft.com/office/powerpoint/2010/main" val="3953246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Recommendation 50</a:t>
            </a:r>
          </a:p>
          <a:p>
            <a:r>
              <a:rPr lang="en-GB" dirty="0" smtClean="0"/>
              <a:t>Anaesthetists should regard the presence of antibiotic syringes during obstetric induction as a latent risk for</a:t>
            </a:r>
          </a:p>
          <a:p>
            <a:r>
              <a:rPr lang="en-GB" dirty="0" smtClean="0"/>
              <a:t>drug error leading to AAGA. The risk can be mitigated by physical separation, labelling or administration of</a:t>
            </a:r>
          </a:p>
          <a:p>
            <a:r>
              <a:rPr lang="en-GB" dirty="0" smtClean="0"/>
              <a:t>antibiotics by non-anaesthetists. Using propofol for induction mitigates the risk of this drug error</a:t>
            </a:r>
            <a:endParaRPr lang="en-GB" dirty="0"/>
          </a:p>
        </p:txBody>
      </p:sp>
      <p:sp>
        <p:nvSpPr>
          <p:cNvPr id="4" name="Slide Number Placeholder 3"/>
          <p:cNvSpPr>
            <a:spLocks noGrp="1"/>
          </p:cNvSpPr>
          <p:nvPr>
            <p:ph type="sldNum" sz="quarter" idx="10"/>
          </p:nvPr>
        </p:nvSpPr>
        <p:spPr/>
        <p:txBody>
          <a:bodyPr/>
          <a:lstStyle/>
          <a:p>
            <a:fld id="{6A458B53-FE29-47E3-9B97-23795ECB8DBF}" type="slidenum">
              <a:rPr lang="en-GB" smtClean="0"/>
              <a:t>9</a:t>
            </a:fld>
            <a:endParaRPr lang="en-GB" dirty="0"/>
          </a:p>
        </p:txBody>
      </p:sp>
    </p:spTree>
    <p:extLst>
      <p:ext uri="{BB962C8B-B14F-4D97-AF65-F5344CB8AC3E}">
        <p14:creationId xmlns:p14="http://schemas.microsoft.com/office/powerpoint/2010/main" val="1398530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Drug omission was failure to draw up thiopental</a:t>
            </a:r>
            <a:endParaRPr lang="en-GB" dirty="0"/>
          </a:p>
        </p:txBody>
      </p:sp>
      <p:sp>
        <p:nvSpPr>
          <p:cNvPr id="4" name="Slide Number Placeholder 3"/>
          <p:cNvSpPr>
            <a:spLocks noGrp="1"/>
          </p:cNvSpPr>
          <p:nvPr>
            <p:ph type="sldNum" sz="quarter" idx="10"/>
          </p:nvPr>
        </p:nvSpPr>
        <p:spPr/>
        <p:txBody>
          <a:bodyPr/>
          <a:lstStyle/>
          <a:p>
            <a:fld id="{6A458B53-FE29-47E3-9B97-23795ECB8DBF}" type="slidenum">
              <a:rPr lang="en-GB" smtClean="0"/>
              <a:t>10</a:t>
            </a:fld>
            <a:endParaRPr lang="en-GB" dirty="0"/>
          </a:p>
        </p:txBody>
      </p:sp>
    </p:spTree>
    <p:extLst>
      <p:ext uri="{BB962C8B-B14F-4D97-AF65-F5344CB8AC3E}">
        <p14:creationId xmlns:p14="http://schemas.microsoft.com/office/powerpoint/2010/main" val="339537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Although pain was rare, distress was more common during brief awake paralysis than in definite and probable cases of AAGA</a:t>
            </a:r>
            <a:endParaRPr lang="en-GB" dirty="0"/>
          </a:p>
        </p:txBody>
      </p:sp>
      <p:sp>
        <p:nvSpPr>
          <p:cNvPr id="4" name="Slide Number Placeholder 3"/>
          <p:cNvSpPr>
            <a:spLocks noGrp="1"/>
          </p:cNvSpPr>
          <p:nvPr>
            <p:ph type="sldNum" sz="quarter" idx="10"/>
          </p:nvPr>
        </p:nvSpPr>
        <p:spPr/>
        <p:txBody>
          <a:bodyPr/>
          <a:lstStyle/>
          <a:p>
            <a:fld id="{6A458B53-FE29-47E3-9B97-23795ECB8DBF}" type="slidenum">
              <a:rPr lang="en-GB" smtClean="0"/>
              <a:t>13</a:t>
            </a:fld>
            <a:endParaRPr lang="en-GB" dirty="0"/>
          </a:p>
        </p:txBody>
      </p:sp>
    </p:spTree>
    <p:extLst>
      <p:ext uri="{BB962C8B-B14F-4D97-AF65-F5344CB8AC3E}">
        <p14:creationId xmlns:p14="http://schemas.microsoft.com/office/powerpoint/2010/main" val="4223683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056A042-AEC1-45CD-B445-665211EA1138}" type="datetime1">
              <a:rPr lang="en-GB" smtClean="0"/>
              <a:t>21/10/2014</a:t>
            </a:fld>
            <a:endParaRPr lang="en-GB" dirty="0"/>
          </a:p>
        </p:txBody>
      </p:sp>
      <p:sp>
        <p:nvSpPr>
          <p:cNvPr id="5" name="Footer Placeholder 4"/>
          <p:cNvSpPr>
            <a:spLocks noGrp="1"/>
          </p:cNvSpPr>
          <p:nvPr>
            <p:ph type="ftr" sz="quarter" idx="11"/>
          </p:nvPr>
        </p:nvSpPr>
        <p:spPr/>
        <p:txBody>
          <a:bodyPr/>
          <a:lstStyle/>
          <a:p>
            <a:r>
              <a:rPr lang="en-US" dirty="0" smtClean="0"/>
              <a:t>NAP5 The 5th National Audit Project</a:t>
            </a:r>
            <a:endParaRPr lang="en-GB" dirty="0"/>
          </a:p>
        </p:txBody>
      </p:sp>
      <p:sp>
        <p:nvSpPr>
          <p:cNvPr id="6" name="Slide Number Placeholder 5"/>
          <p:cNvSpPr>
            <a:spLocks noGrp="1"/>
          </p:cNvSpPr>
          <p:nvPr>
            <p:ph type="sldNum" sz="quarter" idx="12"/>
          </p:nvPr>
        </p:nvSpPr>
        <p:spPr/>
        <p:txBody>
          <a:bodyPr/>
          <a:lstStyle/>
          <a:p>
            <a:fld id="{ADC176E2-FB2D-4255-B481-9F68F7C757A0}" type="slidenum">
              <a:rPr lang="en-GB" smtClean="0"/>
              <a:t>‹#›</a:t>
            </a:fld>
            <a:endParaRPr lang="en-GB" dirty="0"/>
          </a:p>
        </p:txBody>
      </p:sp>
    </p:spTree>
    <p:extLst>
      <p:ext uri="{BB962C8B-B14F-4D97-AF65-F5344CB8AC3E}">
        <p14:creationId xmlns:p14="http://schemas.microsoft.com/office/powerpoint/2010/main" val="1065661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8E9E7B-5097-49F4-8B08-F5242AE21D42}" type="datetime1">
              <a:rPr lang="en-GB" smtClean="0"/>
              <a:t>21/10/2014</a:t>
            </a:fld>
            <a:endParaRPr lang="en-GB" dirty="0"/>
          </a:p>
        </p:txBody>
      </p:sp>
      <p:sp>
        <p:nvSpPr>
          <p:cNvPr id="5" name="Footer Placeholder 4"/>
          <p:cNvSpPr>
            <a:spLocks noGrp="1"/>
          </p:cNvSpPr>
          <p:nvPr>
            <p:ph type="ftr" sz="quarter" idx="11"/>
          </p:nvPr>
        </p:nvSpPr>
        <p:spPr/>
        <p:txBody>
          <a:bodyPr/>
          <a:lstStyle/>
          <a:p>
            <a:r>
              <a:rPr lang="en-US" dirty="0" smtClean="0"/>
              <a:t>NAP5 The 5th National Audit Project</a:t>
            </a:r>
            <a:endParaRPr lang="en-GB" dirty="0"/>
          </a:p>
        </p:txBody>
      </p:sp>
      <p:sp>
        <p:nvSpPr>
          <p:cNvPr id="6" name="Slide Number Placeholder 5"/>
          <p:cNvSpPr>
            <a:spLocks noGrp="1"/>
          </p:cNvSpPr>
          <p:nvPr>
            <p:ph type="sldNum" sz="quarter" idx="12"/>
          </p:nvPr>
        </p:nvSpPr>
        <p:spPr/>
        <p:txBody>
          <a:bodyPr/>
          <a:lstStyle/>
          <a:p>
            <a:fld id="{ADC176E2-FB2D-4255-B481-9F68F7C757A0}" type="slidenum">
              <a:rPr lang="en-GB" smtClean="0"/>
              <a:t>‹#›</a:t>
            </a:fld>
            <a:endParaRPr lang="en-GB" dirty="0"/>
          </a:p>
        </p:txBody>
      </p:sp>
    </p:spTree>
    <p:extLst>
      <p:ext uri="{BB962C8B-B14F-4D97-AF65-F5344CB8AC3E}">
        <p14:creationId xmlns:p14="http://schemas.microsoft.com/office/powerpoint/2010/main" val="963423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2F287D-FE99-40BE-A4AC-1AD007F07106}" type="datetime1">
              <a:rPr lang="en-GB" smtClean="0"/>
              <a:t>21/10/2014</a:t>
            </a:fld>
            <a:endParaRPr lang="en-GB" dirty="0"/>
          </a:p>
        </p:txBody>
      </p:sp>
      <p:sp>
        <p:nvSpPr>
          <p:cNvPr id="5" name="Footer Placeholder 4"/>
          <p:cNvSpPr>
            <a:spLocks noGrp="1"/>
          </p:cNvSpPr>
          <p:nvPr>
            <p:ph type="ftr" sz="quarter" idx="11"/>
          </p:nvPr>
        </p:nvSpPr>
        <p:spPr/>
        <p:txBody>
          <a:bodyPr/>
          <a:lstStyle/>
          <a:p>
            <a:r>
              <a:rPr lang="en-US" dirty="0" smtClean="0"/>
              <a:t>NAP5 The 5th National Audit Project</a:t>
            </a:r>
            <a:endParaRPr lang="en-GB" dirty="0"/>
          </a:p>
        </p:txBody>
      </p:sp>
      <p:sp>
        <p:nvSpPr>
          <p:cNvPr id="6" name="Slide Number Placeholder 5"/>
          <p:cNvSpPr>
            <a:spLocks noGrp="1"/>
          </p:cNvSpPr>
          <p:nvPr>
            <p:ph type="sldNum" sz="quarter" idx="12"/>
          </p:nvPr>
        </p:nvSpPr>
        <p:spPr/>
        <p:txBody>
          <a:bodyPr/>
          <a:lstStyle/>
          <a:p>
            <a:fld id="{ADC176E2-FB2D-4255-B481-9F68F7C757A0}" type="slidenum">
              <a:rPr lang="en-GB" smtClean="0"/>
              <a:t>‹#›</a:t>
            </a:fld>
            <a:endParaRPr lang="en-GB" dirty="0"/>
          </a:p>
        </p:txBody>
      </p:sp>
    </p:spTree>
    <p:extLst>
      <p:ext uri="{BB962C8B-B14F-4D97-AF65-F5344CB8AC3E}">
        <p14:creationId xmlns:p14="http://schemas.microsoft.com/office/powerpoint/2010/main" val="2772969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57E2DC-E78F-4E64-9AD6-5EC9C49C767E}" type="datetime1">
              <a:rPr lang="en-GB" smtClean="0"/>
              <a:t>21/10/2014</a:t>
            </a:fld>
            <a:endParaRPr lang="en-GB" dirty="0"/>
          </a:p>
        </p:txBody>
      </p:sp>
      <p:sp>
        <p:nvSpPr>
          <p:cNvPr id="5" name="Footer Placeholder 4"/>
          <p:cNvSpPr>
            <a:spLocks noGrp="1"/>
          </p:cNvSpPr>
          <p:nvPr>
            <p:ph type="ftr" sz="quarter" idx="11"/>
          </p:nvPr>
        </p:nvSpPr>
        <p:spPr/>
        <p:txBody>
          <a:bodyPr/>
          <a:lstStyle/>
          <a:p>
            <a:r>
              <a:rPr lang="en-US" dirty="0" smtClean="0"/>
              <a:t>NAP5 The 5th National Audit Project</a:t>
            </a:r>
            <a:endParaRPr lang="en-GB" dirty="0"/>
          </a:p>
        </p:txBody>
      </p:sp>
      <p:sp>
        <p:nvSpPr>
          <p:cNvPr id="6" name="Slide Number Placeholder 5"/>
          <p:cNvSpPr>
            <a:spLocks noGrp="1"/>
          </p:cNvSpPr>
          <p:nvPr>
            <p:ph type="sldNum" sz="quarter" idx="12"/>
          </p:nvPr>
        </p:nvSpPr>
        <p:spPr/>
        <p:txBody>
          <a:bodyPr/>
          <a:lstStyle/>
          <a:p>
            <a:fld id="{ADC176E2-FB2D-4255-B481-9F68F7C757A0}" type="slidenum">
              <a:rPr lang="en-GB" smtClean="0"/>
              <a:t>‹#›</a:t>
            </a:fld>
            <a:endParaRPr lang="en-GB" dirty="0"/>
          </a:p>
        </p:txBody>
      </p:sp>
    </p:spTree>
    <p:extLst>
      <p:ext uri="{BB962C8B-B14F-4D97-AF65-F5344CB8AC3E}">
        <p14:creationId xmlns:p14="http://schemas.microsoft.com/office/powerpoint/2010/main" val="302621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45CBE8-8875-4CDF-8BDB-7DD61CE60D9E}" type="datetime1">
              <a:rPr lang="en-GB" smtClean="0"/>
              <a:t>21/10/2014</a:t>
            </a:fld>
            <a:endParaRPr lang="en-GB" dirty="0"/>
          </a:p>
        </p:txBody>
      </p:sp>
      <p:sp>
        <p:nvSpPr>
          <p:cNvPr id="5" name="Footer Placeholder 4"/>
          <p:cNvSpPr>
            <a:spLocks noGrp="1"/>
          </p:cNvSpPr>
          <p:nvPr>
            <p:ph type="ftr" sz="quarter" idx="11"/>
          </p:nvPr>
        </p:nvSpPr>
        <p:spPr/>
        <p:txBody>
          <a:bodyPr/>
          <a:lstStyle/>
          <a:p>
            <a:r>
              <a:rPr lang="en-US" dirty="0" smtClean="0"/>
              <a:t>NAP5 The 5th National Audit Project</a:t>
            </a:r>
            <a:endParaRPr lang="en-GB" dirty="0"/>
          </a:p>
        </p:txBody>
      </p:sp>
      <p:sp>
        <p:nvSpPr>
          <p:cNvPr id="6" name="Slide Number Placeholder 5"/>
          <p:cNvSpPr>
            <a:spLocks noGrp="1"/>
          </p:cNvSpPr>
          <p:nvPr>
            <p:ph type="sldNum" sz="quarter" idx="12"/>
          </p:nvPr>
        </p:nvSpPr>
        <p:spPr/>
        <p:txBody>
          <a:bodyPr/>
          <a:lstStyle/>
          <a:p>
            <a:fld id="{ADC176E2-FB2D-4255-B481-9F68F7C757A0}" type="slidenum">
              <a:rPr lang="en-GB" smtClean="0"/>
              <a:t>‹#›</a:t>
            </a:fld>
            <a:endParaRPr lang="en-GB" dirty="0"/>
          </a:p>
        </p:txBody>
      </p:sp>
    </p:spTree>
    <p:extLst>
      <p:ext uri="{BB962C8B-B14F-4D97-AF65-F5344CB8AC3E}">
        <p14:creationId xmlns:p14="http://schemas.microsoft.com/office/powerpoint/2010/main" val="2926072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E472DE0-09FF-4969-9AA8-463F5887FD82}" type="datetime1">
              <a:rPr lang="en-GB" smtClean="0"/>
              <a:t>21/10/2014</a:t>
            </a:fld>
            <a:endParaRPr lang="en-GB" dirty="0"/>
          </a:p>
        </p:txBody>
      </p:sp>
      <p:sp>
        <p:nvSpPr>
          <p:cNvPr id="6" name="Footer Placeholder 5"/>
          <p:cNvSpPr>
            <a:spLocks noGrp="1"/>
          </p:cNvSpPr>
          <p:nvPr>
            <p:ph type="ftr" sz="quarter" idx="11"/>
          </p:nvPr>
        </p:nvSpPr>
        <p:spPr/>
        <p:txBody>
          <a:bodyPr/>
          <a:lstStyle/>
          <a:p>
            <a:r>
              <a:rPr lang="en-US" dirty="0" smtClean="0"/>
              <a:t>NAP5 The 5th National Audit Project</a:t>
            </a:r>
            <a:endParaRPr lang="en-GB" dirty="0"/>
          </a:p>
        </p:txBody>
      </p:sp>
      <p:sp>
        <p:nvSpPr>
          <p:cNvPr id="7" name="Slide Number Placeholder 6"/>
          <p:cNvSpPr>
            <a:spLocks noGrp="1"/>
          </p:cNvSpPr>
          <p:nvPr>
            <p:ph type="sldNum" sz="quarter" idx="12"/>
          </p:nvPr>
        </p:nvSpPr>
        <p:spPr/>
        <p:txBody>
          <a:bodyPr/>
          <a:lstStyle/>
          <a:p>
            <a:fld id="{ADC176E2-FB2D-4255-B481-9F68F7C757A0}" type="slidenum">
              <a:rPr lang="en-GB" smtClean="0"/>
              <a:t>‹#›</a:t>
            </a:fld>
            <a:endParaRPr lang="en-GB" dirty="0"/>
          </a:p>
        </p:txBody>
      </p:sp>
    </p:spTree>
    <p:extLst>
      <p:ext uri="{BB962C8B-B14F-4D97-AF65-F5344CB8AC3E}">
        <p14:creationId xmlns:p14="http://schemas.microsoft.com/office/powerpoint/2010/main" val="1696640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D4052D7-6F6A-4201-9D86-CE77F405DEC3}" type="datetime1">
              <a:rPr lang="en-GB" smtClean="0"/>
              <a:t>21/10/2014</a:t>
            </a:fld>
            <a:endParaRPr lang="en-GB" dirty="0"/>
          </a:p>
        </p:txBody>
      </p:sp>
      <p:sp>
        <p:nvSpPr>
          <p:cNvPr id="8" name="Footer Placeholder 7"/>
          <p:cNvSpPr>
            <a:spLocks noGrp="1"/>
          </p:cNvSpPr>
          <p:nvPr>
            <p:ph type="ftr" sz="quarter" idx="11"/>
          </p:nvPr>
        </p:nvSpPr>
        <p:spPr/>
        <p:txBody>
          <a:bodyPr/>
          <a:lstStyle/>
          <a:p>
            <a:r>
              <a:rPr lang="en-US" dirty="0" smtClean="0"/>
              <a:t>NAP5 The 5th National Audit Project</a:t>
            </a:r>
            <a:endParaRPr lang="en-GB" dirty="0"/>
          </a:p>
        </p:txBody>
      </p:sp>
      <p:sp>
        <p:nvSpPr>
          <p:cNvPr id="9" name="Slide Number Placeholder 8"/>
          <p:cNvSpPr>
            <a:spLocks noGrp="1"/>
          </p:cNvSpPr>
          <p:nvPr>
            <p:ph type="sldNum" sz="quarter" idx="12"/>
          </p:nvPr>
        </p:nvSpPr>
        <p:spPr/>
        <p:txBody>
          <a:bodyPr/>
          <a:lstStyle/>
          <a:p>
            <a:fld id="{ADC176E2-FB2D-4255-B481-9F68F7C757A0}" type="slidenum">
              <a:rPr lang="en-GB" smtClean="0"/>
              <a:t>‹#›</a:t>
            </a:fld>
            <a:endParaRPr lang="en-GB" dirty="0"/>
          </a:p>
        </p:txBody>
      </p:sp>
    </p:spTree>
    <p:extLst>
      <p:ext uri="{BB962C8B-B14F-4D97-AF65-F5344CB8AC3E}">
        <p14:creationId xmlns:p14="http://schemas.microsoft.com/office/powerpoint/2010/main" val="1344122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4503E8E-4ECE-4101-94B9-7D74B8F6C75E}" type="datetime1">
              <a:rPr lang="en-GB" smtClean="0"/>
              <a:t>21/10/2014</a:t>
            </a:fld>
            <a:endParaRPr lang="en-GB" dirty="0"/>
          </a:p>
        </p:txBody>
      </p:sp>
      <p:sp>
        <p:nvSpPr>
          <p:cNvPr id="4" name="Footer Placeholder 3"/>
          <p:cNvSpPr>
            <a:spLocks noGrp="1"/>
          </p:cNvSpPr>
          <p:nvPr>
            <p:ph type="ftr" sz="quarter" idx="11"/>
          </p:nvPr>
        </p:nvSpPr>
        <p:spPr/>
        <p:txBody>
          <a:bodyPr/>
          <a:lstStyle/>
          <a:p>
            <a:r>
              <a:rPr lang="en-US" dirty="0" smtClean="0"/>
              <a:t>NAP5 The 5th National Audit Project</a:t>
            </a:r>
            <a:endParaRPr lang="en-GB" dirty="0"/>
          </a:p>
        </p:txBody>
      </p:sp>
      <p:sp>
        <p:nvSpPr>
          <p:cNvPr id="5" name="Slide Number Placeholder 4"/>
          <p:cNvSpPr>
            <a:spLocks noGrp="1"/>
          </p:cNvSpPr>
          <p:nvPr>
            <p:ph type="sldNum" sz="quarter" idx="12"/>
          </p:nvPr>
        </p:nvSpPr>
        <p:spPr/>
        <p:txBody>
          <a:bodyPr/>
          <a:lstStyle/>
          <a:p>
            <a:fld id="{ADC176E2-FB2D-4255-B481-9F68F7C757A0}" type="slidenum">
              <a:rPr lang="en-GB" smtClean="0"/>
              <a:t>‹#›</a:t>
            </a:fld>
            <a:endParaRPr lang="en-GB" dirty="0"/>
          </a:p>
        </p:txBody>
      </p:sp>
    </p:spTree>
    <p:extLst>
      <p:ext uri="{BB962C8B-B14F-4D97-AF65-F5344CB8AC3E}">
        <p14:creationId xmlns:p14="http://schemas.microsoft.com/office/powerpoint/2010/main" val="3333913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65E9AA-5570-4608-96E9-225295E7DAC2}" type="datetime1">
              <a:rPr lang="en-GB" smtClean="0"/>
              <a:t>21/10/2014</a:t>
            </a:fld>
            <a:endParaRPr lang="en-GB" dirty="0"/>
          </a:p>
        </p:txBody>
      </p:sp>
      <p:sp>
        <p:nvSpPr>
          <p:cNvPr id="3" name="Footer Placeholder 2"/>
          <p:cNvSpPr>
            <a:spLocks noGrp="1"/>
          </p:cNvSpPr>
          <p:nvPr>
            <p:ph type="ftr" sz="quarter" idx="11"/>
          </p:nvPr>
        </p:nvSpPr>
        <p:spPr/>
        <p:txBody>
          <a:bodyPr/>
          <a:lstStyle/>
          <a:p>
            <a:r>
              <a:rPr lang="en-US" dirty="0" smtClean="0"/>
              <a:t>NAP5 The 5th National Audit Project</a:t>
            </a:r>
            <a:endParaRPr lang="en-GB" dirty="0"/>
          </a:p>
        </p:txBody>
      </p:sp>
      <p:sp>
        <p:nvSpPr>
          <p:cNvPr id="4" name="Slide Number Placeholder 3"/>
          <p:cNvSpPr>
            <a:spLocks noGrp="1"/>
          </p:cNvSpPr>
          <p:nvPr>
            <p:ph type="sldNum" sz="quarter" idx="12"/>
          </p:nvPr>
        </p:nvSpPr>
        <p:spPr/>
        <p:txBody>
          <a:bodyPr/>
          <a:lstStyle/>
          <a:p>
            <a:fld id="{ADC176E2-FB2D-4255-B481-9F68F7C757A0}" type="slidenum">
              <a:rPr lang="en-GB" smtClean="0"/>
              <a:t>‹#›</a:t>
            </a:fld>
            <a:endParaRPr lang="en-GB" dirty="0"/>
          </a:p>
        </p:txBody>
      </p:sp>
    </p:spTree>
    <p:extLst>
      <p:ext uri="{BB962C8B-B14F-4D97-AF65-F5344CB8AC3E}">
        <p14:creationId xmlns:p14="http://schemas.microsoft.com/office/powerpoint/2010/main" val="1765137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194B34-A154-4E8D-AED8-1472C5B033A7}" type="datetime1">
              <a:rPr lang="en-GB" smtClean="0"/>
              <a:t>21/10/2014</a:t>
            </a:fld>
            <a:endParaRPr lang="en-GB" dirty="0"/>
          </a:p>
        </p:txBody>
      </p:sp>
      <p:sp>
        <p:nvSpPr>
          <p:cNvPr id="6" name="Footer Placeholder 5"/>
          <p:cNvSpPr>
            <a:spLocks noGrp="1"/>
          </p:cNvSpPr>
          <p:nvPr>
            <p:ph type="ftr" sz="quarter" idx="11"/>
          </p:nvPr>
        </p:nvSpPr>
        <p:spPr/>
        <p:txBody>
          <a:bodyPr/>
          <a:lstStyle/>
          <a:p>
            <a:r>
              <a:rPr lang="en-US" dirty="0" smtClean="0"/>
              <a:t>NAP5 The 5th National Audit Project</a:t>
            </a:r>
            <a:endParaRPr lang="en-GB" dirty="0"/>
          </a:p>
        </p:txBody>
      </p:sp>
      <p:sp>
        <p:nvSpPr>
          <p:cNvPr id="7" name="Slide Number Placeholder 6"/>
          <p:cNvSpPr>
            <a:spLocks noGrp="1"/>
          </p:cNvSpPr>
          <p:nvPr>
            <p:ph type="sldNum" sz="quarter" idx="12"/>
          </p:nvPr>
        </p:nvSpPr>
        <p:spPr/>
        <p:txBody>
          <a:bodyPr/>
          <a:lstStyle/>
          <a:p>
            <a:fld id="{ADC176E2-FB2D-4255-B481-9F68F7C757A0}" type="slidenum">
              <a:rPr lang="en-GB" smtClean="0"/>
              <a:t>‹#›</a:t>
            </a:fld>
            <a:endParaRPr lang="en-GB" dirty="0"/>
          </a:p>
        </p:txBody>
      </p:sp>
    </p:spTree>
    <p:extLst>
      <p:ext uri="{BB962C8B-B14F-4D97-AF65-F5344CB8AC3E}">
        <p14:creationId xmlns:p14="http://schemas.microsoft.com/office/powerpoint/2010/main" val="2486163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45CF77-B17D-41B5-9AEC-2B0A66C783B5}" type="datetime1">
              <a:rPr lang="en-GB" smtClean="0"/>
              <a:t>21/10/2014</a:t>
            </a:fld>
            <a:endParaRPr lang="en-GB" dirty="0"/>
          </a:p>
        </p:txBody>
      </p:sp>
      <p:sp>
        <p:nvSpPr>
          <p:cNvPr id="6" name="Footer Placeholder 5"/>
          <p:cNvSpPr>
            <a:spLocks noGrp="1"/>
          </p:cNvSpPr>
          <p:nvPr>
            <p:ph type="ftr" sz="quarter" idx="11"/>
          </p:nvPr>
        </p:nvSpPr>
        <p:spPr/>
        <p:txBody>
          <a:bodyPr/>
          <a:lstStyle/>
          <a:p>
            <a:r>
              <a:rPr lang="en-US" dirty="0" smtClean="0"/>
              <a:t>NAP5 The 5th National Audit Project</a:t>
            </a:r>
            <a:endParaRPr lang="en-GB" dirty="0"/>
          </a:p>
        </p:txBody>
      </p:sp>
      <p:sp>
        <p:nvSpPr>
          <p:cNvPr id="7" name="Slide Number Placeholder 6"/>
          <p:cNvSpPr>
            <a:spLocks noGrp="1"/>
          </p:cNvSpPr>
          <p:nvPr>
            <p:ph type="sldNum" sz="quarter" idx="12"/>
          </p:nvPr>
        </p:nvSpPr>
        <p:spPr/>
        <p:txBody>
          <a:bodyPr/>
          <a:lstStyle/>
          <a:p>
            <a:fld id="{ADC176E2-FB2D-4255-B481-9F68F7C757A0}" type="slidenum">
              <a:rPr lang="en-GB" smtClean="0"/>
              <a:t>‹#›</a:t>
            </a:fld>
            <a:endParaRPr lang="en-GB" dirty="0"/>
          </a:p>
        </p:txBody>
      </p:sp>
    </p:spTree>
    <p:extLst>
      <p:ext uri="{BB962C8B-B14F-4D97-AF65-F5344CB8AC3E}">
        <p14:creationId xmlns:p14="http://schemas.microsoft.com/office/powerpoint/2010/main" val="1023744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DC18A">
            <a:alpha val="9098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75AAF9-2A4F-414B-99FE-2D7D554DB9B5}" type="datetime1">
              <a:rPr lang="en-GB" smtClean="0"/>
              <a:t>21/10/2014</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NAP5 The 5th National Audit Project</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176E2-FB2D-4255-B481-9F68F7C757A0}" type="slidenum">
              <a:rPr lang="en-GB" smtClean="0"/>
              <a:t>‹#›</a:t>
            </a:fld>
            <a:endParaRPr lang="en-GB" dirty="0"/>
          </a:p>
        </p:txBody>
      </p:sp>
    </p:spTree>
    <p:extLst>
      <p:ext uri="{BB962C8B-B14F-4D97-AF65-F5344CB8AC3E}">
        <p14:creationId xmlns:p14="http://schemas.microsoft.com/office/powerpoint/2010/main" val="2116461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alpha val="91000"/>
          </a:srgbClr>
        </a:solidFill>
        <a:effectLst/>
      </p:bgPr>
    </p:bg>
    <p:spTree>
      <p:nvGrpSpPr>
        <p:cNvPr id="1" name=""/>
        <p:cNvGrpSpPr/>
        <p:nvPr/>
      </p:nvGrpSpPr>
      <p:grpSpPr>
        <a:xfrm>
          <a:off x="0" y="0"/>
          <a:ext cx="0" cy="0"/>
          <a:chOff x="0" y="0"/>
          <a:chExt cx="0" cy="0"/>
        </a:xfrm>
      </p:grpSpPr>
      <p:sp>
        <p:nvSpPr>
          <p:cNvPr id="4" name="Rectangle 3"/>
          <p:cNvSpPr/>
          <p:nvPr/>
        </p:nvSpPr>
        <p:spPr>
          <a:xfrm>
            <a:off x="0" y="1124744"/>
            <a:ext cx="9144000" cy="61206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p:txBody>
          <a:bodyPr/>
          <a:lstStyle/>
          <a:p>
            <a:r>
              <a:rPr lang="en-GB" dirty="0" smtClean="0">
                <a:latin typeface="Arial" pitchFamily="34" charset="0"/>
                <a:ea typeface="Arial Unicode MS" pitchFamily="34" charset="-128"/>
                <a:cs typeface="Arial" pitchFamily="34" charset="0"/>
              </a:rPr>
              <a:t>Drug Errors and Awake Paralysis</a:t>
            </a:r>
            <a:endParaRPr lang="en-GB" dirty="0">
              <a:latin typeface="Arial" pitchFamily="34" charset="0"/>
              <a:ea typeface="Arial Unicode MS" pitchFamily="34" charset="-128"/>
              <a:cs typeface="Arial" pitchFamily="34" charset="0"/>
            </a:endParaRPr>
          </a:p>
        </p:txBody>
      </p:sp>
      <p:sp>
        <p:nvSpPr>
          <p:cNvPr id="3" name="Subtitle 2"/>
          <p:cNvSpPr>
            <a:spLocks noGrp="1"/>
          </p:cNvSpPr>
          <p:nvPr>
            <p:ph type="subTitle" idx="1"/>
          </p:nvPr>
        </p:nvSpPr>
        <p:spPr>
          <a:xfrm>
            <a:off x="1371600" y="5517232"/>
            <a:ext cx="6400800" cy="1152128"/>
          </a:xfrm>
        </p:spPr>
        <p:txBody>
          <a:bodyPr>
            <a:normAutofit/>
          </a:bodyPr>
          <a:lstStyle/>
          <a:p>
            <a:r>
              <a:rPr lang="en-GB" sz="2400" dirty="0" smtClean="0">
                <a:solidFill>
                  <a:schemeClr val="tx1"/>
                </a:solidFill>
                <a:latin typeface="Arial" pitchFamily="34" charset="0"/>
                <a:ea typeface="Arial Unicode MS" pitchFamily="34" charset="-128"/>
                <a:cs typeface="Arial" pitchFamily="34" charset="0"/>
              </a:rPr>
              <a:t>Jon Mackay   Kate O’Connor   Tim Cook</a:t>
            </a:r>
          </a:p>
          <a:p>
            <a:r>
              <a:rPr lang="en-GB" sz="2400" dirty="0" smtClean="0">
                <a:solidFill>
                  <a:schemeClr val="tx1"/>
                </a:solidFill>
                <a:latin typeface="Arial" pitchFamily="34" charset="0"/>
                <a:ea typeface="Arial Unicode MS" pitchFamily="34" charset="-128"/>
                <a:cs typeface="Arial" pitchFamily="34" charset="0"/>
              </a:rPr>
              <a:t>September 2014</a:t>
            </a:r>
            <a:endParaRPr lang="en-GB" sz="2400" dirty="0">
              <a:solidFill>
                <a:schemeClr val="tx1"/>
              </a:solidFill>
              <a:latin typeface="Arial" pitchFamily="34" charset="0"/>
              <a:ea typeface="Arial Unicode MS" pitchFamily="34" charset="-128"/>
              <a:cs typeface="Arial" pitchFamily="34" charset="0"/>
            </a:endParaRPr>
          </a:p>
        </p:txBody>
      </p:sp>
      <p:sp>
        <p:nvSpPr>
          <p:cNvPr id="6" name="Footer Placeholder 5"/>
          <p:cNvSpPr>
            <a:spLocks noGrp="1"/>
          </p:cNvSpPr>
          <p:nvPr>
            <p:ph type="ftr" sz="quarter" idx="11"/>
          </p:nvPr>
        </p:nvSpPr>
        <p:spPr>
          <a:xfrm>
            <a:off x="6012160" y="184665"/>
            <a:ext cx="2895600" cy="724055"/>
          </a:xfrm>
        </p:spPr>
        <p:txBody>
          <a:bodyPr/>
          <a:lstStyle/>
          <a:p>
            <a:pPr algn="r"/>
            <a:r>
              <a:rPr lang="en-US" dirty="0" smtClean="0"/>
              <a:t>NAP5</a:t>
            </a:r>
          </a:p>
          <a:p>
            <a:pPr algn="r"/>
            <a:r>
              <a:rPr lang="en-US" dirty="0" smtClean="0"/>
              <a:t> The 5th National Audit Project</a:t>
            </a:r>
          </a:p>
          <a:p>
            <a:pPr lvl="0" algn="l"/>
            <a:r>
              <a:rPr lang="en-GB" sz="1800" dirty="0" smtClean="0">
                <a:solidFill>
                  <a:srgbClr val="99FFA4"/>
                </a:solidFill>
                <a:latin typeface="ZapfDingbatsITC"/>
              </a:rPr>
              <a:t>                         ■ </a:t>
            </a:r>
            <a:r>
              <a:rPr lang="en-GB" sz="1800" dirty="0" smtClean="0">
                <a:solidFill>
                  <a:srgbClr val="A0FFA3"/>
                </a:solidFill>
                <a:latin typeface="ZapfDingbatsITC"/>
              </a:rPr>
              <a:t>■ </a:t>
            </a:r>
            <a:r>
              <a:rPr lang="en-GB" sz="1800" dirty="0" smtClean="0">
                <a:solidFill>
                  <a:srgbClr val="B3FFB5"/>
                </a:solidFill>
                <a:latin typeface="ZapfDingbatsITC"/>
              </a:rPr>
              <a:t>■ </a:t>
            </a:r>
            <a:r>
              <a:rPr lang="en-GB" sz="1800" dirty="0" smtClean="0">
                <a:solidFill>
                  <a:srgbClr val="DAFFDB"/>
                </a:solidFill>
                <a:latin typeface="ZapfDingbatsITC"/>
              </a:rPr>
              <a:t>■ </a:t>
            </a:r>
            <a:r>
              <a:rPr lang="en-GB" sz="1800" dirty="0" smtClean="0">
                <a:solidFill>
                  <a:srgbClr val="EDFFED"/>
                </a:solidFill>
                <a:latin typeface="ZapfDingbatsITC"/>
              </a:rPr>
              <a:t>■ </a:t>
            </a:r>
            <a:endParaRPr lang="en-GB"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11760" y="3927782"/>
            <a:ext cx="4680520" cy="1491594"/>
          </a:xfrm>
          <a:prstGeom prst="rect">
            <a:avLst/>
          </a:prstGeom>
        </p:spPr>
      </p:pic>
    </p:spTree>
    <p:extLst>
      <p:ext uri="{BB962C8B-B14F-4D97-AF65-F5344CB8AC3E}">
        <p14:creationId xmlns:p14="http://schemas.microsoft.com/office/powerpoint/2010/main" val="1982071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64488" cy="1143000"/>
          </a:xfrm>
        </p:spPr>
        <p:txBody>
          <a:bodyPr>
            <a:noAutofit/>
          </a:bodyPr>
          <a:lstStyle/>
          <a:p>
            <a:r>
              <a:rPr lang="en-GB" sz="3200" dirty="0" smtClean="0"/>
              <a:t>Ampoule </a:t>
            </a:r>
            <a:r>
              <a:rPr lang="en-GB" sz="3200" dirty="0"/>
              <a:t>labelling and </a:t>
            </a:r>
            <a:r>
              <a:rPr lang="en-GB" sz="3200" dirty="0" smtClean="0"/>
              <a:t>drug </a:t>
            </a:r>
            <a:r>
              <a:rPr lang="en-GB" sz="3200" dirty="0"/>
              <a:t>omission errors</a:t>
            </a:r>
          </a:p>
        </p:txBody>
      </p:sp>
      <p:sp>
        <p:nvSpPr>
          <p:cNvPr id="4" name="Footer Placeholder 3"/>
          <p:cNvSpPr>
            <a:spLocks noGrp="1"/>
          </p:cNvSpPr>
          <p:nvPr>
            <p:ph type="ftr" sz="quarter" idx="11"/>
          </p:nvPr>
        </p:nvSpPr>
        <p:spPr/>
        <p:txBody>
          <a:bodyPr/>
          <a:lstStyle/>
          <a:p>
            <a:r>
              <a:rPr lang="en-US" dirty="0" smtClean="0"/>
              <a:t>NAP5 The 5th National Audit Project</a:t>
            </a:r>
            <a:endParaRPr lang="en-GB" dirty="0"/>
          </a:p>
        </p:txBody>
      </p:sp>
      <p:pic>
        <p:nvPicPr>
          <p:cNvPr id="6" name="Content Placeholder 5"/>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979711" y="1268760"/>
            <a:ext cx="5635484" cy="4011900"/>
          </a:xfrm>
          <a:prstGeom prst="rect">
            <a:avLst/>
          </a:prstGeom>
        </p:spPr>
      </p:pic>
    </p:spTree>
    <p:extLst>
      <p:ext uri="{BB962C8B-B14F-4D97-AF65-F5344CB8AC3E}">
        <p14:creationId xmlns:p14="http://schemas.microsoft.com/office/powerpoint/2010/main" val="19941036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Drug labelling error I</a:t>
            </a:r>
            <a:br>
              <a:rPr lang="en-GB" dirty="0" smtClean="0"/>
            </a:br>
            <a:r>
              <a:rPr lang="en-GB" dirty="0" smtClean="0"/>
              <a:t>suxamethonium versus fentanyl</a:t>
            </a:r>
            <a:endParaRPr lang="en-GB" dirty="0"/>
          </a:p>
        </p:txBody>
      </p:sp>
      <p:sp>
        <p:nvSpPr>
          <p:cNvPr id="3" name="Text Placeholder 2"/>
          <p:cNvSpPr>
            <a:spLocks noGrp="1"/>
          </p:cNvSpPr>
          <p:nvPr>
            <p:ph type="body" idx="1"/>
          </p:nvPr>
        </p:nvSpPr>
        <p:spPr/>
        <p:txBody>
          <a:bodyPr/>
          <a:lstStyle/>
          <a:p>
            <a:endParaRPr lang="en-GB" dirty="0"/>
          </a:p>
        </p:txBody>
      </p:sp>
      <p:sp>
        <p:nvSpPr>
          <p:cNvPr id="5" name="Text Placeholder 4"/>
          <p:cNvSpPr>
            <a:spLocks noGrp="1"/>
          </p:cNvSpPr>
          <p:nvPr>
            <p:ph type="body" sz="quarter" idx="3"/>
          </p:nvPr>
        </p:nvSpPr>
        <p:spPr/>
        <p:txBody>
          <a:bodyPr/>
          <a:lstStyle/>
          <a:p>
            <a:endParaRPr lang="en-GB" dirty="0"/>
          </a:p>
        </p:txBody>
      </p:sp>
      <p:pic>
        <p:nvPicPr>
          <p:cNvPr id="9" name="Content Placeholder 8"/>
          <p:cNvPicPr>
            <a:picLocks noGrp="1" noChangeAspect="1"/>
          </p:cNvPicPr>
          <p:nvPr>
            <p:ph sz="quarter" idx="4"/>
          </p:nvPr>
        </p:nvPicPr>
        <p:blipFill rotWithShape="1">
          <a:blip r:embed="rId2" cstate="email">
            <a:extLst>
              <a:ext uri="{28A0092B-C50C-407E-A947-70E740481C1C}">
                <a14:useLocalDpi xmlns:a14="http://schemas.microsoft.com/office/drawing/2010/main"/>
              </a:ext>
            </a:extLst>
          </a:blip>
          <a:srcRect/>
          <a:stretch/>
        </p:blipFill>
        <p:spPr>
          <a:xfrm>
            <a:off x="3779912" y="1628801"/>
            <a:ext cx="5287442" cy="4727550"/>
          </a:xfrm>
          <a:prstGeom prst="rect">
            <a:avLst/>
          </a:prstGeom>
        </p:spPr>
      </p:pic>
      <p:sp>
        <p:nvSpPr>
          <p:cNvPr id="7" name="Footer Placeholder 6"/>
          <p:cNvSpPr>
            <a:spLocks noGrp="1"/>
          </p:cNvSpPr>
          <p:nvPr>
            <p:ph type="ftr" sz="quarter" idx="11"/>
          </p:nvPr>
        </p:nvSpPr>
        <p:spPr/>
        <p:txBody>
          <a:bodyPr/>
          <a:lstStyle/>
          <a:p>
            <a:r>
              <a:rPr lang="en-US" dirty="0" smtClean="0"/>
              <a:t>NAP5 The 5th National Audit Project</a:t>
            </a:r>
            <a:endParaRPr lang="en-GB" dirty="0"/>
          </a:p>
        </p:txBody>
      </p:sp>
      <p:pic>
        <p:nvPicPr>
          <p:cNvPr id="6" name="Content Placeholder 5"/>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107504" y="2492896"/>
            <a:ext cx="3588710" cy="3152918"/>
          </a:xfrm>
        </p:spPr>
      </p:pic>
    </p:spTree>
    <p:extLst>
      <p:ext uri="{BB962C8B-B14F-4D97-AF65-F5344CB8AC3E}">
        <p14:creationId xmlns:p14="http://schemas.microsoft.com/office/powerpoint/2010/main" val="1114376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Drug labelling error II</a:t>
            </a:r>
            <a:br>
              <a:rPr lang="en-GB" dirty="0" smtClean="0"/>
            </a:br>
            <a:r>
              <a:rPr lang="en-GB" dirty="0" smtClean="0"/>
              <a:t>atracurium versus midazolam</a:t>
            </a:r>
            <a:endParaRPr lang="en-GB" dirty="0"/>
          </a:p>
        </p:txBody>
      </p:sp>
      <p:sp>
        <p:nvSpPr>
          <p:cNvPr id="3" name="Text Placeholder 2"/>
          <p:cNvSpPr>
            <a:spLocks noGrp="1"/>
          </p:cNvSpPr>
          <p:nvPr>
            <p:ph type="body" idx="1"/>
          </p:nvPr>
        </p:nvSpPr>
        <p:spPr/>
        <p:txBody>
          <a:bodyPr/>
          <a:lstStyle/>
          <a:p>
            <a:endParaRPr lang="en-GB" dirty="0"/>
          </a:p>
        </p:txBody>
      </p:sp>
      <p:sp>
        <p:nvSpPr>
          <p:cNvPr id="5" name="Text Placeholder 4"/>
          <p:cNvSpPr>
            <a:spLocks noGrp="1"/>
          </p:cNvSpPr>
          <p:nvPr>
            <p:ph type="body" sz="quarter" idx="3"/>
          </p:nvPr>
        </p:nvSpPr>
        <p:spPr/>
        <p:txBody>
          <a:bodyPr/>
          <a:lstStyle/>
          <a:p>
            <a:endParaRPr lang="en-GB" dirty="0"/>
          </a:p>
        </p:txBody>
      </p:sp>
      <p:sp>
        <p:nvSpPr>
          <p:cNvPr id="7" name="Footer Placeholder 6"/>
          <p:cNvSpPr>
            <a:spLocks noGrp="1"/>
          </p:cNvSpPr>
          <p:nvPr>
            <p:ph type="ftr" sz="quarter" idx="11"/>
          </p:nvPr>
        </p:nvSpPr>
        <p:spPr/>
        <p:txBody>
          <a:bodyPr/>
          <a:lstStyle/>
          <a:p>
            <a:r>
              <a:rPr lang="en-US" dirty="0" smtClean="0"/>
              <a:t>NAP5 The 5th National Audit Project</a:t>
            </a:r>
            <a:endParaRPr lang="en-GB" dirty="0"/>
          </a:p>
        </p:txBody>
      </p:sp>
      <p:pic>
        <p:nvPicPr>
          <p:cNvPr id="6" name="Content Placeholder 5"/>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54958" y="2492896"/>
            <a:ext cx="3670461" cy="2952328"/>
          </a:xfrm>
          <a:prstGeom prst="rect">
            <a:avLst/>
          </a:prstGeom>
        </p:spPr>
      </p:pic>
      <p:pic>
        <p:nvPicPr>
          <p:cNvPr id="11" name="Content Placeholder 10"/>
          <p:cNvPicPr>
            <a:picLocks noGrp="1" noChangeAspect="1"/>
          </p:cNvPicPr>
          <p:nvPr>
            <p:ph sz="quarter" idx="4"/>
          </p:nvPr>
        </p:nvPicPr>
        <p:blipFill rotWithShape="1">
          <a:blip r:embed="rId3" cstate="email">
            <a:extLst>
              <a:ext uri="{28A0092B-C50C-407E-A947-70E740481C1C}">
                <a14:useLocalDpi xmlns:a14="http://schemas.microsoft.com/office/drawing/2010/main"/>
              </a:ext>
            </a:extLst>
          </a:blip>
          <a:srcRect/>
          <a:stretch/>
        </p:blipFill>
        <p:spPr>
          <a:xfrm>
            <a:off x="3995936" y="1557710"/>
            <a:ext cx="4968552" cy="4824536"/>
          </a:xfrm>
          <a:prstGeom prst="rect">
            <a:avLst/>
          </a:prstGeom>
        </p:spPr>
      </p:pic>
    </p:spTree>
    <p:extLst>
      <p:ext uri="{BB962C8B-B14F-4D97-AF65-F5344CB8AC3E}">
        <p14:creationId xmlns:p14="http://schemas.microsoft.com/office/powerpoint/2010/main" val="11430327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856984" cy="1143000"/>
          </a:xfrm>
        </p:spPr>
        <p:txBody>
          <a:bodyPr>
            <a:normAutofit/>
          </a:bodyPr>
          <a:lstStyle/>
          <a:p>
            <a:r>
              <a:rPr lang="en-GB" sz="3600" dirty="0" smtClean="0"/>
              <a:t>Immediate Impact: Class A &amp; B vs Class G</a:t>
            </a:r>
            <a:endParaRPr lang="en-GB" sz="3600" dirty="0"/>
          </a:p>
        </p:txBody>
      </p:sp>
      <p:sp>
        <p:nvSpPr>
          <p:cNvPr id="4" name="Footer Placeholder 3"/>
          <p:cNvSpPr>
            <a:spLocks noGrp="1"/>
          </p:cNvSpPr>
          <p:nvPr>
            <p:ph type="ftr" sz="quarter" idx="11"/>
          </p:nvPr>
        </p:nvSpPr>
        <p:spPr/>
        <p:txBody>
          <a:bodyPr/>
          <a:lstStyle/>
          <a:p>
            <a:r>
              <a:rPr lang="en-US" dirty="0" smtClean="0"/>
              <a:t>NAP5 The 5th National Audit Project</a:t>
            </a:r>
            <a:endParaRPr lang="en-GB" dirty="0"/>
          </a:p>
        </p:txBody>
      </p:sp>
      <p:pic>
        <p:nvPicPr>
          <p:cNvPr id="6" name="Content Placeholder 5"/>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594755" y="1417638"/>
            <a:ext cx="7733245" cy="4936113"/>
          </a:xfrm>
          <a:prstGeom prst="rect">
            <a:avLst/>
          </a:prstGeom>
        </p:spPr>
      </p:pic>
    </p:spTree>
    <p:extLst>
      <p:ext uri="{BB962C8B-B14F-4D97-AF65-F5344CB8AC3E}">
        <p14:creationId xmlns:p14="http://schemas.microsoft.com/office/powerpoint/2010/main" val="9204701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1143000"/>
          </a:xfrm>
        </p:spPr>
        <p:txBody>
          <a:bodyPr>
            <a:normAutofit fontScale="90000"/>
          </a:bodyPr>
          <a:lstStyle/>
          <a:p>
            <a:r>
              <a:rPr lang="en-GB" dirty="0" smtClean="0"/>
              <a:t>Panel judgements on quality of care </a:t>
            </a:r>
            <a:br>
              <a:rPr lang="en-GB" dirty="0" smtClean="0"/>
            </a:br>
            <a:r>
              <a:rPr lang="en-GB" dirty="0" smtClean="0"/>
              <a:t>Class A &amp; B vs Class G</a:t>
            </a:r>
            <a:endParaRPr lang="en-GB" dirty="0"/>
          </a:p>
        </p:txBody>
      </p:sp>
      <p:sp>
        <p:nvSpPr>
          <p:cNvPr id="4" name="Footer Placeholder 3"/>
          <p:cNvSpPr>
            <a:spLocks noGrp="1"/>
          </p:cNvSpPr>
          <p:nvPr>
            <p:ph type="ftr" sz="quarter" idx="11"/>
          </p:nvPr>
        </p:nvSpPr>
        <p:spPr/>
        <p:txBody>
          <a:bodyPr/>
          <a:lstStyle/>
          <a:p>
            <a:r>
              <a:rPr lang="en-US" dirty="0" smtClean="0"/>
              <a:t>NAP5 The 5th National Audit Project</a:t>
            </a:r>
            <a:endParaRPr lang="en-GB" dirty="0"/>
          </a:p>
        </p:txBody>
      </p:sp>
      <p:pic>
        <p:nvPicPr>
          <p:cNvPr id="5" name="Content Placeholder 4"/>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66360" y="2492896"/>
            <a:ext cx="8795263" cy="2592288"/>
          </a:xfrm>
          <a:prstGeom prst="rect">
            <a:avLst/>
          </a:prstGeom>
        </p:spPr>
      </p:pic>
    </p:spTree>
    <p:extLst>
      <p:ext uri="{BB962C8B-B14F-4D97-AF65-F5344CB8AC3E}">
        <p14:creationId xmlns:p14="http://schemas.microsoft.com/office/powerpoint/2010/main" val="2178944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Incidence </a:t>
            </a:r>
            <a:endParaRPr lang="en-GB" dirty="0"/>
          </a:p>
        </p:txBody>
      </p:sp>
      <p:sp>
        <p:nvSpPr>
          <p:cNvPr id="4" name="Content Placeholder 3"/>
          <p:cNvSpPr>
            <a:spLocks noGrp="1"/>
          </p:cNvSpPr>
          <p:nvPr>
            <p:ph idx="1"/>
          </p:nvPr>
        </p:nvSpPr>
        <p:spPr>
          <a:xfrm>
            <a:off x="251520" y="1600200"/>
            <a:ext cx="8568952" cy="4525963"/>
          </a:xfrm>
        </p:spPr>
        <p:txBody>
          <a:bodyPr>
            <a:normAutofit fontScale="92500" lnSpcReduction="10000"/>
          </a:bodyPr>
          <a:lstStyle/>
          <a:p>
            <a:r>
              <a:rPr lang="en-GB" sz="2800" dirty="0" smtClean="0"/>
              <a:t>Very low reported </a:t>
            </a:r>
            <a:r>
              <a:rPr lang="en-GB" sz="2800" dirty="0"/>
              <a:t>incidence of unintended awake paralysis </a:t>
            </a:r>
            <a:endParaRPr lang="en-GB" sz="2800" dirty="0" smtClean="0"/>
          </a:p>
          <a:p>
            <a:endParaRPr lang="en-GB" sz="2800" dirty="0" smtClean="0"/>
          </a:p>
          <a:p>
            <a:r>
              <a:rPr lang="en-GB" sz="2800" dirty="0" smtClean="0"/>
              <a:t>Activity </a:t>
            </a:r>
            <a:r>
              <a:rPr lang="en-GB" sz="2800" dirty="0"/>
              <a:t>Survey indicates that approximately 1.25 million cases involving neuromuscular blockade are undertaken per </a:t>
            </a:r>
            <a:r>
              <a:rPr lang="en-GB" sz="2800" dirty="0" smtClean="0"/>
              <a:t>annum</a:t>
            </a:r>
            <a:endParaRPr lang="en-GB" sz="2800" dirty="0"/>
          </a:p>
          <a:p>
            <a:endParaRPr lang="en-GB" sz="2800" dirty="0" smtClean="0"/>
          </a:p>
          <a:p>
            <a:r>
              <a:rPr lang="en-GB" sz="2800" dirty="0" smtClean="0"/>
              <a:t>The </a:t>
            </a:r>
            <a:r>
              <a:rPr lang="en-GB" sz="2800" dirty="0"/>
              <a:t>17 reported cases of accidental paralysis </a:t>
            </a:r>
            <a:r>
              <a:rPr lang="en-GB" sz="2800" dirty="0" smtClean="0"/>
              <a:t>represent </a:t>
            </a:r>
            <a:r>
              <a:rPr lang="en-GB" sz="2800" dirty="0"/>
              <a:t>an overall incidence of one </a:t>
            </a:r>
            <a:r>
              <a:rPr lang="en-GB" sz="2800" dirty="0" smtClean="0"/>
              <a:t>in </a:t>
            </a:r>
            <a:r>
              <a:rPr lang="en-GB" sz="2800" dirty="0"/>
              <a:t>every 70,000 general anaesthetics involving neuromuscular blockade.</a:t>
            </a:r>
          </a:p>
        </p:txBody>
      </p:sp>
      <p:sp>
        <p:nvSpPr>
          <p:cNvPr id="2" name="Footer Placeholder 1"/>
          <p:cNvSpPr>
            <a:spLocks noGrp="1"/>
          </p:cNvSpPr>
          <p:nvPr>
            <p:ph type="ftr" sz="quarter" idx="11"/>
          </p:nvPr>
        </p:nvSpPr>
        <p:spPr/>
        <p:txBody>
          <a:bodyPr/>
          <a:lstStyle/>
          <a:p>
            <a:r>
              <a:rPr lang="en-US" dirty="0" smtClean="0"/>
              <a:t>NAP5 The 5th National Audit Project</a:t>
            </a:r>
            <a:endParaRPr lang="en-GB" dirty="0"/>
          </a:p>
        </p:txBody>
      </p:sp>
    </p:spTree>
    <p:extLst>
      <p:ext uri="{BB962C8B-B14F-4D97-AF65-F5344CB8AC3E}">
        <p14:creationId xmlns:p14="http://schemas.microsoft.com/office/powerpoint/2010/main" val="3606568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a:t>
            </a:r>
            <a:endParaRPr lang="en-GB" dirty="0"/>
          </a:p>
        </p:txBody>
      </p:sp>
      <p:sp>
        <p:nvSpPr>
          <p:cNvPr id="3" name="Content Placeholder 2"/>
          <p:cNvSpPr>
            <a:spLocks noGrp="1"/>
          </p:cNvSpPr>
          <p:nvPr>
            <p:ph idx="1"/>
          </p:nvPr>
        </p:nvSpPr>
        <p:spPr/>
        <p:txBody>
          <a:bodyPr>
            <a:normAutofit lnSpcReduction="10000"/>
          </a:bodyPr>
          <a:lstStyle/>
          <a:p>
            <a:r>
              <a:rPr lang="en-GB" sz="2800" dirty="0" smtClean="0"/>
              <a:t>Majority </a:t>
            </a:r>
            <a:r>
              <a:rPr lang="en-GB" sz="2800" dirty="0"/>
              <a:t>of drug errors causing awareness </a:t>
            </a:r>
            <a:r>
              <a:rPr lang="en-GB" sz="2800" dirty="0" smtClean="0"/>
              <a:t>due </a:t>
            </a:r>
            <a:r>
              <a:rPr lang="en-GB" sz="2800" dirty="0"/>
              <a:t>to simple syringe swaps of similar </a:t>
            </a:r>
            <a:r>
              <a:rPr lang="en-GB" sz="2800" dirty="0" smtClean="0"/>
              <a:t>sized </a:t>
            </a:r>
            <a:r>
              <a:rPr lang="en-GB" sz="2800" dirty="0"/>
              <a:t>or similar coloured </a:t>
            </a:r>
            <a:r>
              <a:rPr lang="en-GB" sz="2800" dirty="0" smtClean="0"/>
              <a:t>fluids</a:t>
            </a:r>
          </a:p>
          <a:p>
            <a:endParaRPr lang="en-GB" sz="2800" dirty="0"/>
          </a:p>
          <a:p>
            <a:r>
              <a:rPr lang="en-GB" sz="2800" dirty="0" smtClean="0"/>
              <a:t>Recurring </a:t>
            </a:r>
            <a:r>
              <a:rPr lang="en-GB" sz="2800" dirty="0"/>
              <a:t>themes were staff shortages, ‘busy lists’ and distraction at critical </a:t>
            </a:r>
            <a:r>
              <a:rPr lang="en-GB" sz="2800" dirty="0" smtClean="0"/>
              <a:t>moments</a:t>
            </a:r>
            <a:endParaRPr lang="en-GB" sz="2800" dirty="0"/>
          </a:p>
          <a:p>
            <a:endParaRPr lang="en-GB" sz="2800" dirty="0" smtClean="0"/>
          </a:p>
          <a:p>
            <a:r>
              <a:rPr lang="en-GB" sz="2800" dirty="0" smtClean="0"/>
              <a:t>Lack </a:t>
            </a:r>
            <a:r>
              <a:rPr lang="en-GB" sz="2800" dirty="0"/>
              <a:t>of vigilance and having several similar sized syringes on the same drug tray may also have been contributory</a:t>
            </a:r>
            <a:r>
              <a:rPr lang="en-GB" dirty="0"/>
              <a:t>.</a:t>
            </a:r>
          </a:p>
        </p:txBody>
      </p:sp>
      <p:sp>
        <p:nvSpPr>
          <p:cNvPr id="4" name="Footer Placeholder 3"/>
          <p:cNvSpPr>
            <a:spLocks noGrp="1"/>
          </p:cNvSpPr>
          <p:nvPr>
            <p:ph type="ftr" sz="quarter" idx="11"/>
          </p:nvPr>
        </p:nvSpPr>
        <p:spPr/>
        <p:txBody>
          <a:bodyPr/>
          <a:lstStyle/>
          <a:p>
            <a:r>
              <a:rPr lang="en-US" dirty="0" smtClean="0"/>
              <a:t>NAP5 The 5th National Audit Project</a:t>
            </a:r>
            <a:endParaRPr lang="en-GB" dirty="0"/>
          </a:p>
        </p:txBody>
      </p:sp>
    </p:spTree>
    <p:extLst>
      <p:ext uri="{BB962C8B-B14F-4D97-AF65-F5344CB8AC3E}">
        <p14:creationId xmlns:p14="http://schemas.microsoft.com/office/powerpoint/2010/main" val="6417054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Strategies to reduce drug error </a:t>
            </a:r>
          </a:p>
        </p:txBody>
      </p:sp>
      <p:sp>
        <p:nvSpPr>
          <p:cNvPr id="3" name="Content Placeholder 2"/>
          <p:cNvSpPr>
            <a:spLocks noGrp="1"/>
          </p:cNvSpPr>
          <p:nvPr>
            <p:ph idx="1"/>
          </p:nvPr>
        </p:nvSpPr>
        <p:spPr/>
        <p:txBody>
          <a:bodyPr>
            <a:normAutofit/>
          </a:bodyPr>
          <a:lstStyle/>
          <a:p>
            <a:pPr marL="0" indent="0">
              <a:buNone/>
            </a:pPr>
            <a:r>
              <a:rPr lang="en-GB" sz="2800" dirty="0"/>
              <a:t>Anaesthetists need to accept </a:t>
            </a:r>
            <a:r>
              <a:rPr lang="en-GB" sz="2800" dirty="0" smtClean="0"/>
              <a:t>that we</a:t>
            </a:r>
          </a:p>
          <a:p>
            <a:pPr marL="514350" indent="-514350">
              <a:buFont typeface="+mj-lt"/>
              <a:buAutoNum type="arabicPeriod"/>
            </a:pPr>
            <a:r>
              <a:rPr lang="en-GB" sz="2800" dirty="0" smtClean="0"/>
              <a:t>are </a:t>
            </a:r>
            <a:r>
              <a:rPr lang="en-GB" sz="2800" dirty="0"/>
              <a:t>all prone to making errors </a:t>
            </a:r>
            <a:endParaRPr lang="en-GB" sz="2800" dirty="0" smtClean="0"/>
          </a:p>
          <a:p>
            <a:pPr marL="514350" indent="-514350">
              <a:buFont typeface="+mj-lt"/>
              <a:buAutoNum type="arabicPeriod"/>
            </a:pPr>
            <a:r>
              <a:rPr lang="en-GB" sz="2800" dirty="0" smtClean="0"/>
              <a:t>need to develop </a:t>
            </a:r>
            <a:r>
              <a:rPr lang="en-GB" sz="2800" dirty="0"/>
              <a:t>robust individual mechanisms to protect </a:t>
            </a:r>
            <a:r>
              <a:rPr lang="en-GB" sz="2800" dirty="0" smtClean="0"/>
              <a:t>ourselves </a:t>
            </a:r>
            <a:r>
              <a:rPr lang="en-GB" sz="2800" dirty="0"/>
              <a:t>and </a:t>
            </a:r>
            <a:r>
              <a:rPr lang="en-GB" sz="2800" dirty="0" smtClean="0"/>
              <a:t>our patients</a:t>
            </a:r>
            <a:endParaRPr lang="en-GB" sz="2800" dirty="0"/>
          </a:p>
        </p:txBody>
      </p:sp>
      <p:sp>
        <p:nvSpPr>
          <p:cNvPr id="4" name="Footer Placeholder 3"/>
          <p:cNvSpPr>
            <a:spLocks noGrp="1"/>
          </p:cNvSpPr>
          <p:nvPr>
            <p:ph type="ftr" sz="quarter" idx="11"/>
          </p:nvPr>
        </p:nvSpPr>
        <p:spPr/>
        <p:txBody>
          <a:bodyPr/>
          <a:lstStyle/>
          <a:p>
            <a:r>
              <a:rPr lang="en-US" dirty="0" smtClean="0"/>
              <a:t>NAP5 The 5th National Audit Project</a:t>
            </a:r>
            <a:endParaRPr lang="en-GB" dirty="0"/>
          </a:p>
        </p:txBody>
      </p:sp>
    </p:spTree>
    <p:extLst>
      <p:ext uri="{BB962C8B-B14F-4D97-AF65-F5344CB8AC3E}">
        <p14:creationId xmlns:p14="http://schemas.microsoft.com/office/powerpoint/2010/main" val="30993270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Strategies to reduce drug error </a:t>
            </a:r>
          </a:p>
        </p:txBody>
      </p:sp>
      <p:sp>
        <p:nvSpPr>
          <p:cNvPr id="3" name="Content Placeholder 2"/>
          <p:cNvSpPr>
            <a:spLocks noGrp="1"/>
          </p:cNvSpPr>
          <p:nvPr>
            <p:ph idx="1"/>
          </p:nvPr>
        </p:nvSpPr>
        <p:spPr/>
        <p:txBody>
          <a:bodyPr>
            <a:normAutofit/>
          </a:bodyPr>
          <a:lstStyle/>
          <a:p>
            <a:r>
              <a:rPr lang="en-GB" dirty="0"/>
              <a:t>Double checking of ampoules and labels with a second person</a:t>
            </a:r>
            <a:r>
              <a:rPr lang="en-GB" dirty="0" smtClean="0"/>
              <a:t>?</a:t>
            </a:r>
          </a:p>
          <a:p>
            <a:endParaRPr lang="en-GB" dirty="0"/>
          </a:p>
          <a:p>
            <a:r>
              <a:rPr lang="en-GB" dirty="0" smtClean="0"/>
              <a:t>Pre-prepared </a:t>
            </a:r>
            <a:r>
              <a:rPr lang="en-GB" dirty="0"/>
              <a:t>drug syringes and scanning technology to ‘check’ drugs before administration?</a:t>
            </a:r>
          </a:p>
        </p:txBody>
      </p:sp>
      <p:sp>
        <p:nvSpPr>
          <p:cNvPr id="4" name="Footer Placeholder 3"/>
          <p:cNvSpPr>
            <a:spLocks noGrp="1"/>
          </p:cNvSpPr>
          <p:nvPr>
            <p:ph type="ftr" sz="quarter" idx="11"/>
          </p:nvPr>
        </p:nvSpPr>
        <p:spPr/>
        <p:txBody>
          <a:bodyPr/>
          <a:lstStyle/>
          <a:p>
            <a:r>
              <a:rPr lang="en-US" dirty="0" smtClean="0"/>
              <a:t>NAP5 The 5th National Audit Project</a:t>
            </a:r>
            <a:endParaRPr lang="en-GB" dirty="0"/>
          </a:p>
        </p:txBody>
      </p:sp>
    </p:spTree>
    <p:extLst>
      <p:ext uri="{BB962C8B-B14F-4D97-AF65-F5344CB8AC3E}">
        <p14:creationId xmlns:p14="http://schemas.microsoft.com/office/powerpoint/2010/main" val="10285420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Strategies to reduce drug error </a:t>
            </a:r>
          </a:p>
        </p:txBody>
      </p:sp>
      <p:sp>
        <p:nvSpPr>
          <p:cNvPr id="3" name="Content Placeholder 2"/>
          <p:cNvSpPr>
            <a:spLocks noGrp="1"/>
          </p:cNvSpPr>
          <p:nvPr>
            <p:ph idx="1"/>
          </p:nvPr>
        </p:nvSpPr>
        <p:spPr/>
        <p:txBody>
          <a:bodyPr>
            <a:normAutofit fontScale="85000" lnSpcReduction="10000"/>
          </a:bodyPr>
          <a:lstStyle/>
          <a:p>
            <a:r>
              <a:rPr lang="en-GB" dirty="0" smtClean="0"/>
              <a:t>Ampoule </a:t>
            </a:r>
            <a:r>
              <a:rPr lang="en-GB" dirty="0"/>
              <a:t>appearance should be taken into consideration when choosing suppliers </a:t>
            </a:r>
            <a:endParaRPr lang="en-GB" dirty="0" smtClean="0"/>
          </a:p>
          <a:p>
            <a:pPr lvl="1"/>
            <a:r>
              <a:rPr lang="en-GB" dirty="0" smtClean="0"/>
              <a:t>frequent </a:t>
            </a:r>
            <a:r>
              <a:rPr lang="en-GB" dirty="0"/>
              <a:t>changes of drug suppliers should be avoided. </a:t>
            </a:r>
          </a:p>
          <a:p>
            <a:r>
              <a:rPr lang="en-GB" dirty="0" smtClean="0"/>
              <a:t>Greater </a:t>
            </a:r>
            <a:r>
              <a:rPr lang="en-GB" dirty="0"/>
              <a:t>attention to organisation of the anaesthetic workspace </a:t>
            </a:r>
            <a:endParaRPr lang="en-GB" dirty="0" smtClean="0"/>
          </a:p>
          <a:p>
            <a:pPr lvl="1"/>
            <a:r>
              <a:rPr lang="en-GB" dirty="0" smtClean="0"/>
              <a:t>possible </a:t>
            </a:r>
            <a:r>
              <a:rPr lang="en-GB" dirty="0"/>
              <a:t>separation of neuromuscular blocking drugs and other anaesthetic drugs.  </a:t>
            </a:r>
          </a:p>
          <a:p>
            <a:r>
              <a:rPr lang="en-GB" dirty="0" smtClean="0"/>
              <a:t>Avoid overcomplicated </a:t>
            </a:r>
            <a:r>
              <a:rPr lang="en-GB" dirty="0"/>
              <a:t>anaesthetic techniques </a:t>
            </a:r>
            <a:endParaRPr lang="en-GB" dirty="0" smtClean="0"/>
          </a:p>
          <a:p>
            <a:pPr lvl="1"/>
            <a:r>
              <a:rPr lang="en-GB" dirty="0" smtClean="0"/>
              <a:t>and unnecessary administration </a:t>
            </a:r>
            <a:r>
              <a:rPr lang="en-GB" dirty="0"/>
              <a:t>of drugs not directly involved in induction of anaesthesia</a:t>
            </a:r>
          </a:p>
        </p:txBody>
      </p:sp>
      <p:sp>
        <p:nvSpPr>
          <p:cNvPr id="4" name="Footer Placeholder 3"/>
          <p:cNvSpPr>
            <a:spLocks noGrp="1"/>
          </p:cNvSpPr>
          <p:nvPr>
            <p:ph type="ftr" sz="quarter" idx="11"/>
          </p:nvPr>
        </p:nvSpPr>
        <p:spPr/>
        <p:txBody>
          <a:bodyPr/>
          <a:lstStyle/>
          <a:p>
            <a:r>
              <a:rPr lang="en-US" dirty="0" smtClean="0"/>
              <a:t>NAP5 The 5th National Audit Project</a:t>
            </a:r>
            <a:endParaRPr lang="en-GB" dirty="0"/>
          </a:p>
        </p:txBody>
      </p:sp>
    </p:spTree>
    <p:extLst>
      <p:ext uri="{BB962C8B-B14F-4D97-AF65-F5344CB8AC3E}">
        <p14:creationId xmlns:p14="http://schemas.microsoft.com/office/powerpoint/2010/main" val="4227022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Objectives</a:t>
            </a:r>
            <a:endParaRPr lang="en-GB" dirty="0"/>
          </a:p>
        </p:txBody>
      </p:sp>
      <p:sp>
        <p:nvSpPr>
          <p:cNvPr id="4" name="Content Placeholder 3"/>
          <p:cNvSpPr>
            <a:spLocks noGrp="1"/>
          </p:cNvSpPr>
          <p:nvPr>
            <p:ph idx="1"/>
          </p:nvPr>
        </p:nvSpPr>
        <p:spPr>
          <a:xfrm>
            <a:off x="457200" y="1916832"/>
            <a:ext cx="8229600" cy="4209331"/>
          </a:xfrm>
        </p:spPr>
        <p:txBody>
          <a:bodyPr/>
          <a:lstStyle/>
          <a:p>
            <a:r>
              <a:rPr lang="en-GB" dirty="0" smtClean="0"/>
              <a:t>Incidence and causes of drug errors</a:t>
            </a:r>
          </a:p>
          <a:p>
            <a:r>
              <a:rPr lang="en-GB" dirty="0" smtClean="0"/>
              <a:t>Errors leading to awake paralysis</a:t>
            </a:r>
          </a:p>
          <a:p>
            <a:r>
              <a:rPr lang="en-GB" dirty="0" smtClean="0"/>
              <a:t>Psychological sequelae for patient</a:t>
            </a:r>
          </a:p>
          <a:p>
            <a:r>
              <a:rPr lang="en-GB" dirty="0" smtClean="0"/>
              <a:t>Optimum management</a:t>
            </a:r>
          </a:p>
          <a:p>
            <a:r>
              <a:rPr lang="en-GB" dirty="0" smtClean="0"/>
              <a:t>Preventative strategies</a:t>
            </a:r>
            <a:endParaRPr lang="en-GB" dirty="0"/>
          </a:p>
        </p:txBody>
      </p:sp>
      <p:sp>
        <p:nvSpPr>
          <p:cNvPr id="3" name="Footer Placeholder 2"/>
          <p:cNvSpPr>
            <a:spLocks noGrp="1"/>
          </p:cNvSpPr>
          <p:nvPr>
            <p:ph type="ftr" sz="quarter" idx="11"/>
          </p:nvPr>
        </p:nvSpPr>
        <p:spPr/>
        <p:txBody>
          <a:bodyPr/>
          <a:lstStyle/>
          <a:p>
            <a:r>
              <a:rPr lang="en-US" dirty="0" smtClean="0"/>
              <a:t>NAP5 The 5th National Audit Project</a:t>
            </a:r>
            <a:endParaRPr lang="en-GB" dirty="0"/>
          </a:p>
        </p:txBody>
      </p:sp>
    </p:spTree>
    <p:extLst>
      <p:ext uri="{BB962C8B-B14F-4D97-AF65-F5344CB8AC3E}">
        <p14:creationId xmlns:p14="http://schemas.microsoft.com/office/powerpoint/2010/main" val="3017341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Management of drug error</a:t>
            </a:r>
          </a:p>
        </p:txBody>
      </p:sp>
      <p:sp>
        <p:nvSpPr>
          <p:cNvPr id="3" name="Content Placeholder 2"/>
          <p:cNvSpPr>
            <a:spLocks noGrp="1"/>
          </p:cNvSpPr>
          <p:nvPr>
            <p:ph idx="1"/>
          </p:nvPr>
        </p:nvSpPr>
        <p:spPr/>
        <p:txBody>
          <a:bodyPr>
            <a:normAutofit/>
          </a:bodyPr>
          <a:lstStyle/>
          <a:p>
            <a:r>
              <a:rPr lang="en-GB" dirty="0">
                <a:solidFill>
                  <a:schemeClr val="accent2"/>
                </a:solidFill>
              </a:rPr>
              <a:t>Patient experience </a:t>
            </a:r>
            <a:r>
              <a:rPr lang="en-GB" dirty="0" smtClean="0">
                <a:solidFill>
                  <a:schemeClr val="accent2"/>
                </a:solidFill>
              </a:rPr>
              <a:t>is greatly </a:t>
            </a:r>
            <a:r>
              <a:rPr lang="en-GB" dirty="0">
                <a:solidFill>
                  <a:schemeClr val="accent2"/>
                </a:solidFill>
              </a:rPr>
              <a:t>influenced by anaesthetic conduct after drug </a:t>
            </a:r>
            <a:r>
              <a:rPr lang="en-GB" dirty="0" smtClean="0">
                <a:solidFill>
                  <a:schemeClr val="accent2"/>
                </a:solidFill>
              </a:rPr>
              <a:t>error</a:t>
            </a:r>
            <a:endParaRPr lang="en-GB" dirty="0">
              <a:solidFill>
                <a:schemeClr val="accent2"/>
              </a:solidFill>
            </a:endParaRPr>
          </a:p>
          <a:p>
            <a:endParaRPr lang="en-GB" dirty="0" smtClean="0"/>
          </a:p>
          <a:p>
            <a:r>
              <a:rPr lang="en-GB" dirty="0" smtClean="0"/>
              <a:t>Avoid hurried </a:t>
            </a:r>
            <a:r>
              <a:rPr lang="en-GB" dirty="0"/>
              <a:t>efforts to reverse paralysis without attending to the patient’s level of </a:t>
            </a:r>
            <a:r>
              <a:rPr lang="en-GB" dirty="0" smtClean="0"/>
              <a:t>consciousness</a:t>
            </a:r>
            <a:endParaRPr lang="en-GB" dirty="0"/>
          </a:p>
        </p:txBody>
      </p:sp>
      <p:sp>
        <p:nvSpPr>
          <p:cNvPr id="4" name="Footer Placeholder 3"/>
          <p:cNvSpPr>
            <a:spLocks noGrp="1"/>
          </p:cNvSpPr>
          <p:nvPr>
            <p:ph type="ftr" sz="quarter" idx="11"/>
          </p:nvPr>
        </p:nvSpPr>
        <p:spPr/>
        <p:txBody>
          <a:bodyPr/>
          <a:lstStyle/>
          <a:p>
            <a:r>
              <a:rPr lang="en-US" dirty="0" smtClean="0"/>
              <a:t>NAP5 The 5th National Audit Project</a:t>
            </a:r>
            <a:endParaRPr lang="en-GB" dirty="0"/>
          </a:p>
        </p:txBody>
      </p:sp>
    </p:spTree>
    <p:extLst>
      <p:ext uri="{BB962C8B-B14F-4D97-AF65-F5344CB8AC3E}">
        <p14:creationId xmlns:p14="http://schemas.microsoft.com/office/powerpoint/2010/main" val="17290046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Management of drug error</a:t>
            </a:r>
          </a:p>
        </p:txBody>
      </p:sp>
      <p:sp>
        <p:nvSpPr>
          <p:cNvPr id="3" name="Content Placeholder 2"/>
          <p:cNvSpPr>
            <a:spLocks noGrp="1"/>
          </p:cNvSpPr>
          <p:nvPr>
            <p:ph idx="1"/>
          </p:nvPr>
        </p:nvSpPr>
        <p:spPr/>
        <p:txBody>
          <a:bodyPr>
            <a:normAutofit fontScale="85000" lnSpcReduction="20000"/>
          </a:bodyPr>
          <a:lstStyle/>
          <a:p>
            <a:r>
              <a:rPr lang="en-GB" dirty="0" smtClean="0"/>
              <a:t>When </a:t>
            </a:r>
            <a:r>
              <a:rPr lang="en-GB" dirty="0"/>
              <a:t>a drug error occurs it is important to recognise the potential for awareness early </a:t>
            </a:r>
            <a:r>
              <a:rPr lang="en-GB" dirty="0" smtClean="0"/>
              <a:t>on </a:t>
            </a:r>
          </a:p>
          <a:p>
            <a:r>
              <a:rPr lang="en-GB" dirty="0" smtClean="0">
                <a:solidFill>
                  <a:schemeClr val="accent2"/>
                </a:solidFill>
              </a:rPr>
              <a:t>The </a:t>
            </a:r>
            <a:r>
              <a:rPr lang="en-GB" dirty="0">
                <a:solidFill>
                  <a:schemeClr val="accent2"/>
                </a:solidFill>
              </a:rPr>
              <a:t>first priority is to induce unconsciousness as promptly as </a:t>
            </a:r>
            <a:r>
              <a:rPr lang="en-GB" dirty="0" smtClean="0">
                <a:solidFill>
                  <a:schemeClr val="accent2"/>
                </a:solidFill>
              </a:rPr>
              <a:t>possible</a:t>
            </a:r>
          </a:p>
          <a:p>
            <a:pPr lvl="1"/>
            <a:r>
              <a:rPr lang="en-GB" dirty="0" smtClean="0"/>
              <a:t>difficult </a:t>
            </a:r>
            <a:r>
              <a:rPr lang="en-GB" dirty="0"/>
              <a:t>to imagine a scenario where continued paralysis of a conscious patient is justified. </a:t>
            </a:r>
            <a:endParaRPr lang="en-GB" dirty="0" smtClean="0"/>
          </a:p>
          <a:p>
            <a:pPr lvl="1"/>
            <a:r>
              <a:rPr lang="en-GB" dirty="0"/>
              <a:t>t</a:t>
            </a:r>
            <a:r>
              <a:rPr lang="en-GB" dirty="0" smtClean="0"/>
              <a:t>hen</a:t>
            </a:r>
            <a:r>
              <a:rPr lang="en-GB" dirty="0"/>
              <a:t>, </a:t>
            </a:r>
            <a:r>
              <a:rPr lang="en-GB" dirty="0" smtClean="0"/>
              <a:t>identify </a:t>
            </a:r>
            <a:r>
              <a:rPr lang="en-GB" dirty="0"/>
              <a:t>and </a:t>
            </a:r>
            <a:r>
              <a:rPr lang="en-GB" dirty="0" smtClean="0"/>
              <a:t>reverse </a:t>
            </a:r>
            <a:r>
              <a:rPr lang="en-GB" dirty="0"/>
              <a:t>the neuromuscular blockade in a timely manner is necessary. </a:t>
            </a:r>
            <a:endParaRPr lang="en-GB" dirty="0" smtClean="0"/>
          </a:p>
          <a:p>
            <a:pPr lvl="1"/>
            <a:r>
              <a:rPr lang="en-GB" dirty="0">
                <a:solidFill>
                  <a:schemeClr val="accent2"/>
                </a:solidFill>
              </a:rPr>
              <a:t>d</a:t>
            </a:r>
            <a:r>
              <a:rPr lang="en-GB" dirty="0" smtClean="0">
                <a:solidFill>
                  <a:schemeClr val="accent2"/>
                </a:solidFill>
              </a:rPr>
              <a:t>uring </a:t>
            </a:r>
            <a:r>
              <a:rPr lang="en-GB" dirty="0">
                <a:solidFill>
                  <a:schemeClr val="accent2"/>
                </a:solidFill>
              </a:rPr>
              <a:t>this time, verbal reassurance should be provided to the </a:t>
            </a:r>
            <a:r>
              <a:rPr lang="en-GB" dirty="0" smtClean="0">
                <a:solidFill>
                  <a:schemeClr val="accent2"/>
                </a:solidFill>
              </a:rPr>
              <a:t>patient emphasising </a:t>
            </a:r>
            <a:r>
              <a:rPr lang="en-GB" dirty="0">
                <a:solidFill>
                  <a:schemeClr val="accent2"/>
                </a:solidFill>
              </a:rPr>
              <a:t>that </a:t>
            </a:r>
            <a:endParaRPr lang="en-GB" dirty="0" smtClean="0">
              <a:solidFill>
                <a:schemeClr val="accent2"/>
              </a:solidFill>
            </a:endParaRPr>
          </a:p>
          <a:p>
            <a:pPr lvl="2"/>
            <a:r>
              <a:rPr lang="en-GB" dirty="0" smtClean="0"/>
              <a:t>the </a:t>
            </a:r>
            <a:r>
              <a:rPr lang="en-GB" dirty="0"/>
              <a:t>team knows what has happened, </a:t>
            </a:r>
            <a:endParaRPr lang="en-GB" dirty="0" smtClean="0"/>
          </a:p>
          <a:p>
            <a:pPr lvl="2"/>
            <a:r>
              <a:rPr lang="en-GB" dirty="0" smtClean="0"/>
              <a:t>breathing </a:t>
            </a:r>
            <a:r>
              <a:rPr lang="en-GB" dirty="0"/>
              <a:t>is difficult due to the effects of the drug </a:t>
            </a:r>
            <a:endParaRPr lang="en-GB" dirty="0" smtClean="0"/>
          </a:p>
          <a:p>
            <a:pPr lvl="2"/>
            <a:r>
              <a:rPr lang="en-GB" dirty="0" smtClean="0"/>
              <a:t>and that that </a:t>
            </a:r>
            <a:r>
              <a:rPr lang="en-GB" dirty="0"/>
              <a:t>the patient is not in danger. </a:t>
            </a:r>
          </a:p>
          <a:p>
            <a:endParaRPr lang="en-GB" dirty="0"/>
          </a:p>
        </p:txBody>
      </p:sp>
      <p:sp>
        <p:nvSpPr>
          <p:cNvPr id="4" name="Footer Placeholder 3"/>
          <p:cNvSpPr>
            <a:spLocks noGrp="1"/>
          </p:cNvSpPr>
          <p:nvPr>
            <p:ph type="ftr" sz="quarter" idx="11"/>
          </p:nvPr>
        </p:nvSpPr>
        <p:spPr/>
        <p:txBody>
          <a:bodyPr/>
          <a:lstStyle/>
          <a:p>
            <a:r>
              <a:rPr lang="en-US" dirty="0" smtClean="0"/>
              <a:t>NAP5 The 5th National Audit Project</a:t>
            </a:r>
            <a:endParaRPr lang="en-GB" dirty="0"/>
          </a:p>
        </p:txBody>
      </p:sp>
    </p:spTree>
    <p:extLst>
      <p:ext uri="{BB962C8B-B14F-4D97-AF65-F5344CB8AC3E}">
        <p14:creationId xmlns:p14="http://schemas.microsoft.com/office/powerpoint/2010/main" val="998779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3" name="Content Placeholder 2"/>
          <p:cNvSpPr>
            <a:spLocks noGrp="1"/>
          </p:cNvSpPr>
          <p:nvPr>
            <p:ph idx="1"/>
          </p:nvPr>
        </p:nvSpPr>
        <p:spPr>
          <a:xfrm>
            <a:off x="457200" y="1844824"/>
            <a:ext cx="8229600" cy="4281339"/>
          </a:xfrm>
        </p:spPr>
        <p:txBody>
          <a:bodyPr>
            <a:normAutofit/>
          </a:bodyPr>
          <a:lstStyle/>
          <a:p>
            <a:r>
              <a:rPr lang="en-GB" sz="2800" dirty="0" smtClean="0"/>
              <a:t>Recent </a:t>
            </a:r>
            <a:r>
              <a:rPr lang="en-GB" sz="2800" dirty="0"/>
              <a:t>incident reporting studies suggest a rate of drug errors of one in every 140 anaesthetics </a:t>
            </a:r>
            <a:endParaRPr lang="en-GB" sz="2800" dirty="0" smtClean="0"/>
          </a:p>
          <a:p>
            <a:pPr lvl="1"/>
            <a:r>
              <a:rPr lang="en-GB" sz="2400" dirty="0" smtClean="0"/>
              <a:t>(</a:t>
            </a:r>
            <a:r>
              <a:rPr lang="en-GB" sz="2400" dirty="0"/>
              <a:t>Webster et </a:t>
            </a:r>
            <a:r>
              <a:rPr lang="en-GB" sz="2400" dirty="0" smtClean="0"/>
              <a:t>al </a:t>
            </a:r>
            <a:r>
              <a:rPr lang="en-GB" sz="2400" dirty="0"/>
              <a:t>2001; Zhang et </a:t>
            </a:r>
            <a:r>
              <a:rPr lang="en-GB" sz="2400" dirty="0" smtClean="0"/>
              <a:t>al 2013</a:t>
            </a:r>
            <a:r>
              <a:rPr lang="en-GB" sz="2400" dirty="0"/>
              <a:t>). </a:t>
            </a:r>
            <a:endParaRPr lang="en-GB" sz="2400" dirty="0" smtClean="0"/>
          </a:p>
          <a:p>
            <a:r>
              <a:rPr lang="en-GB" sz="2800" dirty="0" smtClean="0"/>
              <a:t>Drug </a:t>
            </a:r>
            <a:r>
              <a:rPr lang="en-GB" sz="2800" dirty="0"/>
              <a:t>errors leading to awake paralysis are much </a:t>
            </a:r>
            <a:r>
              <a:rPr lang="en-GB" sz="2800" dirty="0" smtClean="0"/>
              <a:t>rarer</a:t>
            </a:r>
            <a:endParaRPr lang="en-GB" sz="2800" dirty="0"/>
          </a:p>
          <a:p>
            <a:r>
              <a:rPr lang="en-GB" sz="2800" dirty="0"/>
              <a:t>Many errors are due to slips or lapses</a:t>
            </a:r>
          </a:p>
          <a:p>
            <a:r>
              <a:rPr lang="en-GB" sz="2800" dirty="0" smtClean="0"/>
              <a:t>Reason’s </a:t>
            </a:r>
            <a:r>
              <a:rPr lang="en-GB" sz="2800" dirty="0"/>
              <a:t>classic ‘Swiss cheese model’ of </a:t>
            </a:r>
            <a:r>
              <a:rPr lang="en-GB" sz="2800" dirty="0" smtClean="0"/>
              <a:t>human error </a:t>
            </a:r>
            <a:r>
              <a:rPr lang="en-GB" sz="2800" dirty="0"/>
              <a:t>in medical care</a:t>
            </a:r>
          </a:p>
        </p:txBody>
      </p:sp>
      <p:sp>
        <p:nvSpPr>
          <p:cNvPr id="4" name="Footer Placeholder 3"/>
          <p:cNvSpPr>
            <a:spLocks noGrp="1"/>
          </p:cNvSpPr>
          <p:nvPr>
            <p:ph type="ftr" sz="quarter" idx="11"/>
          </p:nvPr>
        </p:nvSpPr>
        <p:spPr/>
        <p:txBody>
          <a:bodyPr/>
          <a:lstStyle/>
          <a:p>
            <a:r>
              <a:rPr lang="en-US" dirty="0" smtClean="0"/>
              <a:t>NAP5 The 5th National Audit Project</a:t>
            </a:r>
            <a:endParaRPr lang="en-GB" dirty="0"/>
          </a:p>
        </p:txBody>
      </p:sp>
    </p:spTree>
    <p:extLst>
      <p:ext uri="{BB962C8B-B14F-4D97-AF65-F5344CB8AC3E}">
        <p14:creationId xmlns:p14="http://schemas.microsoft.com/office/powerpoint/2010/main" val="2468883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Drug Error Definitions</a:t>
            </a:r>
            <a:endParaRPr lang="en-GB" dirty="0"/>
          </a:p>
        </p:txBody>
      </p:sp>
      <p:sp>
        <p:nvSpPr>
          <p:cNvPr id="3" name="Content Placeholder 2"/>
          <p:cNvSpPr>
            <a:spLocks noGrp="1"/>
          </p:cNvSpPr>
          <p:nvPr>
            <p:ph idx="1"/>
          </p:nvPr>
        </p:nvSpPr>
        <p:spPr>
          <a:xfrm>
            <a:off x="323528" y="1600200"/>
            <a:ext cx="8712968" cy="4525963"/>
          </a:xfrm>
        </p:spPr>
        <p:txBody>
          <a:bodyPr>
            <a:normAutofit/>
          </a:bodyPr>
          <a:lstStyle/>
          <a:p>
            <a:pPr marL="0" indent="0">
              <a:buNone/>
            </a:pPr>
            <a:r>
              <a:rPr lang="en-GB" sz="2800" dirty="0" smtClean="0"/>
              <a:t>Types </a:t>
            </a:r>
            <a:r>
              <a:rPr lang="en-GB" sz="2800" dirty="0"/>
              <a:t>of </a:t>
            </a:r>
            <a:r>
              <a:rPr lang="en-GB" sz="2800" dirty="0" smtClean="0"/>
              <a:t>error causing </a:t>
            </a:r>
            <a:r>
              <a:rPr lang="en-GB" sz="2800" dirty="0"/>
              <a:t>awake </a:t>
            </a:r>
            <a:r>
              <a:rPr lang="en-GB" sz="2800" dirty="0" smtClean="0"/>
              <a:t>paralysis in NAP5</a:t>
            </a:r>
          </a:p>
          <a:p>
            <a:pPr marL="0" indent="0">
              <a:buNone/>
            </a:pPr>
            <a:endParaRPr lang="en-GB" sz="2800" dirty="0"/>
          </a:p>
          <a:p>
            <a:pPr marL="514350" indent="-514350">
              <a:buFont typeface="+mj-lt"/>
              <a:buAutoNum type="arabicPeriod"/>
            </a:pPr>
            <a:r>
              <a:rPr lang="en-GB" sz="2600" dirty="0" smtClean="0">
                <a:solidFill>
                  <a:srgbClr val="FF0000"/>
                </a:solidFill>
              </a:rPr>
              <a:t>A </a:t>
            </a:r>
            <a:r>
              <a:rPr lang="en-GB" sz="2600" dirty="0">
                <a:solidFill>
                  <a:srgbClr val="FF0000"/>
                </a:solidFill>
              </a:rPr>
              <a:t>syringe swap </a:t>
            </a:r>
            <a:r>
              <a:rPr lang="en-GB" sz="2600" dirty="0"/>
              <a:t>occurs when a drug from the wrong syringe is </a:t>
            </a:r>
            <a:r>
              <a:rPr lang="en-GB" sz="2600" dirty="0" smtClean="0"/>
              <a:t>administered</a:t>
            </a:r>
            <a:endParaRPr lang="en-GB" sz="2600" dirty="0"/>
          </a:p>
          <a:p>
            <a:pPr marL="514350" indent="-514350">
              <a:buFont typeface="+mj-lt"/>
              <a:buAutoNum type="arabicPeriod"/>
            </a:pPr>
            <a:r>
              <a:rPr lang="en-GB" sz="2600" dirty="0" smtClean="0">
                <a:solidFill>
                  <a:srgbClr val="FF0000"/>
                </a:solidFill>
              </a:rPr>
              <a:t>A drug </a:t>
            </a:r>
            <a:r>
              <a:rPr lang="en-GB" sz="2600" dirty="0">
                <a:solidFill>
                  <a:srgbClr val="FF0000"/>
                </a:solidFill>
              </a:rPr>
              <a:t>labelling error </a:t>
            </a:r>
            <a:r>
              <a:rPr lang="en-GB" sz="2600" dirty="0"/>
              <a:t>occurs when the contents of the syringe are different to that indicated on the </a:t>
            </a:r>
            <a:r>
              <a:rPr lang="en-GB" sz="2600" dirty="0" smtClean="0"/>
              <a:t>label </a:t>
            </a:r>
            <a:endParaRPr lang="en-GB" sz="2600" dirty="0"/>
          </a:p>
          <a:p>
            <a:pPr marL="514350" indent="-514350">
              <a:buFont typeface="+mj-lt"/>
              <a:buAutoNum type="arabicPeriod"/>
            </a:pPr>
            <a:r>
              <a:rPr lang="en-GB" sz="2600" dirty="0">
                <a:solidFill>
                  <a:srgbClr val="FF0000"/>
                </a:solidFill>
              </a:rPr>
              <a:t> </a:t>
            </a:r>
            <a:r>
              <a:rPr lang="en-GB" sz="2600" dirty="0" smtClean="0">
                <a:solidFill>
                  <a:srgbClr val="FF0000"/>
                </a:solidFill>
              </a:rPr>
              <a:t>A drug </a:t>
            </a:r>
            <a:r>
              <a:rPr lang="en-GB" sz="2600" dirty="0">
                <a:solidFill>
                  <a:srgbClr val="FF0000"/>
                </a:solidFill>
              </a:rPr>
              <a:t>omission </a:t>
            </a:r>
            <a:r>
              <a:rPr lang="en-GB" sz="2600" dirty="0"/>
              <a:t>occurs when the intended drug is omitted due to failure to draw up a drug in a </a:t>
            </a:r>
            <a:r>
              <a:rPr lang="en-GB" sz="2600" dirty="0" smtClean="0"/>
              <a:t>dilutant</a:t>
            </a:r>
            <a:endParaRPr lang="en-GB" sz="2600" dirty="0"/>
          </a:p>
          <a:p>
            <a:endParaRPr lang="en-GB" dirty="0"/>
          </a:p>
        </p:txBody>
      </p:sp>
      <p:sp>
        <p:nvSpPr>
          <p:cNvPr id="4" name="Footer Placeholder 3"/>
          <p:cNvSpPr>
            <a:spLocks noGrp="1"/>
          </p:cNvSpPr>
          <p:nvPr>
            <p:ph type="ftr" sz="quarter" idx="11"/>
          </p:nvPr>
        </p:nvSpPr>
        <p:spPr/>
        <p:txBody>
          <a:bodyPr/>
          <a:lstStyle/>
          <a:p>
            <a:r>
              <a:rPr lang="en-US" dirty="0" smtClean="0"/>
              <a:t>NAP5 The 5th National Audit Project</a:t>
            </a:r>
            <a:endParaRPr lang="en-GB" dirty="0"/>
          </a:p>
        </p:txBody>
      </p:sp>
    </p:spTree>
    <p:extLst>
      <p:ext uri="{BB962C8B-B14F-4D97-AF65-F5344CB8AC3E}">
        <p14:creationId xmlns:p14="http://schemas.microsoft.com/office/powerpoint/2010/main" val="3848986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a:t>
            </a:r>
            <a:endParaRPr lang="en-GB" dirty="0"/>
          </a:p>
        </p:txBody>
      </p:sp>
      <p:sp>
        <p:nvSpPr>
          <p:cNvPr id="3" name="Content Placeholder 2"/>
          <p:cNvSpPr>
            <a:spLocks noGrp="1"/>
          </p:cNvSpPr>
          <p:nvPr>
            <p:ph idx="1"/>
          </p:nvPr>
        </p:nvSpPr>
        <p:spPr>
          <a:xfrm>
            <a:off x="251520" y="1600200"/>
            <a:ext cx="8568952" cy="4525963"/>
          </a:xfrm>
        </p:spPr>
        <p:txBody>
          <a:bodyPr>
            <a:normAutofit/>
          </a:bodyPr>
          <a:lstStyle/>
          <a:p>
            <a:pPr marL="0" indent="0">
              <a:buNone/>
            </a:pPr>
            <a:r>
              <a:rPr lang="en-GB" dirty="0" smtClean="0"/>
              <a:t>There </a:t>
            </a:r>
            <a:r>
              <a:rPr lang="en-GB" dirty="0"/>
              <a:t>were 17 </a:t>
            </a:r>
            <a:r>
              <a:rPr lang="en-GB" dirty="0" smtClean="0"/>
              <a:t>cases consisting </a:t>
            </a:r>
            <a:r>
              <a:rPr lang="en-GB" dirty="0"/>
              <a:t>of </a:t>
            </a:r>
            <a:endParaRPr lang="en-GB" dirty="0" smtClean="0"/>
          </a:p>
          <a:p>
            <a:pPr marL="400050" lvl="1" indent="0">
              <a:buNone/>
            </a:pPr>
            <a:r>
              <a:rPr lang="en-GB" dirty="0" smtClean="0">
                <a:solidFill>
                  <a:schemeClr val="accent2"/>
                </a:solidFill>
              </a:rPr>
              <a:t>Ten syringe swaps</a:t>
            </a:r>
          </a:p>
          <a:p>
            <a:pPr marL="400050" lvl="1" indent="0">
              <a:buNone/>
            </a:pPr>
            <a:r>
              <a:rPr lang="en-GB" dirty="0" smtClean="0">
                <a:solidFill>
                  <a:schemeClr val="accent2"/>
                </a:solidFill>
              </a:rPr>
              <a:t>Six drug </a:t>
            </a:r>
            <a:r>
              <a:rPr lang="en-GB" dirty="0">
                <a:solidFill>
                  <a:schemeClr val="accent2"/>
                </a:solidFill>
              </a:rPr>
              <a:t>labelling </a:t>
            </a:r>
            <a:r>
              <a:rPr lang="en-GB" dirty="0" smtClean="0">
                <a:solidFill>
                  <a:schemeClr val="accent2"/>
                </a:solidFill>
              </a:rPr>
              <a:t>errors</a:t>
            </a:r>
          </a:p>
          <a:p>
            <a:pPr marL="400050" lvl="1" indent="0">
              <a:buNone/>
            </a:pPr>
            <a:r>
              <a:rPr lang="en-GB" dirty="0" smtClean="0">
                <a:solidFill>
                  <a:schemeClr val="accent2"/>
                </a:solidFill>
              </a:rPr>
              <a:t>One omission error</a:t>
            </a:r>
            <a:endParaRPr lang="en-GB" dirty="0">
              <a:solidFill>
                <a:schemeClr val="accent2"/>
              </a:solidFill>
            </a:endParaRPr>
          </a:p>
          <a:p>
            <a:pPr marL="400050" lvl="1" indent="0">
              <a:buNone/>
            </a:pPr>
            <a:endParaRPr lang="en-GB" dirty="0" smtClean="0"/>
          </a:p>
          <a:p>
            <a:pPr marL="400050" lvl="1" indent="0">
              <a:buNone/>
            </a:pPr>
            <a:r>
              <a:rPr lang="en-GB" dirty="0" smtClean="0"/>
              <a:t>Events typically </a:t>
            </a:r>
          </a:p>
          <a:p>
            <a:pPr lvl="2" indent="-342900"/>
            <a:r>
              <a:rPr lang="en-GB" dirty="0" smtClean="0"/>
              <a:t>occurred during </a:t>
            </a:r>
            <a:r>
              <a:rPr lang="en-GB" dirty="0"/>
              <a:t>daytime hours </a:t>
            </a:r>
            <a:r>
              <a:rPr lang="en-GB" dirty="0" smtClean="0"/>
              <a:t>at induction </a:t>
            </a:r>
          </a:p>
          <a:p>
            <a:pPr lvl="2" indent="-342900"/>
            <a:r>
              <a:rPr lang="en-GB" dirty="0" smtClean="0"/>
              <a:t>were </a:t>
            </a:r>
            <a:r>
              <a:rPr lang="en-GB" dirty="0"/>
              <a:t>reported </a:t>
            </a:r>
            <a:r>
              <a:rPr lang="en-GB" dirty="0" smtClean="0"/>
              <a:t>immediately</a:t>
            </a:r>
            <a:r>
              <a:rPr lang="en-GB" dirty="0"/>
              <a:t>. </a:t>
            </a:r>
            <a:endParaRPr lang="en-GB" dirty="0" smtClean="0"/>
          </a:p>
          <a:p>
            <a:pPr lvl="2" indent="-342900"/>
            <a:r>
              <a:rPr lang="en-GB" dirty="0"/>
              <a:t>r</a:t>
            </a:r>
            <a:r>
              <a:rPr lang="en-GB" dirty="0" smtClean="0"/>
              <a:t>esulted in</a:t>
            </a:r>
            <a:r>
              <a:rPr lang="en-GB" dirty="0"/>
              <a:t> very </a:t>
            </a:r>
            <a:r>
              <a:rPr lang="en-GB" dirty="0" smtClean="0"/>
              <a:t>short perceived durations </a:t>
            </a:r>
            <a:r>
              <a:rPr lang="en-GB" dirty="0"/>
              <a:t>of </a:t>
            </a:r>
            <a:r>
              <a:rPr lang="en-GB" dirty="0" smtClean="0"/>
              <a:t>paralysis</a:t>
            </a:r>
            <a:endParaRPr lang="en-GB" dirty="0"/>
          </a:p>
        </p:txBody>
      </p:sp>
      <p:sp>
        <p:nvSpPr>
          <p:cNvPr id="4" name="Footer Placeholder 3"/>
          <p:cNvSpPr>
            <a:spLocks noGrp="1"/>
          </p:cNvSpPr>
          <p:nvPr>
            <p:ph type="ftr" sz="quarter" idx="11"/>
          </p:nvPr>
        </p:nvSpPr>
        <p:spPr/>
        <p:txBody>
          <a:bodyPr/>
          <a:lstStyle/>
          <a:p>
            <a:r>
              <a:rPr lang="en-US" dirty="0" smtClean="0"/>
              <a:t>NAP5 The 5th National Audit Project</a:t>
            </a:r>
            <a:endParaRPr lang="en-GB" dirty="0"/>
          </a:p>
        </p:txBody>
      </p:sp>
    </p:spTree>
    <p:extLst>
      <p:ext uri="{BB962C8B-B14F-4D97-AF65-F5344CB8AC3E}">
        <p14:creationId xmlns:p14="http://schemas.microsoft.com/office/powerpoint/2010/main" val="3575624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Michigan Awareness Classification</a:t>
            </a:r>
            <a:endParaRPr lang="en-GB"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63688" y="1556793"/>
            <a:ext cx="5184576" cy="4824536"/>
          </a:xfrm>
          <a:prstGeom prst="rect">
            <a:avLst/>
          </a:prstGeom>
        </p:spPr>
      </p:pic>
    </p:spTree>
    <p:extLst>
      <p:ext uri="{BB962C8B-B14F-4D97-AF65-F5344CB8AC3E}">
        <p14:creationId xmlns:p14="http://schemas.microsoft.com/office/powerpoint/2010/main" val="2570100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Drugs involved and psychological impact of </a:t>
            </a:r>
            <a:r>
              <a:rPr lang="en-GB" sz="3200" dirty="0" smtClean="0"/>
              <a:t>ten </a:t>
            </a:r>
            <a:r>
              <a:rPr lang="en-GB" sz="3200" dirty="0"/>
              <a:t>syringe </a:t>
            </a:r>
            <a:r>
              <a:rPr lang="en-GB" sz="3200" dirty="0" smtClean="0"/>
              <a:t>swaps</a:t>
            </a:r>
            <a:endParaRPr lang="en-GB" sz="3200" dirty="0"/>
          </a:p>
        </p:txBody>
      </p:sp>
      <p:sp>
        <p:nvSpPr>
          <p:cNvPr id="4" name="Footer Placeholder 3"/>
          <p:cNvSpPr>
            <a:spLocks noGrp="1"/>
          </p:cNvSpPr>
          <p:nvPr>
            <p:ph type="ftr" sz="quarter" idx="11"/>
          </p:nvPr>
        </p:nvSpPr>
        <p:spPr/>
        <p:txBody>
          <a:bodyPr/>
          <a:lstStyle/>
          <a:p>
            <a:r>
              <a:rPr lang="en-US" dirty="0" smtClean="0"/>
              <a:t>NAP5 The 5th National Audit Project</a:t>
            </a:r>
            <a:endParaRPr lang="en-GB" dirty="0"/>
          </a:p>
        </p:txBody>
      </p:sp>
      <p:pic>
        <p:nvPicPr>
          <p:cNvPr id="5" name="Content Placeholder 4"/>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123728" y="1417639"/>
            <a:ext cx="4974128" cy="4868296"/>
          </a:xfrm>
          <a:prstGeom prst="rect">
            <a:avLst/>
          </a:prstGeom>
        </p:spPr>
      </p:pic>
    </p:spTree>
    <p:extLst>
      <p:ext uri="{BB962C8B-B14F-4D97-AF65-F5344CB8AC3E}">
        <p14:creationId xmlns:p14="http://schemas.microsoft.com/office/powerpoint/2010/main" val="4231522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199" y="274638"/>
            <a:ext cx="8500601" cy="1143000"/>
          </a:xfrm>
        </p:spPr>
        <p:txBody>
          <a:bodyPr>
            <a:normAutofit fontScale="90000"/>
          </a:bodyPr>
          <a:lstStyle/>
          <a:p>
            <a:r>
              <a:rPr lang="en-GB" dirty="0" smtClean="0"/>
              <a:t>Syringe swap I </a:t>
            </a:r>
            <a:br>
              <a:rPr lang="en-GB" dirty="0" smtClean="0"/>
            </a:br>
            <a:r>
              <a:rPr lang="en-GB" sz="4000" dirty="0" smtClean="0"/>
              <a:t>suxamethonium versus ondansetron</a:t>
            </a:r>
            <a:endParaRPr lang="en-GB" sz="4000" dirty="0"/>
          </a:p>
        </p:txBody>
      </p:sp>
      <p:sp>
        <p:nvSpPr>
          <p:cNvPr id="7" name="Footer Placeholder 6"/>
          <p:cNvSpPr>
            <a:spLocks noGrp="1"/>
          </p:cNvSpPr>
          <p:nvPr>
            <p:ph type="ftr" sz="quarter" idx="11"/>
          </p:nvPr>
        </p:nvSpPr>
        <p:spPr/>
        <p:txBody>
          <a:bodyPr/>
          <a:lstStyle/>
          <a:p>
            <a:r>
              <a:rPr lang="en-US" dirty="0" smtClean="0"/>
              <a:t>NAP5 The 5th National Audit Project</a:t>
            </a:r>
            <a:endParaRPr lang="en-GB" dirty="0"/>
          </a:p>
        </p:txBody>
      </p:sp>
      <p:pic>
        <p:nvPicPr>
          <p:cNvPr id="19" name="Content Placeholder 18"/>
          <p:cNvPicPr>
            <a:picLocks noGrp="1" noChangeAspect="1"/>
          </p:cNvPicPr>
          <p:nvPr>
            <p:ph sz="half" idx="4294967295"/>
          </p:nvPr>
        </p:nvPicPr>
        <p:blipFill rotWithShape="1">
          <a:blip r:embed="rId2" cstate="email">
            <a:extLst>
              <a:ext uri="{28A0092B-C50C-407E-A947-70E740481C1C}">
                <a14:useLocalDpi xmlns:a14="http://schemas.microsoft.com/office/drawing/2010/main"/>
              </a:ext>
            </a:extLst>
          </a:blip>
          <a:srcRect r="-12431"/>
          <a:stretch/>
        </p:blipFill>
        <p:spPr>
          <a:xfrm>
            <a:off x="186199" y="2400772"/>
            <a:ext cx="3699860" cy="2461954"/>
          </a:xfrm>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29839" y="2204862"/>
            <a:ext cx="5406865" cy="3168354"/>
          </a:xfrm>
          <a:prstGeom prst="rect">
            <a:avLst/>
          </a:prstGeom>
        </p:spPr>
      </p:pic>
    </p:spTree>
    <p:extLst>
      <p:ext uri="{BB962C8B-B14F-4D97-AF65-F5344CB8AC3E}">
        <p14:creationId xmlns:p14="http://schemas.microsoft.com/office/powerpoint/2010/main" val="17619860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Syringe swap II</a:t>
            </a:r>
            <a:br>
              <a:rPr lang="en-GB" dirty="0" smtClean="0"/>
            </a:br>
            <a:r>
              <a:rPr lang="en-GB" dirty="0" smtClean="0"/>
              <a:t>cefuroxime versus thiopentone</a:t>
            </a:r>
            <a:endParaRPr lang="en-GB" dirty="0"/>
          </a:p>
        </p:txBody>
      </p:sp>
      <p:sp>
        <p:nvSpPr>
          <p:cNvPr id="3" name="Text Placeholder 2"/>
          <p:cNvSpPr>
            <a:spLocks noGrp="1"/>
          </p:cNvSpPr>
          <p:nvPr>
            <p:ph type="body" idx="1"/>
          </p:nvPr>
        </p:nvSpPr>
        <p:spPr/>
        <p:txBody>
          <a:bodyPr/>
          <a:lstStyle/>
          <a:p>
            <a:endParaRPr lang="en-GB" dirty="0"/>
          </a:p>
        </p:txBody>
      </p:sp>
      <p:sp>
        <p:nvSpPr>
          <p:cNvPr id="5" name="Text Placeholder 4"/>
          <p:cNvSpPr>
            <a:spLocks noGrp="1"/>
          </p:cNvSpPr>
          <p:nvPr>
            <p:ph type="body" sz="quarter" idx="3"/>
          </p:nvPr>
        </p:nvSpPr>
        <p:spPr/>
        <p:txBody>
          <a:bodyPr/>
          <a:lstStyle/>
          <a:p>
            <a:endParaRPr lang="en-GB" dirty="0"/>
          </a:p>
        </p:txBody>
      </p:sp>
      <p:sp>
        <p:nvSpPr>
          <p:cNvPr id="7" name="Footer Placeholder 6"/>
          <p:cNvSpPr>
            <a:spLocks noGrp="1"/>
          </p:cNvSpPr>
          <p:nvPr>
            <p:ph type="ftr" sz="quarter" idx="11"/>
          </p:nvPr>
        </p:nvSpPr>
        <p:spPr>
          <a:xfrm>
            <a:off x="3197225" y="6406479"/>
            <a:ext cx="2895600" cy="365125"/>
          </a:xfrm>
        </p:spPr>
        <p:txBody>
          <a:bodyPr/>
          <a:lstStyle/>
          <a:p>
            <a:r>
              <a:rPr lang="en-US" dirty="0" smtClean="0"/>
              <a:t>NAP5 The 5th National Audit Project</a:t>
            </a:r>
            <a:endParaRPr lang="en-GB" dirty="0"/>
          </a:p>
        </p:txBody>
      </p:sp>
      <p:pic>
        <p:nvPicPr>
          <p:cNvPr id="10" name="Content Placeholder 9"/>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27856" y="2370820"/>
            <a:ext cx="4040088" cy="2883614"/>
          </a:xfrm>
          <a:prstGeom prst="rect">
            <a:avLst/>
          </a:prstGeom>
        </p:spPr>
      </p:pic>
      <p:pic>
        <p:nvPicPr>
          <p:cNvPr id="6" name="Content Placeholder 5"/>
          <p:cNvPicPr>
            <a:picLocks noGrp="1" noChangeAspect="1"/>
          </p:cNvPicPr>
          <p:nvPr>
            <p:ph sz="quarter" idx="4"/>
          </p:nvPr>
        </p:nvPicPr>
        <p:blipFill rotWithShape="1">
          <a:blip r:embed="rId4" cstate="email">
            <a:extLst>
              <a:ext uri="{28A0092B-C50C-407E-A947-70E740481C1C}">
                <a14:useLocalDpi xmlns:a14="http://schemas.microsoft.com/office/drawing/2010/main"/>
              </a:ext>
            </a:extLst>
          </a:blip>
          <a:srcRect/>
          <a:stretch/>
        </p:blipFill>
        <p:spPr>
          <a:xfrm>
            <a:off x="4044750" y="2174875"/>
            <a:ext cx="5065649" cy="3774405"/>
          </a:xfrm>
          <a:prstGeom prst="rect">
            <a:avLst/>
          </a:prstGeom>
        </p:spPr>
      </p:pic>
    </p:spTree>
    <p:extLst>
      <p:ext uri="{BB962C8B-B14F-4D97-AF65-F5344CB8AC3E}">
        <p14:creationId xmlns:p14="http://schemas.microsoft.com/office/powerpoint/2010/main" val="28069258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TotalTime>
  <Words>1723</Words>
  <Application>Microsoft Office PowerPoint</Application>
  <PresentationFormat>On-screen Show (4:3)</PresentationFormat>
  <Paragraphs>164</Paragraphs>
  <Slides>21</Slides>
  <Notes>14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Drug Errors and Awake Paralysis</vt:lpstr>
      <vt:lpstr>Learning Objectives</vt:lpstr>
      <vt:lpstr>Background</vt:lpstr>
      <vt:lpstr>Drug Error Definitions</vt:lpstr>
      <vt:lpstr>Results</vt:lpstr>
      <vt:lpstr>Michigan Awareness Classification</vt:lpstr>
      <vt:lpstr>Drugs involved and psychological impact of ten syringe swaps</vt:lpstr>
      <vt:lpstr>Syringe swap I  suxamethonium versus ondansetron</vt:lpstr>
      <vt:lpstr>Syringe swap II cefuroxime versus thiopentone</vt:lpstr>
      <vt:lpstr>Ampoule labelling and drug omission errors</vt:lpstr>
      <vt:lpstr>Drug labelling error I suxamethonium versus fentanyl</vt:lpstr>
      <vt:lpstr>Drug labelling error II atracurium versus midazolam</vt:lpstr>
      <vt:lpstr>Immediate Impact: Class A &amp; B vs Class G</vt:lpstr>
      <vt:lpstr>Panel judgements on quality of care  Class A &amp; B vs Class G</vt:lpstr>
      <vt:lpstr>Incidence </vt:lpstr>
      <vt:lpstr>Discussion</vt:lpstr>
      <vt:lpstr>Strategies to reduce drug error </vt:lpstr>
      <vt:lpstr>Strategies to reduce drug error </vt:lpstr>
      <vt:lpstr>Strategies to reduce drug error </vt:lpstr>
      <vt:lpstr>Management of drug error</vt:lpstr>
      <vt:lpstr>Management of drug error</vt:lpstr>
    </vt:vector>
  </TitlesOfParts>
  <Company>Salford Royal NHS Foundation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Palmer</dc:creator>
  <cp:lastModifiedBy>Annique Simpson</cp:lastModifiedBy>
  <cp:revision>44</cp:revision>
  <dcterms:created xsi:type="dcterms:W3CDTF">2014-06-04T19:12:01Z</dcterms:created>
  <dcterms:modified xsi:type="dcterms:W3CDTF">2014-10-21T13:25:20Z</dcterms:modified>
</cp:coreProperties>
</file>