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0" r:id="rId2"/>
    <p:sldId id="275" r:id="rId3"/>
    <p:sldId id="270" r:id="rId4"/>
    <p:sldId id="263" r:id="rId5"/>
    <p:sldId id="259" r:id="rId6"/>
    <p:sldId id="273" r:id="rId7"/>
    <p:sldId id="276" r:id="rId8"/>
    <p:sldId id="264" r:id="rId9"/>
    <p:sldId id="262" r:id="rId10"/>
    <p:sldId id="265" r:id="rId11"/>
    <p:sldId id="266" r:id="rId12"/>
    <p:sldId id="261" r:id="rId13"/>
    <p:sldId id="258" r:id="rId14"/>
    <p:sldId id="274" r:id="rId15"/>
    <p:sldId id="271" r:id="rId16"/>
    <p:sldId id="268"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F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588" autoAdjust="0"/>
    <p:restoredTop sz="99467" autoAdjust="0"/>
  </p:normalViewPr>
  <p:slideViewPr>
    <p:cSldViewPr>
      <p:cViewPr>
        <p:scale>
          <a:sx n="70" d="100"/>
          <a:sy n="70" d="100"/>
        </p:scale>
        <p:origin x="-1374" y="-96"/>
      </p:cViewPr>
      <p:guideLst>
        <p:guide orient="horz" pos="2160"/>
        <p:guide pos="2880"/>
      </p:guideLst>
    </p:cSldViewPr>
  </p:slideViewPr>
  <p:notesTextViewPr>
    <p:cViewPr>
      <p:scale>
        <a:sx n="1" d="1"/>
        <a:sy n="1" d="1"/>
      </p:scale>
      <p:origin x="0" y="0"/>
    </p:cViewPr>
  </p:notesTextViewPr>
  <p:notesViewPr>
    <p:cSldViewPr>
      <p:cViewPr>
        <p:scale>
          <a:sx n="90" d="100"/>
          <a:sy n="90" d="100"/>
        </p:scale>
        <p:origin x="-186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9FC2CB-3B0A-42CE-B3A0-246F7CF7D6A5}" type="datetimeFigureOut">
              <a:rPr lang="en-GB" smtClean="0"/>
              <a:t>28/08/2014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8590F0-8316-4A1A-9C95-1994DB869900}" type="slidenum">
              <a:rPr lang="en-GB" smtClean="0"/>
              <a:t>‹#›</a:t>
            </a:fld>
            <a:endParaRPr lang="en-GB"/>
          </a:p>
        </p:txBody>
      </p:sp>
    </p:spTree>
    <p:extLst>
      <p:ext uri="{BB962C8B-B14F-4D97-AF65-F5344CB8AC3E}">
        <p14:creationId xmlns:p14="http://schemas.microsoft.com/office/powerpoint/2010/main" val="2788963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Good afternoon. I’d like to thank</a:t>
            </a:r>
            <a:r>
              <a:rPr lang="en-GB" baseline="0" dirty="0" smtClean="0"/>
              <a:t> the RSM for hosting this meeting and Jaideep for inviting me to speak on results of NAP5 relating to sedation. This</a:t>
            </a:r>
            <a:r>
              <a:rPr lang="en-GB" dirty="0" smtClean="0"/>
              <a:t> will be a pretty rapid run through the main aspects of the sedation section of NAP5.</a:t>
            </a:r>
            <a:r>
              <a:rPr lang="en-US" dirty="0" smtClean="0"/>
              <a:t> </a:t>
            </a:r>
          </a:p>
          <a:p>
            <a:r>
              <a:rPr lang="en-US" dirty="0" smtClean="0"/>
              <a:t>Here is what David Sedaris experienced during colonoscopy…:</a:t>
            </a:r>
            <a:endParaRPr lang="en-GB" dirty="0" smtClean="0"/>
          </a:p>
          <a:p>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a:t>
            </a:fld>
            <a:endParaRPr lang="en-GB"/>
          </a:p>
        </p:txBody>
      </p:sp>
    </p:spTree>
    <p:extLst>
      <p:ext uri="{BB962C8B-B14F-4D97-AF65-F5344CB8AC3E}">
        <p14:creationId xmlns:p14="http://schemas.microsoft.com/office/powerpoint/2010/main" val="2417974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Understandably, a proportion will have expectations that may not be guaranteed by sedation, no matter how skilfully delivered. What can be addressed is the way in which this expectation is arrived at:</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10</a:t>
            </a:fld>
            <a:endParaRPr lang="en-GB"/>
          </a:p>
        </p:txBody>
      </p:sp>
    </p:spTree>
    <p:extLst>
      <p:ext uri="{BB962C8B-B14F-4D97-AF65-F5344CB8AC3E}">
        <p14:creationId xmlns:p14="http://schemas.microsoft.com/office/powerpoint/2010/main" val="333537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Here we see the source of information received by the patient.</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11</a:t>
            </a:fld>
            <a:endParaRPr lang="en-GB"/>
          </a:p>
        </p:txBody>
      </p:sp>
    </p:spTree>
    <p:extLst>
      <p:ext uri="{BB962C8B-B14F-4D97-AF65-F5344CB8AC3E}">
        <p14:creationId xmlns:p14="http://schemas.microsoft.com/office/powerpoint/2010/main" val="136410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all have an idea what is meant by the term, and definitions not only vary with the context but have also changed over time:</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12</a:t>
            </a:fld>
            <a:endParaRPr lang="en-GB"/>
          </a:p>
        </p:txBody>
      </p:sp>
    </p:spTree>
    <p:extLst>
      <p:ext uri="{BB962C8B-B14F-4D97-AF65-F5344CB8AC3E}">
        <p14:creationId xmlns:p14="http://schemas.microsoft.com/office/powerpoint/2010/main" val="1161105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no colloquial or agreed definition </a:t>
            </a:r>
            <a:r>
              <a:rPr lang="en-US" dirty="0" smtClean="0"/>
              <a:t>of ‘</a:t>
            </a:r>
            <a:r>
              <a:rPr lang="en-US" dirty="0"/>
              <a:t>sedation’ accessible to patients. The </a:t>
            </a:r>
            <a:r>
              <a:rPr lang="en-US" dirty="0" smtClean="0"/>
              <a:t>online Oxford </a:t>
            </a:r>
            <a:r>
              <a:rPr lang="en-US" dirty="0"/>
              <a:t>English Dictionary (2014) defines </a:t>
            </a:r>
            <a:r>
              <a:rPr lang="en-US" dirty="0" smtClean="0"/>
              <a:t>sedation as </a:t>
            </a:r>
            <a:r>
              <a:rPr lang="en-US" dirty="0"/>
              <a:t>a verb of action; ‘The </a:t>
            </a:r>
            <a:r>
              <a:rPr lang="en-US" dirty="0" smtClean="0"/>
              <a:t>action of </a:t>
            </a:r>
            <a:r>
              <a:rPr lang="en-US" dirty="0"/>
              <a:t>allaying, assuaging, making calm or quiet</a:t>
            </a:r>
            <a:r>
              <a:rPr lang="en-US" dirty="0" smtClean="0"/>
              <a:t>.’, Wikipedia defines </a:t>
            </a:r>
            <a:r>
              <a:rPr lang="en-US" dirty="0"/>
              <a:t>sedation as ‘…reduction of irritability </a:t>
            </a:r>
            <a:r>
              <a:rPr lang="en-US" dirty="0" smtClean="0"/>
              <a:t>or agitation…to </a:t>
            </a:r>
            <a:r>
              <a:rPr lang="en-US" dirty="0"/>
              <a:t>facilitate a medical procedure…’</a:t>
            </a:r>
          </a:p>
          <a:p>
            <a:r>
              <a:rPr lang="en-US" dirty="0"/>
              <a:t>whereas older dictionaries refer to alleviation </a:t>
            </a:r>
            <a:r>
              <a:rPr lang="en-US" dirty="0" smtClean="0"/>
              <a:t>of pain </a:t>
            </a:r>
            <a:r>
              <a:rPr lang="en-US" dirty="0"/>
              <a:t>(Baker, 1956; Onions, 1991).</a:t>
            </a:r>
          </a:p>
          <a:p>
            <a:r>
              <a:rPr lang="en-US" dirty="0"/>
              <a:t>12.8 The report of the Academy of Medical </a:t>
            </a:r>
            <a:r>
              <a:rPr lang="en-US" dirty="0" smtClean="0"/>
              <a:t>Royal Colleges </a:t>
            </a:r>
            <a:r>
              <a:rPr lang="en-US" dirty="0"/>
              <a:t>defines levels of sedation (consistent </a:t>
            </a:r>
            <a:r>
              <a:rPr lang="en-US" dirty="0" smtClean="0"/>
              <a:t>with the </a:t>
            </a:r>
            <a:r>
              <a:rPr lang="en-US" dirty="0"/>
              <a:t>terms used by the ASA; Table 12.1) as ‘…</a:t>
            </a:r>
            <a:r>
              <a:rPr lang="en-US" dirty="0" smtClean="0"/>
              <a:t>drug induced</a:t>
            </a:r>
            <a:endParaRPr lang="en-US" dirty="0"/>
          </a:p>
          <a:p>
            <a:r>
              <a:rPr lang="en-US" dirty="0"/>
              <a:t>depression of consciousness, a </a:t>
            </a:r>
            <a:r>
              <a:rPr lang="en-US" dirty="0" smtClean="0"/>
              <a:t>continuum culminating in GA…’</a:t>
            </a:r>
          </a:p>
          <a:p>
            <a:endParaRPr lang="en-US" dirty="0"/>
          </a:p>
          <a:p>
            <a:r>
              <a:rPr lang="en-US" dirty="0" smtClean="0"/>
              <a:t>Some individuals may struggle to understand what this implies and the variability of drug effect both between and within individuals as well as the variability of stimulus lead to variation in level of sedation over time; hence variable experiences.</a:t>
            </a:r>
          </a:p>
          <a:p>
            <a:r>
              <a:rPr lang="en-US" dirty="0" smtClean="0"/>
              <a:t>What is almost certain is that information presented verbally only a short time before surgery is unlikely to be assimilated, processed, or retained. For this reason we make the following recommendations:</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13</a:t>
            </a:fld>
            <a:endParaRPr lang="en-GB"/>
          </a:p>
        </p:txBody>
      </p:sp>
    </p:spTree>
    <p:extLst>
      <p:ext uri="{BB962C8B-B14F-4D97-AF65-F5344CB8AC3E}">
        <p14:creationId xmlns:p14="http://schemas.microsoft.com/office/powerpoint/2010/main" val="4009822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should we do about our findings?  Recommendations</a:t>
            </a:r>
            <a:r>
              <a:rPr lang="en-GB" baseline="0" dirty="0" smtClean="0"/>
              <a:t> are based on the premise that we all need time to process information and to come to terms with what is an unfamiliar experience. This requires written information reinforced by verbal explanation separated by a period of time for reflection. The explanation should be realistic and not raise expectations that cannot be fulfilled.</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14</a:t>
            </a:fld>
            <a:endParaRPr lang="en-GB"/>
          </a:p>
        </p:txBody>
      </p:sp>
    </p:spTree>
    <p:extLst>
      <p:ext uri="{BB962C8B-B14F-4D97-AF65-F5344CB8AC3E}">
        <p14:creationId xmlns:p14="http://schemas.microsoft.com/office/powerpoint/2010/main" val="27566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have suggested a slightly more detailed version of this explanatory table for incorporation into patient literature. A copy is in NAP5 and in your </a:t>
            </a:r>
            <a:r>
              <a:rPr lang="en-GB" dirty="0" err="1" smtClean="0"/>
              <a:t>handout</a:t>
            </a:r>
            <a:r>
              <a:rPr lang="en-GB" dirty="0" smtClean="0"/>
              <a:t>.</a:t>
            </a:r>
          </a:p>
          <a:p>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15</a:t>
            </a:fld>
            <a:endParaRPr lang="en-GB"/>
          </a:p>
        </p:txBody>
      </p:sp>
    </p:spTree>
    <p:extLst>
      <p:ext uri="{BB962C8B-B14F-4D97-AF65-F5344CB8AC3E}">
        <p14:creationId xmlns:p14="http://schemas.microsoft.com/office/powerpoint/2010/main" val="10941390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Finally, should we need reminding that sedation is close to all of us we need look no further than the college coat of arms.</a:t>
            </a:r>
          </a:p>
          <a:p>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16</a:t>
            </a:fld>
            <a:endParaRPr lang="en-GB"/>
          </a:p>
        </p:txBody>
      </p:sp>
    </p:spTree>
    <p:extLst>
      <p:ext uri="{BB962C8B-B14F-4D97-AF65-F5344CB8AC3E}">
        <p14:creationId xmlns:p14="http://schemas.microsoft.com/office/powerpoint/2010/main" val="2325933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Thank you.</a:t>
            </a:r>
            <a:endParaRPr lang="en-GB"/>
          </a:p>
        </p:txBody>
      </p:sp>
      <p:sp>
        <p:nvSpPr>
          <p:cNvPr id="4" name="Slide Number Placeholder 3"/>
          <p:cNvSpPr>
            <a:spLocks noGrp="1"/>
          </p:cNvSpPr>
          <p:nvPr>
            <p:ph type="sldNum" sz="quarter" idx="10"/>
          </p:nvPr>
        </p:nvSpPr>
        <p:spPr/>
        <p:txBody>
          <a:bodyPr/>
          <a:lstStyle/>
          <a:p>
            <a:fld id="{108590F0-8316-4A1A-9C95-1994DB869900}" type="slidenum">
              <a:rPr lang="en-GB" smtClean="0"/>
              <a:t>17</a:t>
            </a:fld>
            <a:endParaRPr lang="en-GB"/>
          </a:p>
        </p:txBody>
      </p:sp>
    </p:spTree>
    <p:extLst>
      <p:ext uri="{BB962C8B-B14F-4D97-AF65-F5344CB8AC3E}">
        <p14:creationId xmlns:p14="http://schemas.microsoft.com/office/powerpoint/2010/main" val="1702906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Oblivion?:</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2</a:t>
            </a:fld>
            <a:endParaRPr lang="en-GB"/>
          </a:p>
        </p:txBody>
      </p:sp>
    </p:spTree>
    <p:extLst>
      <p:ext uri="{BB962C8B-B14F-4D97-AF65-F5344CB8AC3E}">
        <p14:creationId xmlns:p14="http://schemas.microsoft.com/office/powerpoint/2010/main" val="3640207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Here</a:t>
            </a:r>
            <a:r>
              <a:rPr lang="en-GB" baseline="0" dirty="0" smtClean="0"/>
              <a:t> is a vignette from NAP5.</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3</a:t>
            </a:fld>
            <a:endParaRPr lang="en-GB"/>
          </a:p>
        </p:txBody>
      </p:sp>
    </p:spTree>
    <p:extLst>
      <p:ext uri="{BB962C8B-B14F-4D97-AF65-F5344CB8AC3E}">
        <p14:creationId xmlns:p14="http://schemas.microsoft.com/office/powerpoint/2010/main" val="1898438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 the distillation of the findings; so if we’ve no time Mr Chairman I could stop here!</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4</a:t>
            </a:fld>
            <a:endParaRPr lang="en-GB"/>
          </a:p>
        </p:txBody>
      </p:sp>
    </p:spTree>
    <p:extLst>
      <p:ext uri="{BB962C8B-B14F-4D97-AF65-F5344CB8AC3E}">
        <p14:creationId xmlns:p14="http://schemas.microsoft.com/office/powerpoint/2010/main" val="3574257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32/141 class A&amp;B reports related to sedation</a:t>
            </a:r>
          </a:p>
          <a:p>
            <a:endParaRPr lang="en-GB" dirty="0" smtClean="0"/>
          </a:p>
          <a:p>
            <a:r>
              <a:rPr lang="en-GB" dirty="0" smtClean="0"/>
              <a:t>Using</a:t>
            </a:r>
            <a:r>
              <a:rPr lang="en-GB" baseline="0" dirty="0" smtClean="0"/>
              <a:t> AAS data this suggests a f</a:t>
            </a:r>
            <a:r>
              <a:rPr lang="en-GB" dirty="0" smtClean="0"/>
              <a:t>requency 1:~15,500 (about 310,000 cases of anaesthetist</a:t>
            </a:r>
            <a:r>
              <a:rPr lang="en-GB" baseline="0" dirty="0" smtClean="0"/>
              <a:t> administered sedation annually) compared to about 1:20,000 cases of AAGA after GA (main results).</a:t>
            </a:r>
          </a:p>
          <a:p>
            <a:endParaRPr lang="en-GB" baseline="0" dirty="0" smtClean="0"/>
          </a:p>
          <a:p>
            <a:r>
              <a:rPr lang="en-GB" dirty="0"/>
              <a:t>Obviously majority of cases were during surgery, not at ‘induction’ or ‘recovery</a:t>
            </a:r>
            <a:r>
              <a:rPr lang="en-GB" dirty="0" smtClean="0"/>
              <a:t>’  and half of reports were received within a day of surgery but the rest was delayed by weeks, months or years.</a:t>
            </a:r>
            <a:endParaRPr lang="en-GB" dirty="0"/>
          </a:p>
          <a:p>
            <a:endParaRPr lang="en-GB" baseline="0" dirty="0" smtClean="0"/>
          </a:p>
          <a:p>
            <a:r>
              <a:rPr lang="en-GB" baseline="0" dirty="0" smtClean="0"/>
              <a:t>10 reports were by men, 22 by women (one woman reported the same experience after successive surgery of the same type)</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12 reports (38%) non-anaesthetic care</a:t>
            </a:r>
          </a:p>
          <a:p>
            <a:endParaRPr lang="en-GB" baseline="0" dirty="0" smtClean="0"/>
          </a:p>
          <a:p>
            <a:r>
              <a:rPr lang="en-GB" dirty="0" smtClean="0"/>
              <a:t>All but 6 reports (i.e.81%) involved failure of communication</a:t>
            </a:r>
            <a:r>
              <a:rPr lang="en-GB" baseline="0" dirty="0" smtClean="0"/>
              <a:t> </a:t>
            </a:r>
          </a:p>
          <a:p>
            <a:r>
              <a:rPr lang="en-GB" baseline="0" dirty="0" smtClean="0"/>
              <a:t>-------------------------------------------------------------------------</a:t>
            </a:r>
          </a:p>
          <a:p>
            <a:r>
              <a:rPr lang="en-GB" baseline="0" dirty="0" smtClean="0"/>
              <a:t>Sole sedative agent midazolam 53%, propofol 25%, propofol plus </a:t>
            </a:r>
            <a:r>
              <a:rPr lang="en-GB" baseline="0" dirty="0" err="1" smtClean="0"/>
              <a:t>bzp</a:t>
            </a:r>
            <a:r>
              <a:rPr lang="en-GB" baseline="0" dirty="0" smtClean="0"/>
              <a:t> 12%. Opioids in 44% cases as adjunct.</a:t>
            </a:r>
          </a:p>
          <a:p>
            <a:r>
              <a:rPr lang="en-GB" dirty="0" smtClean="0"/>
              <a:t>AAS</a:t>
            </a:r>
            <a:r>
              <a:rPr lang="en-GB" dirty="0"/>
              <a:t> </a:t>
            </a:r>
            <a:r>
              <a:rPr lang="en-GB" dirty="0" err="1" smtClean="0"/>
              <a:t>propofol:midazolam</a:t>
            </a:r>
            <a:r>
              <a:rPr lang="en-GB" dirty="0" smtClean="0"/>
              <a:t> 2:1 difference probably accounted for by non-anaesthetic care in NAP5 cases</a:t>
            </a:r>
            <a:endParaRPr lang="en-GB" baseline="0" dirty="0" smtClean="0"/>
          </a:p>
          <a:p>
            <a:r>
              <a:rPr lang="en-GB" baseline="0" dirty="0" smtClean="0"/>
              <a:t>4 patients had signed explicit consent for sedation NOT GA yet still complained.</a:t>
            </a:r>
          </a:p>
          <a:p>
            <a:endParaRPr lang="en-GB" baseline="0" dirty="0" smtClean="0"/>
          </a:p>
        </p:txBody>
      </p:sp>
      <p:sp>
        <p:nvSpPr>
          <p:cNvPr id="4" name="Slide Number Placeholder 3"/>
          <p:cNvSpPr>
            <a:spLocks noGrp="1"/>
          </p:cNvSpPr>
          <p:nvPr>
            <p:ph type="sldNum" sz="quarter" idx="10"/>
          </p:nvPr>
        </p:nvSpPr>
        <p:spPr/>
        <p:txBody>
          <a:bodyPr/>
          <a:lstStyle/>
          <a:p>
            <a:fld id="{108590F0-8316-4A1A-9C95-1994DB869900}" type="slidenum">
              <a:rPr lang="en-GB" smtClean="0"/>
              <a:t>5</a:t>
            </a:fld>
            <a:endParaRPr lang="en-GB"/>
          </a:p>
        </p:txBody>
      </p:sp>
    </p:spTree>
    <p:extLst>
      <p:ext uri="{BB962C8B-B14F-4D97-AF65-F5344CB8AC3E}">
        <p14:creationId xmlns:p14="http://schemas.microsoft.com/office/powerpoint/2010/main" val="4052149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Of note, the majority (2/3) of experiences involved auditory or tactile sensation only, but this did not prevent the experience being traumatic.  About half the patients reported distress, more so if pain was experienced. Only one patient reported paralysis, and this contrasts with the findings of Kent et al (2013) who found it in about 25%.</a:t>
            </a:r>
          </a:p>
          <a:p>
            <a:endParaRPr lang="en-GB" dirty="0"/>
          </a:p>
          <a:p>
            <a:r>
              <a:rPr lang="nl-NL" dirty="0"/>
              <a:t>Kent CD, Mashour GA, Metzger NA, Posner KL, Domino KB.</a:t>
            </a:r>
          </a:p>
          <a:p>
            <a:r>
              <a:rPr lang="en-US" dirty="0"/>
              <a:t>Psychological impact of unexpected explicit recall of events occurring</a:t>
            </a:r>
          </a:p>
          <a:p>
            <a:r>
              <a:rPr lang="en-US" dirty="0"/>
              <a:t>during surgery performed under sedation, regional anaesthesia, and</a:t>
            </a:r>
          </a:p>
          <a:p>
            <a:r>
              <a:rPr lang="en-US" dirty="0"/>
              <a:t>general anaesthesia: data from the Anesthesia Awareness Registry.</a:t>
            </a:r>
          </a:p>
          <a:p>
            <a:r>
              <a:rPr lang="en-US" dirty="0"/>
              <a:t>British Journal of Anaesthesia 2013;3:381-7.</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6</a:t>
            </a:fld>
            <a:endParaRPr lang="en-GB"/>
          </a:p>
        </p:txBody>
      </p:sp>
    </p:spTree>
    <p:extLst>
      <p:ext uri="{BB962C8B-B14F-4D97-AF65-F5344CB8AC3E}">
        <p14:creationId xmlns:p14="http://schemas.microsoft.com/office/powerpoint/2010/main" val="3440953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Experiences under sedation produced long lasting moderate or and severe effects in a proportion (13/32 30%) of patients reporting awareness after sedation. This compares with about 41% in those patients reporting AAGA after GA.</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7</a:t>
            </a:fld>
            <a:endParaRPr lang="en-GB"/>
          </a:p>
        </p:txBody>
      </p:sp>
    </p:spTree>
    <p:extLst>
      <p:ext uri="{BB962C8B-B14F-4D97-AF65-F5344CB8AC3E}">
        <p14:creationId xmlns:p14="http://schemas.microsoft.com/office/powerpoint/2010/main" val="3145410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Causes identified by the panel revolved around a failure to communicate what level of consciousness was intended, or a dissatisfaction on the patient’s behalf with the level attained.</a:t>
            </a:r>
          </a:p>
          <a:p>
            <a:r>
              <a:rPr lang="en-GB" dirty="0" smtClean="0"/>
              <a:t>Whether the communication errors lay with the transmitter or the receiver was not established, but several patients specifically reported that they had been told that they ‘would be asleep’ or receive ‘light anaesthesia’ and others had signed consents which were explicit about the planned or intended LOC. </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8</a:t>
            </a:fld>
            <a:endParaRPr lang="en-GB"/>
          </a:p>
        </p:txBody>
      </p:sp>
    </p:spTree>
    <p:extLst>
      <p:ext uri="{BB962C8B-B14F-4D97-AF65-F5344CB8AC3E}">
        <p14:creationId xmlns:p14="http://schemas.microsoft.com/office/powerpoint/2010/main" val="1480531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‘awareness’ after sedation is not new, but the incidence varies and ours is close to the higher end. These references are in the </a:t>
            </a:r>
            <a:r>
              <a:rPr lang="en-GB" dirty="0" err="1" smtClean="0"/>
              <a:t>handouts</a:t>
            </a:r>
            <a:r>
              <a:rPr lang="en-GB" dirty="0" smtClean="0"/>
              <a:t>.</a:t>
            </a:r>
            <a:endParaRPr lang="en-GB" dirty="0"/>
          </a:p>
        </p:txBody>
      </p:sp>
      <p:sp>
        <p:nvSpPr>
          <p:cNvPr id="4" name="Slide Number Placeholder 3"/>
          <p:cNvSpPr>
            <a:spLocks noGrp="1"/>
          </p:cNvSpPr>
          <p:nvPr>
            <p:ph type="sldNum" sz="quarter" idx="10"/>
          </p:nvPr>
        </p:nvSpPr>
        <p:spPr/>
        <p:txBody>
          <a:bodyPr/>
          <a:lstStyle/>
          <a:p>
            <a:fld id="{108590F0-8316-4A1A-9C95-1994DB869900}" type="slidenum">
              <a:rPr lang="en-GB" smtClean="0"/>
              <a:t>9</a:t>
            </a:fld>
            <a:endParaRPr lang="en-GB"/>
          </a:p>
        </p:txBody>
      </p:sp>
    </p:spTree>
    <p:extLst>
      <p:ext uri="{BB962C8B-B14F-4D97-AF65-F5344CB8AC3E}">
        <p14:creationId xmlns:p14="http://schemas.microsoft.com/office/powerpoint/2010/main" val="4242203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1124744"/>
            <a:ext cx="9144000" cy="6120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10" name="Footer Placeholder 5"/>
          <p:cNvSpPr txBox="1">
            <a:spLocks/>
          </p:cNvSpPr>
          <p:nvPr userDrawn="1"/>
        </p:nvSpPr>
        <p:spPr>
          <a:xfrm>
            <a:off x="6044734" y="6311307"/>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Tree>
    <p:extLst>
      <p:ext uri="{BB962C8B-B14F-4D97-AF65-F5344CB8AC3E}">
        <p14:creationId xmlns:p14="http://schemas.microsoft.com/office/powerpoint/2010/main" val="21448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3257984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31465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Tree>
    <p:extLst>
      <p:ext uri="{BB962C8B-B14F-4D97-AF65-F5344CB8AC3E}">
        <p14:creationId xmlns:p14="http://schemas.microsoft.com/office/powerpoint/2010/main" val="395452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835659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69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104247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99063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411475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135501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515B0D4-9A27-41D8-AFD6-9CEA31C4B76B}" type="datetimeFigureOut">
              <a:rPr lang="en-GB" smtClean="0"/>
              <a:t>28/08/2014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B11C014-F295-4C32-A665-9173BD6BA7E7}" type="slidenum">
              <a:rPr lang="en-GB" smtClean="0"/>
              <a:t>‹#›</a:t>
            </a:fld>
            <a:endParaRPr lang="en-GB"/>
          </a:p>
        </p:txBody>
      </p:sp>
    </p:spTree>
    <p:extLst>
      <p:ext uri="{BB962C8B-B14F-4D97-AF65-F5344CB8AC3E}">
        <p14:creationId xmlns:p14="http://schemas.microsoft.com/office/powerpoint/2010/main" val="20224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DF232"/>
        </a:solidFill>
        <a:effectLst/>
      </p:bgPr>
    </p:bg>
    <p:spTree>
      <p:nvGrpSpPr>
        <p:cNvPr id="1" name=""/>
        <p:cNvGrpSpPr/>
        <p:nvPr/>
      </p:nvGrpSpPr>
      <p:grpSpPr>
        <a:xfrm>
          <a:off x="0" y="0"/>
          <a:ext cx="0" cy="0"/>
          <a:chOff x="0" y="0"/>
          <a:chExt cx="0" cy="0"/>
        </a:xfrm>
      </p:grpSpPr>
      <p:sp>
        <p:nvSpPr>
          <p:cNvPr id="9" name="Rectangle 8"/>
          <p:cNvSpPr/>
          <p:nvPr userDrawn="1"/>
        </p:nvSpPr>
        <p:spPr>
          <a:xfrm>
            <a:off x="0" y="1412776"/>
            <a:ext cx="9144000" cy="58326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5"/>
          <p:cNvSpPr txBox="1">
            <a:spLocks/>
          </p:cNvSpPr>
          <p:nvPr userDrawn="1"/>
        </p:nvSpPr>
        <p:spPr>
          <a:xfrm>
            <a:off x="6012160" y="184665"/>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
        <p:nvSpPr>
          <p:cNvPr id="8" name="Footer Placeholder 5"/>
          <p:cNvSpPr txBox="1">
            <a:spLocks/>
          </p:cNvSpPr>
          <p:nvPr userDrawn="1"/>
        </p:nvSpPr>
        <p:spPr>
          <a:xfrm>
            <a:off x="6044734" y="6311307"/>
            <a:ext cx="2895600" cy="72405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solidFill>
                  <a:schemeClr val="tx1"/>
                </a:solidFill>
              </a:rPr>
              <a:t>NAP5</a:t>
            </a:r>
          </a:p>
          <a:p>
            <a:pPr algn="r"/>
            <a:r>
              <a:rPr lang="en-US" sz="1400" dirty="0" smtClean="0">
                <a:solidFill>
                  <a:schemeClr val="tx1"/>
                </a:solidFill>
              </a:rPr>
              <a:t> The 5th National Audit Project</a:t>
            </a:r>
          </a:p>
          <a:p>
            <a:pPr algn="l"/>
            <a:r>
              <a:rPr lang="en-GB" sz="1800" dirty="0" smtClean="0">
                <a:solidFill>
                  <a:srgbClr val="99FFA4"/>
                </a:solidFill>
                <a:latin typeface="ZapfDingbatsITC"/>
              </a:rPr>
              <a:t>                         ■ </a:t>
            </a:r>
            <a:r>
              <a:rPr lang="en-GB" sz="1800" dirty="0" smtClean="0">
                <a:solidFill>
                  <a:srgbClr val="A0FFA3"/>
                </a:solidFill>
                <a:latin typeface="ZapfDingbatsITC"/>
              </a:rPr>
              <a:t>■ </a:t>
            </a:r>
            <a:r>
              <a:rPr lang="en-GB" sz="1800" dirty="0" smtClean="0">
                <a:solidFill>
                  <a:srgbClr val="B3FFB5"/>
                </a:solidFill>
                <a:latin typeface="ZapfDingbatsITC"/>
              </a:rPr>
              <a:t>■ </a:t>
            </a:r>
            <a:r>
              <a:rPr lang="en-GB" sz="1800" dirty="0" smtClean="0">
                <a:solidFill>
                  <a:srgbClr val="DAFFDB"/>
                </a:solidFill>
                <a:latin typeface="ZapfDingbatsITC"/>
              </a:rPr>
              <a:t>■ </a:t>
            </a:r>
            <a:r>
              <a:rPr lang="en-GB" sz="1800" dirty="0" smtClean="0">
                <a:solidFill>
                  <a:srgbClr val="EDFFED"/>
                </a:solidFill>
                <a:latin typeface="ZapfDingbatsITC"/>
              </a:rPr>
              <a:t>■ </a:t>
            </a:r>
            <a:endParaRPr lang="en-GB" dirty="0"/>
          </a:p>
        </p:txBody>
      </p:sp>
    </p:spTree>
    <p:extLst>
      <p:ext uri="{BB962C8B-B14F-4D97-AF65-F5344CB8AC3E}">
        <p14:creationId xmlns:p14="http://schemas.microsoft.com/office/powerpoint/2010/main" val="349852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Sedation and awareness</a:t>
            </a:r>
            <a:endParaRPr lang="en-GB" dirty="0"/>
          </a:p>
        </p:txBody>
      </p:sp>
      <p:sp>
        <p:nvSpPr>
          <p:cNvPr id="3" name="Subtitle 2"/>
          <p:cNvSpPr>
            <a:spLocks noGrp="1"/>
          </p:cNvSpPr>
          <p:nvPr>
            <p:ph type="subTitle" idx="1"/>
          </p:nvPr>
        </p:nvSpPr>
        <p:spPr/>
        <p:txBody>
          <a:bodyPr/>
          <a:lstStyle/>
          <a:p>
            <a:r>
              <a:rPr lang="en-GB" dirty="0" smtClean="0"/>
              <a:t>James Palmer</a:t>
            </a:r>
            <a:endParaRPr lang="en-GB" dirty="0"/>
          </a:p>
        </p:txBody>
      </p:sp>
    </p:spTree>
    <p:extLst>
      <p:ext uri="{BB962C8B-B14F-4D97-AF65-F5344CB8AC3E}">
        <p14:creationId xmlns:p14="http://schemas.microsoft.com/office/powerpoint/2010/main" val="1658142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patients want</a:t>
            </a:r>
            <a:endParaRPr lang="en-GB" dirty="0"/>
          </a:p>
        </p:txBody>
      </p:sp>
      <p:sp>
        <p:nvSpPr>
          <p:cNvPr id="3" name="Content Placeholder 2"/>
          <p:cNvSpPr>
            <a:spLocks noGrp="1"/>
          </p:cNvSpPr>
          <p:nvPr>
            <p:ph idx="1"/>
          </p:nvPr>
        </p:nvSpPr>
        <p:spPr/>
        <p:txBody>
          <a:bodyPr/>
          <a:lstStyle/>
          <a:p>
            <a:endParaRPr lang="en-GB" dirty="0" smtClean="0"/>
          </a:p>
          <a:p>
            <a:r>
              <a:rPr lang="en-GB" dirty="0" smtClean="0"/>
              <a:t>1/3 of patients expect oblivion. Esaki (2009)</a:t>
            </a:r>
          </a:p>
          <a:p>
            <a:pPr marL="0" indent="0" algn="ctr">
              <a:buNone/>
            </a:pPr>
            <a:endParaRPr lang="en-GB" dirty="0" smtClean="0"/>
          </a:p>
          <a:p>
            <a:pPr marL="0" indent="0" algn="ctr">
              <a:buNone/>
            </a:pPr>
            <a:r>
              <a:rPr lang="en-GB" dirty="0" smtClean="0"/>
              <a:t>But</a:t>
            </a:r>
          </a:p>
          <a:p>
            <a:endParaRPr lang="en-GB" dirty="0" smtClean="0"/>
          </a:p>
          <a:p>
            <a:r>
              <a:rPr lang="en-GB" dirty="0" smtClean="0"/>
              <a:t>Only ½ derived this expectation from their anaesthetist</a:t>
            </a:r>
            <a:endParaRPr lang="en-GB" dirty="0"/>
          </a:p>
        </p:txBody>
      </p:sp>
    </p:spTree>
    <p:extLst>
      <p:ext uri="{BB962C8B-B14F-4D97-AF65-F5344CB8AC3E}">
        <p14:creationId xmlns:p14="http://schemas.microsoft.com/office/powerpoint/2010/main" val="3637931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456975"/>
            <a:ext cx="6579507" cy="4997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1811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Will I be asleep doctor?</a:t>
            </a:r>
            <a:endParaRPr lang="en-GB" dirty="0"/>
          </a:p>
        </p:txBody>
      </p:sp>
      <p:sp>
        <p:nvSpPr>
          <p:cNvPr id="3" name="Content Placeholder 2"/>
          <p:cNvSpPr>
            <a:spLocks noGrp="1"/>
          </p:cNvSpPr>
          <p:nvPr>
            <p:ph idx="1"/>
          </p:nvPr>
        </p:nvSpPr>
        <p:spPr/>
        <p:txBody>
          <a:bodyPr/>
          <a:lstStyle/>
          <a:p>
            <a:endParaRPr lang="en-GB" dirty="0" smtClean="0"/>
          </a:p>
          <a:p>
            <a:endParaRPr lang="en-GB" dirty="0"/>
          </a:p>
          <a:p>
            <a:pPr marL="0" indent="0" algn="ctr">
              <a:buNone/>
            </a:pPr>
            <a:endParaRPr lang="en-GB" dirty="0" smtClean="0"/>
          </a:p>
          <a:p>
            <a:pPr marL="0" indent="0" algn="ctr">
              <a:buNone/>
            </a:pPr>
            <a:r>
              <a:rPr lang="en-GB" dirty="0" smtClean="0"/>
              <a:t>Sedation is a poorly understood term</a:t>
            </a:r>
          </a:p>
          <a:p>
            <a:endParaRPr lang="en-GB" dirty="0" smtClean="0"/>
          </a:p>
          <a:p>
            <a:endParaRPr lang="en-GB" dirty="0"/>
          </a:p>
        </p:txBody>
      </p:sp>
    </p:spTree>
    <p:extLst>
      <p:ext uri="{BB962C8B-B14F-4D97-AF65-F5344CB8AC3E}">
        <p14:creationId xmlns:p14="http://schemas.microsoft.com/office/powerpoint/2010/main" val="1446666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it?</a:t>
            </a:r>
            <a:endParaRPr lang="en-GB" dirty="0"/>
          </a:p>
        </p:txBody>
      </p:sp>
      <p:sp>
        <p:nvSpPr>
          <p:cNvPr id="3" name="Content Placeholder 2"/>
          <p:cNvSpPr>
            <a:spLocks noGrp="1"/>
          </p:cNvSpPr>
          <p:nvPr>
            <p:ph idx="1"/>
          </p:nvPr>
        </p:nvSpPr>
        <p:spPr/>
        <p:txBody>
          <a:bodyPr/>
          <a:lstStyle/>
          <a:p>
            <a:endParaRPr lang="en-GB" dirty="0" smtClean="0"/>
          </a:p>
          <a:p>
            <a:r>
              <a:rPr lang="en-GB" dirty="0" smtClean="0"/>
              <a:t>Definitions</a:t>
            </a:r>
          </a:p>
          <a:p>
            <a:r>
              <a:rPr lang="en-GB" dirty="0" smtClean="0"/>
              <a:t>Comprehension</a:t>
            </a:r>
          </a:p>
          <a:p>
            <a:r>
              <a:rPr lang="en-GB" dirty="0" smtClean="0"/>
              <a:t>The idea of a continuum</a:t>
            </a:r>
          </a:p>
          <a:p>
            <a:r>
              <a:rPr lang="en-GB" dirty="0" smtClean="0"/>
              <a:t>Variability of effect</a:t>
            </a:r>
          </a:p>
          <a:p>
            <a:r>
              <a:rPr lang="en-GB" dirty="0" smtClean="0"/>
              <a:t>Variability of experience</a:t>
            </a:r>
            <a:endParaRPr lang="en-GB" dirty="0"/>
          </a:p>
        </p:txBody>
      </p:sp>
    </p:spTree>
    <p:extLst>
      <p:ext uri="{BB962C8B-B14F-4D97-AF65-F5344CB8AC3E}">
        <p14:creationId xmlns:p14="http://schemas.microsoft.com/office/powerpoint/2010/main" val="14793581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a:xfrm>
            <a:off x="107504" y="1600200"/>
            <a:ext cx="8928992" cy="4525963"/>
          </a:xfrm>
        </p:spPr>
        <p:txBody>
          <a:bodyPr/>
          <a:lstStyle/>
          <a:p>
            <a:r>
              <a:rPr lang="en-GB" dirty="0" smtClean="0"/>
              <a:t>Written information well in advance emphasising:</a:t>
            </a:r>
          </a:p>
          <a:p>
            <a:pPr lvl="1"/>
            <a:r>
              <a:rPr lang="en-GB" dirty="0" smtClean="0"/>
              <a:t>The nature of sedation</a:t>
            </a:r>
          </a:p>
          <a:p>
            <a:pPr lvl="1"/>
            <a:r>
              <a:rPr lang="en-GB" dirty="0" smtClean="0"/>
              <a:t>The aims of sedation</a:t>
            </a:r>
          </a:p>
          <a:p>
            <a:pPr lvl="1"/>
            <a:r>
              <a:rPr lang="en-GB" dirty="0" smtClean="0"/>
              <a:t>That sedation is not a GA</a:t>
            </a:r>
          </a:p>
          <a:p>
            <a:pPr lvl="1"/>
            <a:r>
              <a:rPr lang="en-GB" dirty="0" smtClean="0"/>
              <a:t>The likelihood of awareness of events</a:t>
            </a:r>
          </a:p>
          <a:p>
            <a:r>
              <a:rPr lang="en-GB" dirty="0" smtClean="0"/>
              <a:t>Reinforcement on the day of surgery</a:t>
            </a:r>
          </a:p>
          <a:p>
            <a:r>
              <a:rPr lang="en-GB" dirty="0" smtClean="0"/>
              <a:t>Explain experience from the patient perspective</a:t>
            </a:r>
            <a:endParaRPr lang="en-GB" dirty="0"/>
          </a:p>
        </p:txBody>
      </p:sp>
    </p:spTree>
    <p:extLst>
      <p:ext uri="{BB962C8B-B14F-4D97-AF65-F5344CB8AC3E}">
        <p14:creationId xmlns:p14="http://schemas.microsoft.com/office/powerpoint/2010/main" val="631618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993471377"/>
              </p:ext>
            </p:extLst>
          </p:nvPr>
        </p:nvGraphicFramePr>
        <p:xfrm>
          <a:off x="2091" y="908720"/>
          <a:ext cx="9106413" cy="6192688"/>
        </p:xfrm>
        <a:graphic>
          <a:graphicData uri="http://schemas.openxmlformats.org/drawingml/2006/table">
            <a:tbl>
              <a:tblPr firstRow="1" bandRow="1">
                <a:tableStyleId>{5C22544A-7EE6-4342-B048-85BDC9FD1C3A}</a:tableStyleId>
              </a:tblPr>
              <a:tblGrid>
                <a:gridCol w="2286000"/>
                <a:gridCol w="2286000"/>
                <a:gridCol w="2286000"/>
                <a:gridCol w="2248413"/>
              </a:tblGrid>
              <a:tr h="924133">
                <a:tc>
                  <a:txBody>
                    <a:bodyPr/>
                    <a:lstStyle/>
                    <a:p>
                      <a:pPr algn="l"/>
                      <a:endParaRPr lang="en-GB" sz="1400" dirty="0"/>
                    </a:p>
                  </a:txBody>
                  <a:tcPr/>
                </a:tc>
                <a:tc>
                  <a:txBody>
                    <a:bodyPr/>
                    <a:lstStyle/>
                    <a:p>
                      <a:pPr algn="l"/>
                      <a:r>
                        <a:rPr lang="en-US" sz="2000" b="0" i="0" u="none" strike="noStrike" baseline="0" dirty="0" smtClean="0">
                          <a:latin typeface="AvenirLT-Heavy"/>
                        </a:rPr>
                        <a:t>What will this feel like? </a:t>
                      </a:r>
                      <a:endParaRPr lang="en-GB" sz="4800" dirty="0"/>
                    </a:p>
                  </a:txBody>
                  <a:tcPr/>
                </a:tc>
                <a:tc>
                  <a:txBody>
                    <a:bodyPr/>
                    <a:lstStyle/>
                    <a:p>
                      <a:pPr algn="l"/>
                      <a:r>
                        <a:rPr lang="en-US" sz="2000" b="0" i="0" u="none" strike="noStrike" baseline="0" dirty="0" smtClean="0">
                          <a:latin typeface="AvenirLT-Heavy"/>
                        </a:rPr>
                        <a:t>What will I remember</a:t>
                      </a:r>
                      <a:r>
                        <a:rPr lang="en-GB" sz="2000" b="0" i="0" u="none" strike="noStrike" baseline="0" dirty="0" smtClean="0">
                          <a:latin typeface="AvenirLT-Heavy"/>
                        </a:rPr>
                        <a:t>?</a:t>
                      </a:r>
                      <a:endParaRPr lang="en-GB" sz="4800" dirty="0"/>
                    </a:p>
                  </a:txBody>
                  <a:tcPr/>
                </a:tc>
                <a:tc>
                  <a:txBody>
                    <a:bodyPr/>
                    <a:lstStyle/>
                    <a:p>
                      <a:pPr algn="l"/>
                      <a:r>
                        <a:rPr lang="en-US" sz="1800" b="0" i="0" u="none" strike="noStrike" baseline="0" dirty="0" smtClean="0">
                          <a:latin typeface="AvenirLT-Heavy"/>
                        </a:rPr>
                        <a:t>What’s the risk related to the</a:t>
                      </a:r>
                    </a:p>
                    <a:p>
                      <a:pPr algn="l"/>
                      <a:r>
                        <a:rPr lang="en-GB" sz="1800" b="0" i="0" u="none" strike="noStrike" baseline="0" dirty="0" smtClean="0">
                          <a:latin typeface="AvenirLT-Heavy"/>
                        </a:rPr>
                        <a:t>sedation drugs?</a:t>
                      </a:r>
                      <a:endParaRPr lang="en-GB" sz="4400" dirty="0"/>
                    </a:p>
                  </a:txBody>
                  <a:tcPr/>
                </a:tc>
              </a:tr>
              <a:tr h="1324591">
                <a:tc>
                  <a:txBody>
                    <a:bodyPr/>
                    <a:lstStyle/>
                    <a:p>
                      <a:r>
                        <a:rPr lang="en-GB" sz="2000" b="1" dirty="0" smtClean="0"/>
                        <a:t>Not sedated: awake</a:t>
                      </a:r>
                      <a:endParaRPr lang="en-GB" sz="2000" b="1" dirty="0"/>
                    </a:p>
                  </a:txBody>
                  <a:tcPr marL="45720" marR="45720"/>
                </a:tc>
                <a:tc>
                  <a:txBody>
                    <a:bodyPr/>
                    <a:lstStyle/>
                    <a:p>
                      <a:r>
                        <a:rPr lang="en-US" sz="1600" b="0" i="0" u="none" strike="noStrike" kern="1200" baseline="0" dirty="0" smtClean="0">
                          <a:solidFill>
                            <a:schemeClr val="dk1"/>
                          </a:solidFill>
                          <a:latin typeface="+mn-lt"/>
                          <a:ea typeface="+mn-ea"/>
                          <a:cs typeface="+mn-cs"/>
                        </a:rPr>
                        <a:t>I am awake, possibly anxious. There may be mild </a:t>
                      </a:r>
                      <a:r>
                        <a:rPr lang="en-GB" sz="1600" b="0" i="0" u="none" strike="noStrike" kern="1200" baseline="0" dirty="0" smtClean="0">
                          <a:solidFill>
                            <a:schemeClr val="dk1"/>
                          </a:solidFill>
                          <a:latin typeface="+mn-lt"/>
                          <a:ea typeface="+mn-ea"/>
                          <a:cs typeface="+mn-cs"/>
                        </a:rPr>
                        <a:t>discomfort (depending on </a:t>
                      </a:r>
                      <a:r>
                        <a:rPr lang="en-US" sz="1600" b="0" i="0" u="none" strike="noStrike" kern="1200" baseline="0" dirty="0" smtClean="0">
                          <a:solidFill>
                            <a:schemeClr val="dk1"/>
                          </a:solidFill>
                          <a:latin typeface="+mn-lt"/>
                          <a:ea typeface="+mn-ea"/>
                          <a:cs typeface="+mn-cs"/>
                        </a:rPr>
                        <a:t>what I am having done)</a:t>
                      </a:r>
                      <a:endParaRPr lang="en-GB" sz="1600" dirty="0"/>
                    </a:p>
                  </a:txBody>
                  <a:tcPr marL="45720" marR="45720"/>
                </a:tc>
                <a:tc>
                  <a:txBody>
                    <a:bodyPr/>
                    <a:lstStyle/>
                    <a:p>
                      <a:r>
                        <a:rPr lang="en-GB" sz="2000" dirty="0" smtClean="0"/>
                        <a:t>Everything</a:t>
                      </a:r>
                      <a:endParaRPr lang="en-GB" sz="2000" dirty="0"/>
                    </a:p>
                  </a:txBody>
                  <a:tcPr marL="45720" marR="45720"/>
                </a:tc>
                <a:tc>
                  <a:txBody>
                    <a:bodyPr/>
                    <a:lstStyle/>
                    <a:p>
                      <a:r>
                        <a:rPr lang="en-GB" sz="2000" dirty="0" smtClean="0"/>
                        <a:t>Nearly zero</a:t>
                      </a:r>
                      <a:endParaRPr lang="en-GB" sz="2000" dirty="0"/>
                    </a:p>
                  </a:txBody>
                  <a:tcPr marL="45720" marR="45720"/>
                </a:tc>
              </a:tr>
              <a:tr h="831720">
                <a:tc>
                  <a:txBody>
                    <a:bodyPr/>
                    <a:lstStyle/>
                    <a:p>
                      <a:r>
                        <a:rPr lang="en-GB" sz="2000" b="1" dirty="0" smtClean="0"/>
                        <a:t>Minimal sedation</a:t>
                      </a:r>
                      <a:endParaRPr lang="en-GB" sz="2000" b="1" dirty="0"/>
                    </a:p>
                  </a:txBody>
                  <a:tcPr/>
                </a:tc>
                <a:tc>
                  <a:txBody>
                    <a:bodyPr/>
                    <a:lstStyle/>
                    <a:p>
                      <a:r>
                        <a:rPr lang="en-GB" sz="1600" b="0" i="0" u="none" strike="noStrike" kern="1200" baseline="0" dirty="0" smtClean="0">
                          <a:solidFill>
                            <a:schemeClr val="dk1"/>
                          </a:solidFill>
                          <a:latin typeface="+mn-lt"/>
                          <a:ea typeface="+mn-ea"/>
                          <a:cs typeface="+mn-cs"/>
                        </a:rPr>
                        <a:t>I am awake and calm.</a:t>
                      </a:r>
                    </a:p>
                    <a:p>
                      <a:r>
                        <a:rPr lang="en-US" sz="1600" b="0" i="0" u="none" strike="noStrike" kern="1200" baseline="0" dirty="0" smtClean="0">
                          <a:solidFill>
                            <a:schemeClr val="dk1"/>
                          </a:solidFill>
                          <a:latin typeface="+mn-lt"/>
                          <a:ea typeface="+mn-ea"/>
                          <a:cs typeface="+mn-cs"/>
                        </a:rPr>
                        <a:t>There may be mild or brief </a:t>
                      </a:r>
                      <a:r>
                        <a:rPr lang="en-GB" sz="1600" b="0" i="0" u="none" strike="noStrike" kern="1200" baseline="0" dirty="0" smtClean="0">
                          <a:solidFill>
                            <a:schemeClr val="dk1"/>
                          </a:solidFill>
                          <a:latin typeface="+mn-lt"/>
                          <a:ea typeface="+mn-ea"/>
                          <a:cs typeface="+mn-cs"/>
                        </a:rPr>
                        <a:t>discomfort.</a:t>
                      </a:r>
                      <a:endParaRPr lang="en-GB" sz="1600" dirty="0"/>
                    </a:p>
                  </a:txBody>
                  <a:tcPr/>
                </a:tc>
                <a:tc>
                  <a:txBody>
                    <a:bodyPr/>
                    <a:lstStyle/>
                    <a:p>
                      <a:r>
                        <a:rPr lang="en-GB" sz="2000" dirty="0" smtClean="0"/>
                        <a:t>Probably everything</a:t>
                      </a:r>
                      <a:endParaRPr lang="en-GB" sz="2000" dirty="0"/>
                    </a:p>
                  </a:txBody>
                  <a:tcPr/>
                </a:tc>
                <a:tc>
                  <a:txBody>
                    <a:bodyPr/>
                    <a:lstStyle/>
                    <a:p>
                      <a:r>
                        <a:rPr lang="en-GB" sz="2000" dirty="0" smtClean="0"/>
                        <a:t>Very low</a:t>
                      </a:r>
                      <a:endParaRPr lang="en-GB" sz="2000" dirty="0"/>
                    </a:p>
                  </a:txBody>
                  <a:tcPr/>
                </a:tc>
              </a:tr>
              <a:tr h="831720">
                <a:tc>
                  <a:txBody>
                    <a:bodyPr/>
                    <a:lstStyle/>
                    <a:p>
                      <a:r>
                        <a:rPr lang="en-GB" sz="2000" b="1" dirty="0" smtClean="0"/>
                        <a:t>Moderate sedation</a:t>
                      </a:r>
                      <a:endParaRPr lang="en-GB" sz="2000" b="1" dirty="0"/>
                    </a:p>
                  </a:txBody>
                  <a:tcPr/>
                </a:tc>
                <a:tc>
                  <a:txBody>
                    <a:bodyPr/>
                    <a:lstStyle/>
                    <a:p>
                      <a:r>
                        <a:rPr lang="en-US" sz="1600" b="0" i="0" u="none" strike="noStrike" kern="1200" baseline="0" dirty="0" smtClean="0">
                          <a:solidFill>
                            <a:schemeClr val="dk1"/>
                          </a:solidFill>
                          <a:latin typeface="+mn-lt"/>
                          <a:ea typeface="+mn-ea"/>
                          <a:cs typeface="+mn-cs"/>
                        </a:rPr>
                        <a:t>I am sleepy and calm but remain in control. I may feel mild discomfort.</a:t>
                      </a:r>
                      <a:endParaRPr lang="en-GB" sz="1600" dirty="0"/>
                    </a:p>
                  </a:txBody>
                  <a:tcPr/>
                </a:tc>
                <a:tc>
                  <a:txBody>
                    <a:bodyPr/>
                    <a:lstStyle/>
                    <a:p>
                      <a:r>
                        <a:rPr lang="en-GB" sz="2000" dirty="0" smtClean="0"/>
                        <a:t>I might</a:t>
                      </a:r>
                      <a:r>
                        <a:rPr lang="en-GB" sz="2000" baseline="0" dirty="0" smtClean="0"/>
                        <a:t> remember some things</a:t>
                      </a:r>
                      <a:endParaRPr lang="en-GB" sz="2000" dirty="0"/>
                    </a:p>
                  </a:txBody>
                  <a:tcPr/>
                </a:tc>
                <a:tc>
                  <a:txBody>
                    <a:bodyPr/>
                    <a:lstStyle/>
                    <a:p>
                      <a:r>
                        <a:rPr lang="en-GB" sz="2000" dirty="0" smtClean="0"/>
                        <a:t>Low</a:t>
                      </a:r>
                      <a:endParaRPr lang="en-GB" sz="2000" dirty="0"/>
                    </a:p>
                  </a:txBody>
                  <a:tcPr/>
                </a:tc>
              </a:tr>
              <a:tr h="912371">
                <a:tc>
                  <a:txBody>
                    <a:bodyPr/>
                    <a:lstStyle/>
                    <a:p>
                      <a:r>
                        <a:rPr lang="en-GB" sz="2000" b="1" dirty="0" smtClean="0"/>
                        <a:t>Deep sedation</a:t>
                      </a:r>
                      <a:endParaRPr lang="en-GB" sz="2000" b="1" dirty="0"/>
                    </a:p>
                  </a:txBody>
                  <a:tcPr/>
                </a:tc>
                <a:tc>
                  <a:txBody>
                    <a:bodyPr/>
                    <a:lstStyle/>
                    <a:p>
                      <a:r>
                        <a:rPr lang="en-GB" sz="1600" dirty="0" smtClean="0"/>
                        <a:t>I am asleep, I will not be in control</a:t>
                      </a:r>
                      <a:endParaRPr lang="en-GB" sz="1600" dirty="0"/>
                    </a:p>
                  </a:txBody>
                  <a:tcPr/>
                </a:tc>
                <a:tc>
                  <a:txBody>
                    <a:bodyPr/>
                    <a:lstStyle/>
                    <a:p>
                      <a:r>
                        <a:rPr lang="en-GB" sz="2000" dirty="0" smtClean="0"/>
                        <a:t>Probably very little</a:t>
                      </a:r>
                      <a:endParaRPr lang="en-GB" sz="2000" dirty="0"/>
                    </a:p>
                  </a:txBody>
                  <a:tcPr/>
                </a:tc>
                <a:tc>
                  <a:txBody>
                    <a:bodyPr/>
                    <a:lstStyle/>
                    <a:p>
                      <a:r>
                        <a:rPr lang="en-GB" sz="1600" dirty="0" smtClean="0"/>
                        <a:t>Higher risk:</a:t>
                      </a:r>
                      <a:r>
                        <a:rPr lang="en-US" sz="1400" b="0" i="0" u="none" strike="noStrike" kern="1200" baseline="0" dirty="0" smtClean="0">
                          <a:solidFill>
                            <a:schemeClr val="dk1"/>
                          </a:solidFill>
                          <a:latin typeface="+mn-lt"/>
                          <a:ea typeface="+mn-ea"/>
                          <a:cs typeface="+mn-cs"/>
                        </a:rPr>
                        <a:t>My breathing may slow when I am asleep –and I may need help to breathe </a:t>
                      </a:r>
                      <a:endParaRPr lang="en-GB" sz="1600" dirty="0"/>
                    </a:p>
                  </a:txBody>
                  <a:tcPr/>
                </a:tc>
              </a:tr>
              <a:tr h="1305164">
                <a:tc>
                  <a:txBody>
                    <a:bodyPr/>
                    <a:lstStyle/>
                    <a:p>
                      <a:r>
                        <a:rPr lang="en-GB" sz="2000" b="1" dirty="0" smtClean="0"/>
                        <a:t>Anaesthesia</a:t>
                      </a:r>
                      <a:endParaRPr lang="en-GB" sz="2000" b="1" dirty="0"/>
                    </a:p>
                  </a:txBody>
                  <a:tcPr/>
                </a:tc>
                <a:tc>
                  <a:txBody>
                    <a:bodyPr/>
                    <a:lstStyle/>
                    <a:p>
                      <a:r>
                        <a:rPr lang="en-GB" sz="1600" dirty="0" smtClean="0"/>
                        <a:t>I am deeply</a:t>
                      </a:r>
                      <a:r>
                        <a:rPr lang="en-GB" sz="1600" baseline="0" dirty="0" smtClean="0"/>
                        <a:t> asleep and unable to respond.</a:t>
                      </a:r>
                      <a:endParaRPr lang="en-GB" sz="1600" dirty="0"/>
                    </a:p>
                  </a:txBody>
                  <a:tcPr/>
                </a:tc>
                <a:tc>
                  <a:txBody>
                    <a:bodyPr/>
                    <a:lstStyle/>
                    <a:p>
                      <a:r>
                        <a:rPr lang="en-GB" sz="2000" dirty="0" smtClean="0"/>
                        <a:t>Very unlikely to remember</a:t>
                      </a:r>
                      <a:r>
                        <a:rPr lang="en-GB" sz="2000" baseline="0" dirty="0" smtClean="0"/>
                        <a:t> anything</a:t>
                      </a:r>
                      <a:endParaRPr lang="en-GB" sz="2000" dirty="0"/>
                    </a:p>
                  </a:txBody>
                  <a:tcPr/>
                </a:tc>
                <a:tc>
                  <a:txBody>
                    <a:bodyPr/>
                    <a:lstStyle/>
                    <a:p>
                      <a:r>
                        <a:rPr lang="en-US" sz="1400" b="0" i="0" u="none" strike="noStrike" kern="1200" baseline="0" dirty="0" smtClean="0">
                          <a:solidFill>
                            <a:schemeClr val="dk1"/>
                          </a:solidFill>
                          <a:latin typeface="+mn-lt"/>
                          <a:ea typeface="+mn-ea"/>
                          <a:cs typeface="+mn-cs"/>
                        </a:rPr>
                        <a:t>Higher risk </a:t>
                      </a:r>
                      <a:r>
                        <a:rPr lang="en-GB" sz="1400" b="0" i="0" u="none" strike="noStrike" kern="1200" baseline="0" dirty="0" smtClean="0">
                          <a:solidFill>
                            <a:schemeClr val="dk1"/>
                          </a:solidFill>
                          <a:latin typeface="+mn-lt"/>
                          <a:ea typeface="+mn-ea"/>
                          <a:cs typeface="+mn-cs"/>
                        </a:rPr>
                        <a:t>. My </a:t>
                      </a:r>
                      <a:r>
                        <a:rPr lang="en-US" sz="1400" b="0" i="0" u="none" strike="noStrike" kern="1200" baseline="0" dirty="0" smtClean="0">
                          <a:solidFill>
                            <a:schemeClr val="dk1"/>
                          </a:solidFill>
                          <a:latin typeface="+mn-lt"/>
                          <a:ea typeface="+mn-ea"/>
                          <a:cs typeface="+mn-cs"/>
                        </a:rPr>
                        <a:t>breathing may slow or stop and my BP and HR rate may fall. I will need a specialist doctor to look after me</a:t>
                      </a:r>
                      <a:endParaRPr lang="en-GB" sz="1600" dirty="0"/>
                    </a:p>
                  </a:txBody>
                  <a:tcPr/>
                </a:tc>
              </a:tr>
            </a:tbl>
          </a:graphicData>
        </a:graphic>
      </p:graphicFrame>
    </p:spTree>
    <p:extLst>
      <p:ext uri="{BB962C8B-B14F-4D97-AF65-F5344CB8AC3E}">
        <p14:creationId xmlns:p14="http://schemas.microsoft.com/office/powerpoint/2010/main" val="1142850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a:t>Sedation</a:t>
            </a:r>
            <a:br>
              <a:rPr lang="en-GB" dirty="0"/>
            </a:br>
            <a:endParaRPr lang="en-GB"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27784" y="1484784"/>
            <a:ext cx="3880643" cy="4947527"/>
          </a:xfrm>
        </p:spPr>
      </p:pic>
    </p:spTree>
    <p:extLst>
      <p:ext uri="{BB962C8B-B14F-4D97-AF65-F5344CB8AC3E}">
        <p14:creationId xmlns:p14="http://schemas.microsoft.com/office/powerpoint/2010/main" val="3965094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71600" y="44624"/>
            <a:ext cx="7200800" cy="1224136"/>
          </a:xfrm>
        </p:spPr>
        <p:txBody>
          <a:bodyPr>
            <a:normAutofit fontScale="90000"/>
          </a:bodyPr>
          <a:lstStyle/>
          <a:p>
            <a:pPr algn="l"/>
            <a:r>
              <a:rPr lang="en-US" sz="4000" dirty="0" smtClean="0"/>
              <a:t>‘It </a:t>
            </a:r>
            <a:r>
              <a:rPr lang="en-US" sz="4000" dirty="0"/>
              <a:t>is divine </a:t>
            </a:r>
            <a:r>
              <a:rPr lang="en-US" sz="4000" dirty="0" smtClean="0"/>
              <a:t>(praiseworthy</a:t>
            </a:r>
            <a:r>
              <a:rPr lang="en-US" sz="4000" dirty="0"/>
              <a:t>) </a:t>
            </a:r>
            <a:r>
              <a:rPr lang="en-US" sz="4000" dirty="0" smtClean="0"/>
              <a:t/>
            </a:r>
            <a:br>
              <a:rPr lang="en-US" sz="4000" dirty="0" smtClean="0"/>
            </a:br>
            <a:r>
              <a:rPr lang="en-US" sz="4000" dirty="0" smtClean="0"/>
              <a:t>to </a:t>
            </a:r>
            <a:r>
              <a:rPr lang="en-US" sz="4000" dirty="0"/>
              <a:t>alleviate pain</a:t>
            </a:r>
            <a:r>
              <a:rPr lang="en-US" sz="4000" dirty="0" smtClean="0"/>
              <a:t>’</a:t>
            </a:r>
            <a:endParaRPr lang="en-GB"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31678" y="1556792"/>
            <a:ext cx="3880643" cy="4947527"/>
          </a:xfrm>
        </p:spPr>
      </p:pic>
      <p:sp>
        <p:nvSpPr>
          <p:cNvPr id="2" name="Oval 1"/>
          <p:cNvSpPr/>
          <p:nvPr/>
        </p:nvSpPr>
        <p:spPr>
          <a:xfrm>
            <a:off x="3851920" y="5337212"/>
            <a:ext cx="1440160" cy="792088"/>
          </a:xfrm>
          <a:prstGeom prst="ellipse">
            <a:avLst/>
          </a:prstGeom>
          <a:noFill/>
          <a:ln w="952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145542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GB" dirty="0" smtClean="0"/>
              <a:t>The happy place</a:t>
            </a:r>
            <a:endParaRPr lang="en-GB" dirty="0"/>
          </a:p>
        </p:txBody>
      </p:sp>
      <p:sp>
        <p:nvSpPr>
          <p:cNvPr id="4" name="Rectangle 3"/>
          <p:cNvSpPr/>
          <p:nvPr/>
        </p:nvSpPr>
        <p:spPr>
          <a:xfrm>
            <a:off x="0" y="1412776"/>
            <a:ext cx="9144000" cy="4770537"/>
          </a:xfrm>
          <a:prstGeom prst="rect">
            <a:avLst/>
          </a:prstGeom>
        </p:spPr>
        <p:txBody>
          <a:bodyPr wrap="square">
            <a:spAutoFit/>
          </a:bodyPr>
          <a:lstStyle/>
          <a:p>
            <a:r>
              <a:rPr lang="en-US" sz="2600" dirty="0" smtClean="0"/>
              <a:t>‘…a moment later the anesthesiologist connected a syringe full of cream colored liquid to my IV. “Now I’m going to ask you to go to your happy place,” she said. The back of my gown fell open and I felt the cool air on my exposed rear end. “My what?”</a:t>
            </a:r>
          </a:p>
          <a:p>
            <a:r>
              <a:rPr lang="en-US" sz="2600" dirty="0" smtClean="0"/>
              <a:t>“Your happy place,” she repeated. “It’s different for each person. The man before you, for instance, went to the Augusta Golf Course and when he woke up he was winning The Masters.” …The anesthesiologist emptied her syringe into my IV, and just as I said, “No wait, I haven’t decided yet,” or just as I thought I said it, I slipped away into a velvety nothingness.</a:t>
            </a:r>
          </a:p>
          <a:p>
            <a:r>
              <a:rPr lang="en-US" sz="2600" dirty="0" smtClean="0"/>
              <a:t>When I awoke a short while later, I was in a different location.”</a:t>
            </a:r>
          </a:p>
          <a:p>
            <a:endParaRPr lang="en-US" dirty="0"/>
          </a:p>
        </p:txBody>
      </p:sp>
      <p:sp>
        <p:nvSpPr>
          <p:cNvPr id="3" name="TextBox 2"/>
          <p:cNvSpPr txBox="1"/>
          <p:nvPr/>
        </p:nvSpPr>
        <p:spPr>
          <a:xfrm>
            <a:off x="11460" y="6021288"/>
            <a:ext cx="6576764" cy="1200329"/>
          </a:xfrm>
          <a:prstGeom prst="rect">
            <a:avLst/>
          </a:prstGeom>
          <a:noFill/>
        </p:spPr>
        <p:txBody>
          <a:bodyPr wrap="square" rtlCol="0">
            <a:spAutoFit/>
          </a:bodyPr>
          <a:lstStyle/>
          <a:p>
            <a:r>
              <a:rPr lang="en-US" dirty="0"/>
              <a:t>From “The Happy Place” by David Sedaris. Published in Let’s Explore Diabetes with Owls which is available from Little Brown and Company</a:t>
            </a:r>
            <a:r>
              <a:rPr lang="en-US" dirty="0" smtClean="0"/>
              <a:t>. Displayed </a:t>
            </a:r>
            <a:r>
              <a:rPr lang="en-US" dirty="0"/>
              <a:t>with the permission of Don </a:t>
            </a:r>
            <a:r>
              <a:rPr lang="en-US" dirty="0" err="1"/>
              <a:t>Congdon</a:t>
            </a:r>
            <a:r>
              <a:rPr lang="en-US" dirty="0"/>
              <a:t> Associates, Inc.  © 2013 by David Sedaris”</a:t>
            </a:r>
          </a:p>
        </p:txBody>
      </p:sp>
    </p:spTree>
    <p:extLst>
      <p:ext uri="{BB962C8B-B14F-4D97-AF65-F5344CB8AC3E}">
        <p14:creationId xmlns:p14="http://schemas.microsoft.com/office/powerpoint/2010/main" val="2715711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12776"/>
            <a:ext cx="9144000" cy="4832092"/>
          </a:xfrm>
          <a:prstGeom prst="rect">
            <a:avLst/>
          </a:prstGeom>
        </p:spPr>
        <p:txBody>
          <a:bodyPr wrap="square">
            <a:spAutoFit/>
          </a:bodyPr>
          <a:lstStyle/>
          <a:p>
            <a:r>
              <a:rPr lang="en-US" sz="2800" dirty="0"/>
              <a:t>A patient </a:t>
            </a:r>
            <a:r>
              <a:rPr lang="en-US" sz="2800" dirty="0" smtClean="0"/>
              <a:t>said they </a:t>
            </a:r>
            <a:r>
              <a:rPr lang="en-US" sz="2800" dirty="0"/>
              <a:t>woke </a:t>
            </a:r>
            <a:r>
              <a:rPr lang="en-US" sz="2800" dirty="0" smtClean="0"/>
              <a:t>in theatre </a:t>
            </a:r>
            <a:r>
              <a:rPr lang="en-US" sz="2800" dirty="0"/>
              <a:t>three </a:t>
            </a:r>
            <a:r>
              <a:rPr lang="en-US" sz="2800" dirty="0" smtClean="0"/>
              <a:t>times. </a:t>
            </a:r>
          </a:p>
          <a:p>
            <a:r>
              <a:rPr lang="en-US" sz="2800" dirty="0" smtClean="0"/>
              <a:t>They reported seeing the </a:t>
            </a:r>
            <a:r>
              <a:rPr lang="en-US" sz="2800" dirty="0"/>
              <a:t>surgeon cutting </a:t>
            </a:r>
            <a:r>
              <a:rPr lang="en-US" sz="2800" dirty="0" smtClean="0"/>
              <a:t>into their</a:t>
            </a:r>
            <a:endParaRPr lang="en-US" sz="2800" dirty="0"/>
          </a:p>
          <a:p>
            <a:r>
              <a:rPr lang="en-US" sz="2800" dirty="0"/>
              <a:t>limb. The anaesthetist asked if </a:t>
            </a:r>
            <a:r>
              <a:rPr lang="en-US" sz="2800" dirty="0" smtClean="0"/>
              <a:t>they </a:t>
            </a:r>
            <a:r>
              <a:rPr lang="en-US" sz="2800" dirty="0"/>
              <a:t>wanted to </a:t>
            </a:r>
            <a:r>
              <a:rPr lang="en-US" sz="2800" dirty="0" smtClean="0"/>
              <a:t>go back </a:t>
            </a:r>
            <a:r>
              <a:rPr lang="en-US" sz="2800" dirty="0"/>
              <a:t>to sleep and they said ‘Yes’. They woke </a:t>
            </a:r>
            <a:r>
              <a:rPr lang="en-US" sz="2800" dirty="0" smtClean="0"/>
              <a:t>twice more </a:t>
            </a:r>
            <a:r>
              <a:rPr lang="en-US" sz="2800" dirty="0"/>
              <a:t>during </a:t>
            </a:r>
            <a:r>
              <a:rPr lang="en-US" sz="2800" dirty="0" smtClean="0"/>
              <a:t>surgery. </a:t>
            </a:r>
          </a:p>
          <a:p>
            <a:r>
              <a:rPr lang="en-US" sz="2800" dirty="0" smtClean="0"/>
              <a:t>There was </a:t>
            </a:r>
            <a:r>
              <a:rPr lang="en-US" sz="2800" dirty="0"/>
              <a:t>a </a:t>
            </a:r>
            <a:r>
              <a:rPr lang="en-US" sz="2800" dirty="0" smtClean="0"/>
              <a:t>documented plan: ‘</a:t>
            </a:r>
            <a:r>
              <a:rPr lang="en-US" sz="2800" dirty="0"/>
              <a:t>sedation, spinal and nerve </a:t>
            </a:r>
            <a:r>
              <a:rPr lang="en-US" sz="2800" dirty="0" smtClean="0"/>
              <a:t>					block </a:t>
            </a:r>
            <a:r>
              <a:rPr lang="en-US" sz="2800" dirty="0"/>
              <a:t>at </a:t>
            </a:r>
            <a:r>
              <a:rPr lang="en-US" sz="2800" dirty="0" smtClean="0"/>
              <a:t>end’</a:t>
            </a:r>
          </a:p>
          <a:p>
            <a:r>
              <a:rPr lang="en-US" sz="2800" dirty="0" smtClean="0"/>
              <a:t>The patient stated </a:t>
            </a:r>
            <a:r>
              <a:rPr lang="en-US" sz="2800" dirty="0"/>
              <a:t>they were promised they would be </a:t>
            </a:r>
            <a:r>
              <a:rPr lang="en-US" sz="2800" dirty="0" smtClean="0"/>
              <a:t>completely unaware </a:t>
            </a:r>
            <a:r>
              <a:rPr lang="en-US" sz="2800" dirty="0"/>
              <a:t>of the procedure. </a:t>
            </a:r>
            <a:r>
              <a:rPr lang="en-US" sz="2800" dirty="0" smtClean="0"/>
              <a:t>They </a:t>
            </a:r>
            <a:r>
              <a:rPr lang="en-US" sz="2800" dirty="0"/>
              <a:t>experienced </a:t>
            </a:r>
            <a:r>
              <a:rPr lang="en-US" sz="2800" dirty="0" smtClean="0"/>
              <a:t>pain from </a:t>
            </a:r>
            <a:r>
              <a:rPr lang="en-US" sz="2800" dirty="0"/>
              <a:t>the nerve block and </a:t>
            </a:r>
            <a:r>
              <a:rPr lang="en-US" sz="2800" dirty="0" smtClean="0"/>
              <a:t>said </a:t>
            </a:r>
            <a:r>
              <a:rPr lang="en-US" sz="2800" dirty="0"/>
              <a:t>they were </a:t>
            </a:r>
            <a:r>
              <a:rPr lang="en-US" sz="2800" dirty="0" smtClean="0"/>
              <a:t>‘mentally scarred</a:t>
            </a:r>
            <a:r>
              <a:rPr lang="en-US" sz="2800" dirty="0"/>
              <a:t>’ and ‘phobic of having any more surgery’. </a:t>
            </a:r>
            <a:endParaRPr lang="en-GB" sz="2800" dirty="0"/>
          </a:p>
        </p:txBody>
      </p:sp>
      <p:sp>
        <p:nvSpPr>
          <p:cNvPr id="5" name="Title 4"/>
          <p:cNvSpPr>
            <a:spLocks noGrp="1"/>
          </p:cNvSpPr>
          <p:nvPr>
            <p:ph type="title"/>
          </p:nvPr>
        </p:nvSpPr>
        <p:spPr/>
        <p:txBody>
          <a:bodyPr/>
          <a:lstStyle/>
          <a:p>
            <a:r>
              <a:rPr lang="en-GB" dirty="0" smtClean="0"/>
              <a:t>The not so happy place</a:t>
            </a:r>
            <a:endParaRPr lang="en-GB" dirty="0"/>
          </a:p>
        </p:txBody>
      </p:sp>
    </p:spTree>
    <p:extLst>
      <p:ext uri="{BB962C8B-B14F-4D97-AF65-F5344CB8AC3E}">
        <p14:creationId xmlns:p14="http://schemas.microsoft.com/office/powerpoint/2010/main" val="1512127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Take home message</a:t>
            </a:r>
            <a:endParaRPr lang="en-GB" dirty="0"/>
          </a:p>
        </p:txBody>
      </p:sp>
      <p:sp>
        <p:nvSpPr>
          <p:cNvPr id="3" name="Content Placeholder 2"/>
          <p:cNvSpPr>
            <a:spLocks noGrp="1"/>
          </p:cNvSpPr>
          <p:nvPr>
            <p:ph idx="1"/>
          </p:nvPr>
        </p:nvSpPr>
        <p:spPr>
          <a:xfrm>
            <a:off x="107504" y="2492896"/>
            <a:ext cx="8928992" cy="3888432"/>
          </a:xfrm>
        </p:spPr>
        <p:txBody>
          <a:bodyPr>
            <a:normAutofit/>
          </a:bodyPr>
          <a:lstStyle/>
          <a:p>
            <a:pPr marL="0" indent="0" algn="ctr">
              <a:buNone/>
            </a:pPr>
            <a:r>
              <a:rPr lang="en-GB" sz="3000" dirty="0" smtClean="0"/>
              <a:t>Sedation is not anaesthesia: anaesthesia is not sedation</a:t>
            </a:r>
          </a:p>
          <a:p>
            <a:pPr marL="0" indent="0" algn="ctr">
              <a:buNone/>
            </a:pPr>
            <a:endParaRPr lang="en-GB" sz="3000" dirty="0" smtClean="0"/>
          </a:p>
          <a:p>
            <a:pPr marL="0" indent="0" algn="ctr">
              <a:buNone/>
            </a:pPr>
            <a:r>
              <a:rPr lang="en-GB" sz="3000" dirty="0" smtClean="0"/>
              <a:t>Experiences vary: expectations don’t</a:t>
            </a:r>
          </a:p>
          <a:p>
            <a:pPr marL="0" indent="0" algn="ctr">
              <a:buNone/>
            </a:pPr>
            <a:endParaRPr lang="en-GB" sz="3000" dirty="0" smtClean="0"/>
          </a:p>
          <a:p>
            <a:pPr marL="0" indent="0" algn="ctr">
              <a:buNone/>
            </a:pPr>
            <a:r>
              <a:rPr lang="en-GB" sz="3000" dirty="0" smtClean="0"/>
              <a:t>Long term sequelae similar to AAGA</a:t>
            </a:r>
          </a:p>
          <a:p>
            <a:pPr marL="0" indent="0" algn="ctr">
              <a:buNone/>
            </a:pPr>
            <a:endParaRPr lang="en-GB" sz="3000" dirty="0" smtClean="0"/>
          </a:p>
          <a:p>
            <a:pPr marL="0" indent="0" algn="ctr">
              <a:buNone/>
            </a:pPr>
            <a:r>
              <a:rPr lang="en-GB" sz="3000" dirty="0" smtClean="0"/>
              <a:t>Managing patient expectations vital</a:t>
            </a:r>
          </a:p>
          <a:p>
            <a:pPr marL="0" indent="0" algn="ctr">
              <a:buNone/>
            </a:pPr>
            <a:endParaRPr lang="en-GB" dirty="0"/>
          </a:p>
        </p:txBody>
      </p:sp>
    </p:spTree>
    <p:extLst>
      <p:ext uri="{BB962C8B-B14F-4D97-AF65-F5344CB8AC3E}">
        <p14:creationId xmlns:p14="http://schemas.microsoft.com/office/powerpoint/2010/main" val="1975391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The numbers</a:t>
            </a:r>
            <a:endParaRPr lang="en-GB" dirty="0"/>
          </a:p>
        </p:txBody>
      </p:sp>
      <p:sp>
        <p:nvSpPr>
          <p:cNvPr id="6" name="Content Placeholder 5"/>
          <p:cNvSpPr>
            <a:spLocks noGrp="1"/>
          </p:cNvSpPr>
          <p:nvPr>
            <p:ph idx="1"/>
          </p:nvPr>
        </p:nvSpPr>
        <p:spPr/>
        <p:txBody>
          <a:bodyPr>
            <a:normAutofit lnSpcReduction="10000"/>
          </a:bodyPr>
          <a:lstStyle/>
          <a:p>
            <a:pPr>
              <a:lnSpc>
                <a:spcPct val="120000"/>
              </a:lnSpc>
            </a:pPr>
            <a:r>
              <a:rPr lang="en-GB" dirty="0"/>
              <a:t>1 in 5 class A or B reports had no GA</a:t>
            </a:r>
          </a:p>
          <a:p>
            <a:pPr>
              <a:lnSpc>
                <a:spcPct val="120000"/>
              </a:lnSpc>
            </a:pPr>
            <a:r>
              <a:rPr lang="en-GB" dirty="0" smtClean="0"/>
              <a:t>Majority in </a:t>
            </a:r>
            <a:r>
              <a:rPr lang="en-GB" dirty="0" err="1" smtClean="0"/>
              <a:t>ortho</a:t>
            </a:r>
            <a:r>
              <a:rPr lang="en-GB" dirty="0" smtClean="0"/>
              <a:t>/spinal or gastroenterology</a:t>
            </a:r>
          </a:p>
          <a:p>
            <a:pPr>
              <a:lnSpc>
                <a:spcPct val="120000"/>
              </a:lnSpc>
            </a:pPr>
            <a:r>
              <a:rPr lang="en-GB" dirty="0" smtClean="0"/>
              <a:t>Frequency </a:t>
            </a:r>
            <a:r>
              <a:rPr lang="en-GB" dirty="0"/>
              <a:t>of reporting similar to that after GA</a:t>
            </a:r>
          </a:p>
          <a:p>
            <a:pPr>
              <a:lnSpc>
                <a:spcPct val="120000"/>
              </a:lnSpc>
            </a:pPr>
            <a:r>
              <a:rPr lang="en-GB" dirty="0" err="1" smtClean="0"/>
              <a:t>Male:Female</a:t>
            </a:r>
            <a:r>
              <a:rPr lang="en-GB" dirty="0" smtClean="0"/>
              <a:t> ratio 1:2</a:t>
            </a:r>
          </a:p>
          <a:p>
            <a:pPr>
              <a:lnSpc>
                <a:spcPct val="120000"/>
              </a:lnSpc>
            </a:pPr>
            <a:r>
              <a:rPr lang="en-GB" dirty="0" smtClean="0"/>
              <a:t>Majority ASA2</a:t>
            </a:r>
          </a:p>
          <a:p>
            <a:pPr>
              <a:lnSpc>
                <a:spcPct val="120000"/>
              </a:lnSpc>
            </a:pPr>
            <a:r>
              <a:rPr lang="en-GB" dirty="0" smtClean="0"/>
              <a:t>2/3rds of reports involved anaesthetists</a:t>
            </a:r>
          </a:p>
          <a:p>
            <a:pPr>
              <a:lnSpc>
                <a:spcPct val="120000"/>
              </a:lnSpc>
            </a:pPr>
            <a:r>
              <a:rPr lang="en-GB" dirty="0" smtClean="0"/>
              <a:t>Main </a:t>
            </a:r>
            <a:r>
              <a:rPr lang="en-GB" dirty="0"/>
              <a:t>causal </a:t>
            </a:r>
            <a:r>
              <a:rPr lang="en-GB" dirty="0" smtClean="0"/>
              <a:t>factor: communication</a:t>
            </a:r>
            <a:endParaRPr lang="en-GB" dirty="0"/>
          </a:p>
          <a:p>
            <a:endParaRPr lang="en-GB" dirty="0"/>
          </a:p>
        </p:txBody>
      </p:sp>
    </p:spTree>
    <p:extLst>
      <p:ext uri="{BB962C8B-B14F-4D97-AF65-F5344CB8AC3E}">
        <p14:creationId xmlns:p14="http://schemas.microsoft.com/office/powerpoint/2010/main" val="273203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experience</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7054203"/>
              </p:ext>
            </p:extLst>
          </p:nvPr>
        </p:nvGraphicFramePr>
        <p:xfrm>
          <a:off x="457200" y="1600200"/>
          <a:ext cx="8229600" cy="22250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GB" dirty="0"/>
                    </a:p>
                  </a:txBody>
                  <a:tcPr/>
                </a:tc>
                <a:tc>
                  <a:txBody>
                    <a:bodyPr/>
                    <a:lstStyle/>
                    <a:p>
                      <a:pPr algn="ctr"/>
                      <a:r>
                        <a:rPr lang="en-GB" dirty="0" smtClean="0"/>
                        <a:t>Without</a:t>
                      </a:r>
                      <a:r>
                        <a:rPr lang="en-GB" baseline="0" dirty="0" smtClean="0"/>
                        <a:t> distress</a:t>
                      </a:r>
                      <a:endParaRPr lang="en-GB" dirty="0"/>
                    </a:p>
                  </a:txBody>
                  <a:tcPr/>
                </a:tc>
                <a:tc>
                  <a:txBody>
                    <a:bodyPr/>
                    <a:lstStyle/>
                    <a:p>
                      <a:pPr algn="ctr"/>
                      <a:r>
                        <a:rPr lang="en-GB" dirty="0" smtClean="0"/>
                        <a:t>With distress*</a:t>
                      </a:r>
                      <a:endParaRPr lang="en-GB" dirty="0"/>
                    </a:p>
                  </a:txBody>
                  <a:tcPr/>
                </a:tc>
              </a:tr>
              <a:tr h="370840">
                <a:tc>
                  <a:txBody>
                    <a:bodyPr/>
                    <a:lstStyle/>
                    <a:p>
                      <a:r>
                        <a:rPr lang="en-GB" dirty="0" smtClean="0"/>
                        <a:t>Auditory</a:t>
                      </a:r>
                      <a:endParaRPr lang="en-GB" dirty="0"/>
                    </a:p>
                  </a:txBody>
                  <a:tcPr/>
                </a:tc>
                <a:tc>
                  <a:txBody>
                    <a:bodyPr/>
                    <a:lstStyle/>
                    <a:p>
                      <a:pPr algn="ctr"/>
                      <a:r>
                        <a:rPr lang="en-GB" dirty="0" smtClean="0"/>
                        <a:t>7</a:t>
                      </a:r>
                      <a:endParaRPr lang="en-GB" dirty="0"/>
                    </a:p>
                  </a:txBody>
                  <a:tcPr/>
                </a:tc>
                <a:tc>
                  <a:txBody>
                    <a:bodyPr/>
                    <a:lstStyle/>
                    <a:p>
                      <a:pPr algn="ctr"/>
                      <a:r>
                        <a:rPr lang="en-GB" dirty="0" smtClean="0"/>
                        <a:t>2</a:t>
                      </a:r>
                      <a:endParaRPr lang="en-GB" dirty="0"/>
                    </a:p>
                  </a:txBody>
                  <a:tcPr/>
                </a:tc>
              </a:tr>
              <a:tr h="370840">
                <a:tc>
                  <a:txBody>
                    <a:bodyPr/>
                    <a:lstStyle/>
                    <a:p>
                      <a:r>
                        <a:rPr lang="en-GB" dirty="0" smtClean="0"/>
                        <a:t>Tactile (without pain)</a:t>
                      </a:r>
                      <a:endParaRPr lang="en-GB" dirty="0"/>
                    </a:p>
                  </a:txBody>
                  <a:tcPr/>
                </a:tc>
                <a:tc>
                  <a:txBody>
                    <a:bodyPr/>
                    <a:lstStyle/>
                    <a:p>
                      <a:pPr algn="ctr"/>
                      <a:r>
                        <a:rPr lang="en-GB" dirty="0" smtClean="0"/>
                        <a:t>7</a:t>
                      </a:r>
                      <a:endParaRPr lang="en-GB" dirty="0"/>
                    </a:p>
                  </a:txBody>
                  <a:tcPr/>
                </a:tc>
                <a:tc>
                  <a:txBody>
                    <a:bodyPr/>
                    <a:lstStyle/>
                    <a:p>
                      <a:pPr algn="ctr"/>
                      <a:r>
                        <a:rPr lang="en-GB" dirty="0" smtClean="0"/>
                        <a:t>5</a:t>
                      </a:r>
                      <a:endParaRPr lang="en-GB" dirty="0"/>
                    </a:p>
                  </a:txBody>
                  <a:tcPr/>
                </a:tc>
              </a:tr>
              <a:tr h="370840">
                <a:tc>
                  <a:txBody>
                    <a:bodyPr/>
                    <a:lstStyle/>
                    <a:p>
                      <a:r>
                        <a:rPr lang="en-GB" dirty="0" smtClean="0"/>
                        <a:t>Pain</a:t>
                      </a:r>
                      <a:endParaRPr lang="en-GB" dirty="0"/>
                    </a:p>
                  </a:txBody>
                  <a:tcPr/>
                </a:tc>
                <a:tc>
                  <a:txBody>
                    <a:bodyPr/>
                    <a:lstStyle/>
                    <a:p>
                      <a:pPr algn="ctr"/>
                      <a:r>
                        <a:rPr lang="en-GB" dirty="0" smtClean="0"/>
                        <a:t>2</a:t>
                      </a:r>
                      <a:endParaRPr lang="en-GB" dirty="0"/>
                    </a:p>
                  </a:txBody>
                  <a:tcPr/>
                </a:tc>
                <a:tc>
                  <a:txBody>
                    <a:bodyPr/>
                    <a:lstStyle/>
                    <a:p>
                      <a:pPr algn="ctr"/>
                      <a:r>
                        <a:rPr lang="en-GB" dirty="0" smtClean="0"/>
                        <a:t>7</a:t>
                      </a:r>
                      <a:endParaRPr lang="en-GB" dirty="0"/>
                    </a:p>
                  </a:txBody>
                  <a:tcPr/>
                </a:tc>
              </a:tr>
              <a:tr h="370840">
                <a:tc>
                  <a:txBody>
                    <a:bodyPr/>
                    <a:lstStyle/>
                    <a:p>
                      <a:r>
                        <a:rPr lang="en-GB" dirty="0" smtClean="0"/>
                        <a:t>Paralysis</a:t>
                      </a:r>
                      <a:endParaRPr lang="en-GB" dirty="0"/>
                    </a:p>
                  </a:txBody>
                  <a:tcPr/>
                </a:tc>
                <a:tc>
                  <a:txBody>
                    <a:bodyPr/>
                    <a:lstStyle/>
                    <a:p>
                      <a:pPr algn="ctr"/>
                      <a:r>
                        <a:rPr lang="en-GB" dirty="0" smtClean="0"/>
                        <a:t>0</a:t>
                      </a:r>
                      <a:endParaRPr lang="en-GB" dirty="0"/>
                    </a:p>
                  </a:txBody>
                  <a:tcPr/>
                </a:tc>
                <a:tc>
                  <a:txBody>
                    <a:bodyPr/>
                    <a:lstStyle/>
                    <a:p>
                      <a:pPr algn="ctr"/>
                      <a:r>
                        <a:rPr lang="en-GB" dirty="0" smtClean="0"/>
                        <a:t>0</a:t>
                      </a:r>
                      <a:endParaRPr lang="en-GB" dirty="0"/>
                    </a:p>
                  </a:txBody>
                  <a:tcPr/>
                </a:tc>
              </a:tr>
              <a:tr h="370840">
                <a:tc>
                  <a:txBody>
                    <a:bodyPr/>
                    <a:lstStyle/>
                    <a:p>
                      <a:r>
                        <a:rPr lang="en-GB" dirty="0" smtClean="0"/>
                        <a:t>Paralysis and pain</a:t>
                      </a:r>
                      <a:endParaRPr lang="en-GB" dirty="0"/>
                    </a:p>
                  </a:txBody>
                  <a:tcPr/>
                </a:tc>
                <a:tc>
                  <a:txBody>
                    <a:bodyPr/>
                    <a:lstStyle/>
                    <a:p>
                      <a:pPr algn="ctr"/>
                      <a:r>
                        <a:rPr lang="en-GB" dirty="0" smtClean="0"/>
                        <a:t>0</a:t>
                      </a:r>
                      <a:endParaRPr lang="en-GB" dirty="0"/>
                    </a:p>
                  </a:txBody>
                  <a:tcPr/>
                </a:tc>
                <a:tc>
                  <a:txBody>
                    <a:bodyPr/>
                    <a:lstStyle/>
                    <a:p>
                      <a:pPr algn="ctr"/>
                      <a:r>
                        <a:rPr lang="en-GB" dirty="0" smtClean="0"/>
                        <a:t>1</a:t>
                      </a:r>
                      <a:endParaRPr lang="en-GB" dirty="0"/>
                    </a:p>
                  </a:txBody>
                  <a:tcPr/>
                </a:tc>
              </a:tr>
            </a:tbl>
          </a:graphicData>
        </a:graphic>
      </p:graphicFrame>
      <p:sp>
        <p:nvSpPr>
          <p:cNvPr id="5" name="TextBox 4"/>
          <p:cNvSpPr txBox="1"/>
          <p:nvPr/>
        </p:nvSpPr>
        <p:spPr>
          <a:xfrm>
            <a:off x="899592" y="5085184"/>
            <a:ext cx="6046527" cy="369332"/>
          </a:xfrm>
          <a:prstGeom prst="rect">
            <a:avLst/>
          </a:prstGeom>
          <a:noFill/>
        </p:spPr>
        <p:txBody>
          <a:bodyPr wrap="none" rtlCol="0">
            <a:spAutoFit/>
          </a:bodyPr>
          <a:lstStyle/>
          <a:p>
            <a:r>
              <a:rPr lang="en-GB" dirty="0" smtClean="0"/>
              <a:t>*a sense of impending death, suffocation, foreboding or doom</a:t>
            </a:r>
          </a:p>
        </p:txBody>
      </p:sp>
    </p:spTree>
    <p:extLst>
      <p:ext uri="{BB962C8B-B14F-4D97-AF65-F5344CB8AC3E}">
        <p14:creationId xmlns:p14="http://schemas.microsoft.com/office/powerpoint/2010/main" val="2493789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GB" dirty="0" smtClean="0"/>
              <a:t>The outcome</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5656" y="1412777"/>
            <a:ext cx="6234155"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7730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Causes</a:t>
            </a:r>
            <a:endParaRPr lang="en-GB" dirty="0"/>
          </a:p>
        </p:txBody>
      </p:sp>
      <p:sp>
        <p:nvSpPr>
          <p:cNvPr id="3" name="Content Placeholder 2"/>
          <p:cNvSpPr>
            <a:spLocks noGrp="1"/>
          </p:cNvSpPr>
          <p:nvPr>
            <p:ph idx="1"/>
          </p:nvPr>
        </p:nvSpPr>
        <p:spPr/>
        <p:txBody>
          <a:bodyPr/>
          <a:lstStyle/>
          <a:p>
            <a:endParaRPr lang="en-GB" dirty="0" smtClean="0"/>
          </a:p>
          <a:p>
            <a:r>
              <a:rPr lang="en-GB" dirty="0" smtClean="0"/>
              <a:t>Patient misunderstanding of the intended level of consciousness (LOC)</a:t>
            </a:r>
          </a:p>
          <a:p>
            <a:endParaRPr lang="en-GB" dirty="0" smtClean="0"/>
          </a:p>
          <a:p>
            <a:r>
              <a:rPr lang="en-GB" dirty="0" smtClean="0"/>
              <a:t>Patient dissatisfaction with the achieved LOC</a:t>
            </a:r>
            <a:endParaRPr lang="en-GB" dirty="0"/>
          </a:p>
        </p:txBody>
      </p:sp>
    </p:spTree>
    <p:extLst>
      <p:ext uri="{BB962C8B-B14F-4D97-AF65-F5344CB8AC3E}">
        <p14:creationId xmlns:p14="http://schemas.microsoft.com/office/powerpoint/2010/main" val="2283031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 this unusual?</a:t>
            </a:r>
            <a:endParaRPr lang="en-GB" dirty="0"/>
          </a:p>
        </p:txBody>
      </p:sp>
      <p:sp>
        <p:nvSpPr>
          <p:cNvPr id="3" name="Content Placeholder 2"/>
          <p:cNvSpPr>
            <a:spLocks noGrp="1"/>
          </p:cNvSpPr>
          <p:nvPr>
            <p:ph idx="1"/>
          </p:nvPr>
        </p:nvSpPr>
        <p:spPr/>
        <p:txBody>
          <a:bodyPr/>
          <a:lstStyle/>
          <a:p>
            <a:pPr marL="0" indent="0">
              <a:buNone/>
            </a:pPr>
            <a:r>
              <a:rPr lang="en-GB" dirty="0" smtClean="0"/>
              <a:t>No, but the published range is wide:</a:t>
            </a:r>
          </a:p>
          <a:p>
            <a:pPr marL="0" indent="0">
              <a:buNone/>
            </a:pPr>
            <a:endParaRPr lang="en-GB" dirty="0" smtClean="0"/>
          </a:p>
          <a:p>
            <a:r>
              <a:rPr lang="en-GB" dirty="0" err="1" smtClean="0"/>
              <a:t>Mashour</a:t>
            </a:r>
            <a:r>
              <a:rPr lang="en-GB" dirty="0" smtClean="0"/>
              <a:t> (2009) 0.03%</a:t>
            </a:r>
          </a:p>
          <a:p>
            <a:pPr marL="0" indent="0">
              <a:buNone/>
            </a:pPr>
            <a:endParaRPr lang="en-GB" dirty="0" smtClean="0"/>
          </a:p>
          <a:p>
            <a:r>
              <a:rPr lang="en-GB" dirty="0" smtClean="0"/>
              <a:t>Samuelson (2007) 5%</a:t>
            </a:r>
          </a:p>
          <a:p>
            <a:endParaRPr lang="en-GB" dirty="0"/>
          </a:p>
          <a:p>
            <a:r>
              <a:rPr lang="en-GB" dirty="0" smtClean="0"/>
              <a:t>Kent (2013) 33%</a:t>
            </a:r>
          </a:p>
          <a:p>
            <a:endParaRPr lang="en-GB" dirty="0"/>
          </a:p>
          <a:p>
            <a:pPr marL="0" indent="0">
              <a:buNone/>
            </a:pPr>
            <a:endParaRPr lang="en-GB" dirty="0"/>
          </a:p>
        </p:txBody>
      </p:sp>
      <p:sp>
        <p:nvSpPr>
          <p:cNvPr id="5" name="Rectangle 4"/>
          <p:cNvSpPr/>
          <p:nvPr/>
        </p:nvSpPr>
        <p:spPr>
          <a:xfrm>
            <a:off x="4499992" y="4509120"/>
            <a:ext cx="4302589" cy="576064"/>
          </a:xfrm>
          <a:prstGeom prst="rect">
            <a:avLst/>
          </a:prstGeom>
          <a:solidFill>
            <a:srgbClr val="ADF232"/>
          </a:solidFill>
        </p:spPr>
        <p:txBody>
          <a:bodyPr wrap="none" lIns="91440" tIns="45720" rIns="91440" bIns="45720">
            <a:normAutofit fontScale="70000" lnSpcReduction="20000"/>
          </a:bodyPr>
          <a:lstStyle/>
          <a:p>
            <a:pPr algn="ctr"/>
            <a:r>
              <a:rPr lang="en-US" sz="5400" b="1" dirty="0" smtClean="0">
                <a:ln w="19050">
                  <a:solidFill>
                    <a:schemeClr val="tx2">
                      <a:tint val="1000"/>
                    </a:schemeClr>
                  </a:solidFill>
                  <a:prstDash val="solid"/>
                </a:ln>
                <a:effectLst>
                  <a:outerShdw blurRad="50000" dist="50800" dir="7500000" algn="tl">
                    <a:srgbClr val="000000">
                      <a:shade val="5000"/>
                      <a:alpha val="35000"/>
                    </a:srgbClr>
                  </a:outerShdw>
                </a:effectLst>
              </a:rPr>
              <a:t>NAP5 (2014) ~20%</a:t>
            </a:r>
            <a:endParaRPr lang="en-US" sz="5400" b="1" dirty="0">
              <a:ln w="19050">
                <a:solidFill>
                  <a:schemeClr val="tx2">
                    <a:tint val="1000"/>
                  </a:schemeClr>
                </a:solidFill>
                <a:prstDash val="solid"/>
              </a:ln>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25472844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TotalTime>
  <Words>1631</Words>
  <Application>Microsoft Office PowerPoint</Application>
  <PresentationFormat>On-screen Show (4:3)</PresentationFormat>
  <Paragraphs>179</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Sedation and awareness</vt:lpstr>
      <vt:lpstr>The happy place</vt:lpstr>
      <vt:lpstr>The not so happy place</vt:lpstr>
      <vt:lpstr>Take home message</vt:lpstr>
      <vt:lpstr>The numbers</vt:lpstr>
      <vt:lpstr>The experience</vt:lpstr>
      <vt:lpstr>The outcome</vt:lpstr>
      <vt:lpstr>Causes</vt:lpstr>
      <vt:lpstr>Is this unusual?</vt:lpstr>
      <vt:lpstr>What patients want</vt:lpstr>
      <vt:lpstr>PowerPoint Presentation</vt:lpstr>
      <vt:lpstr>Will I be asleep doctor?</vt:lpstr>
      <vt:lpstr>What is it?</vt:lpstr>
      <vt:lpstr>Recommendations</vt:lpstr>
      <vt:lpstr>PowerPoint Presentation</vt:lpstr>
      <vt:lpstr>Sedation </vt:lpstr>
      <vt:lpstr>‘It is divine (praiseworthy)  to alleviate pain’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Chantelle Edward</cp:lastModifiedBy>
  <cp:revision>50</cp:revision>
  <dcterms:created xsi:type="dcterms:W3CDTF">2014-07-25T06:24:51Z</dcterms:created>
  <dcterms:modified xsi:type="dcterms:W3CDTF">2014-08-28T07:44:38Z</dcterms:modified>
</cp:coreProperties>
</file>