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4" r:id="rId4"/>
    <p:sldId id="277" r:id="rId5"/>
    <p:sldId id="266" r:id="rId6"/>
    <p:sldId id="275" r:id="rId7"/>
    <p:sldId id="267" r:id="rId8"/>
    <p:sldId id="268" r:id="rId9"/>
    <p:sldId id="278" r:id="rId10"/>
    <p:sldId id="282" r:id="rId11"/>
    <p:sldId id="281" r:id="rId12"/>
    <p:sldId id="270" r:id="rId13"/>
    <p:sldId id="272" r:id="rId14"/>
    <p:sldId id="285" r:id="rId15"/>
    <p:sldId id="286" r:id="rId16"/>
    <p:sldId id="273" r:id="rId17"/>
    <p:sldId id="274" r:id="rId18"/>
    <p:sldId id="288" r:id="rId19"/>
    <p:sldId id="287" r:id="rId20"/>
    <p:sldId id="276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B71"/>
    <a:srgbClr val="74ED37"/>
    <a:srgbClr val="660066"/>
    <a:srgbClr val="388D0D"/>
    <a:srgbClr val="ADF232"/>
    <a:srgbClr val="D7EECA"/>
    <a:srgbClr val="C3DC48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144" autoAdjust="0"/>
  </p:normalViewPr>
  <p:slideViewPr>
    <p:cSldViewPr>
      <p:cViewPr varScale="1">
        <p:scale>
          <a:sx n="45" d="100"/>
          <a:sy n="45" d="100"/>
        </p:scale>
        <p:origin x="21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963A-A6DD-4587-B863-370F27425AC1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F274B-116C-4F02-9FAD-E0B9B05548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19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KNOW in italics as the info is conflicting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 specific patient factors associated with AAGA have been investigated/identified in a wide variety of studies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274B-116C-4F02-9FAD-E0B9B05548D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29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Obesity is associated with increased body fat content, increased lean body mass, increased blood volume and cardiac output, reduced total body water and alterations in plasma protein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274B-116C-4F02-9FAD-E0B9B05548D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42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was a disproportionately high proportion of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evening and nightime operating in Class A reports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AAGA compared with the Activity Survey general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anaesthetics (see Table 1.10), p&lt;0.0001.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274B-116C-4F02-9FAD-E0B9B05548D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61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24744"/>
            <a:ext cx="9144000" cy="6120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98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46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52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6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9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6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7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5B0D4-9A27-41D8-AFD6-9CEA31C4B76B}" type="datetimeFigureOut">
              <a:rPr lang="en-GB" smtClean="0"/>
              <a:pPr/>
              <a:t>10/09/2014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1C014-F295-4C32-A665-9173BD6BA7E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4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F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12776"/>
            <a:ext cx="9144000" cy="5832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6012160" y="184665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6044734" y="6311307"/>
            <a:ext cx="2895600" cy="724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NAP5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 The 5th National Audit Project</a:t>
            </a:r>
          </a:p>
          <a:p>
            <a:pPr algn="l"/>
            <a:r>
              <a:rPr lang="en-GB" sz="1800" dirty="0" smtClean="0">
                <a:solidFill>
                  <a:srgbClr val="99FFA4"/>
                </a:solidFill>
                <a:latin typeface="ZapfDingbatsITC"/>
              </a:rPr>
              <a:t>                         ■ </a:t>
            </a:r>
            <a:r>
              <a:rPr lang="en-GB" sz="1800" dirty="0" smtClean="0">
                <a:solidFill>
                  <a:srgbClr val="A0FFA3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B3FFB5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DAFFDB"/>
                </a:solidFill>
                <a:latin typeface="ZapfDingbatsITC"/>
              </a:rPr>
              <a:t>■ </a:t>
            </a:r>
            <a:r>
              <a:rPr lang="en-GB" sz="1800" dirty="0" smtClean="0">
                <a:solidFill>
                  <a:srgbClr val="EDFFED"/>
                </a:solidFill>
                <a:latin typeface="ZapfDingbatsITC"/>
              </a:rPr>
              <a:t>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5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Patient factors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4581128"/>
            <a:ext cx="7952928" cy="1752600"/>
          </a:xfrm>
        </p:spPr>
        <p:txBody>
          <a:bodyPr/>
          <a:lstStyle/>
          <a:p>
            <a:r>
              <a:rPr lang="en-GB" dirty="0" smtClean="0"/>
              <a:t>Nuala Lucas, Kate O’Connor,</a:t>
            </a:r>
          </a:p>
          <a:p>
            <a:r>
              <a:rPr lang="en-GB" dirty="0" smtClean="0"/>
              <a:t>Tim cook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8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 airway – NAP5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5501207"/>
          </a:xfrm>
        </p:spPr>
        <p:txBody>
          <a:bodyPr>
            <a:normAutofit/>
          </a:bodyPr>
          <a:lstStyle/>
          <a:p>
            <a:r>
              <a:rPr lang="en-GB" sz="2600" dirty="0" smtClean="0"/>
              <a:t>Difficulty </a:t>
            </a:r>
            <a:r>
              <a:rPr lang="en-GB" sz="2600" dirty="0"/>
              <a:t>with airway management was a factor in 27 Class A cases </a:t>
            </a:r>
          </a:p>
          <a:p>
            <a:r>
              <a:rPr lang="en-GB" sz="2600" dirty="0"/>
              <a:t>23 reports described difficult intubation</a:t>
            </a:r>
          </a:p>
          <a:p>
            <a:r>
              <a:rPr lang="en-GB" sz="2600" dirty="0"/>
              <a:t>5 reported difficult mask</a:t>
            </a:r>
            <a:r>
              <a:rPr lang="en-GB" sz="2600" i="1" dirty="0"/>
              <a:t> </a:t>
            </a:r>
            <a:r>
              <a:rPr lang="en-GB" sz="2600" dirty="0"/>
              <a:t>ventilation</a:t>
            </a:r>
          </a:p>
          <a:p>
            <a:r>
              <a:rPr lang="en-GB" sz="2600" dirty="0"/>
              <a:t>3 reported difficult SAD insertion </a:t>
            </a:r>
          </a:p>
          <a:p>
            <a:r>
              <a:rPr lang="en-GB" sz="2600" dirty="0"/>
              <a:t>5 cases there were combined difficulties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00200"/>
            <a:ext cx="3086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 airway &amp; obesity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5501207"/>
          </a:xfrm>
        </p:spPr>
        <p:txBody>
          <a:bodyPr>
            <a:normAutofit/>
          </a:bodyPr>
          <a:lstStyle/>
          <a:p>
            <a:r>
              <a:rPr lang="en-GB" sz="2600" dirty="0"/>
              <a:t>Of reports of AAGA in obese patients</a:t>
            </a:r>
          </a:p>
          <a:p>
            <a:pPr lvl="1"/>
            <a:r>
              <a:rPr lang="en-GB" sz="2600" dirty="0"/>
              <a:t>31% involved difficult airway </a:t>
            </a:r>
            <a:r>
              <a:rPr lang="en-GB" sz="2600" dirty="0" smtClean="0"/>
              <a:t>management</a:t>
            </a:r>
            <a:endParaRPr lang="en-GB" sz="2600" dirty="0"/>
          </a:p>
          <a:p>
            <a:pPr lvl="1"/>
            <a:r>
              <a:rPr lang="en-GB" sz="2600" dirty="0"/>
              <a:t>37% of the cases of difficult airway management associated with AAGA were in obese patients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00200"/>
            <a:ext cx="2423606" cy="269289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89" y="4293096"/>
            <a:ext cx="1271796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resistance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51104" cy="5069160"/>
          </a:xfrm>
        </p:spPr>
        <p:txBody>
          <a:bodyPr>
            <a:normAutofit fontScale="92500"/>
          </a:bodyPr>
          <a:lstStyle/>
          <a:p>
            <a:r>
              <a:rPr lang="en-GB" dirty="0"/>
              <a:t>AAGA may arise from an intrinsic resistance </a:t>
            </a:r>
            <a:r>
              <a:rPr lang="en-GB" dirty="0" smtClean="0"/>
              <a:t>to anaesthesia</a:t>
            </a:r>
          </a:p>
          <a:p>
            <a:pPr lvl="1"/>
            <a:r>
              <a:rPr lang="en-GB" dirty="0" smtClean="0"/>
              <a:t>271 published </a:t>
            </a:r>
            <a:r>
              <a:rPr lang="en-GB" dirty="0"/>
              <a:t>reports of AAGA reported that 1.6</a:t>
            </a:r>
            <a:r>
              <a:rPr lang="en-GB" dirty="0" smtClean="0"/>
              <a:t>% described </a:t>
            </a:r>
            <a:r>
              <a:rPr lang="en-GB" dirty="0"/>
              <a:t>a previous history of </a:t>
            </a:r>
            <a:r>
              <a:rPr lang="en-GB" dirty="0" smtClean="0"/>
              <a:t>awareness	      						</a:t>
            </a:r>
            <a:r>
              <a:rPr lang="en-GB" sz="1800" i="1" dirty="0" smtClean="0">
                <a:solidFill>
                  <a:srgbClr val="74ED37"/>
                </a:solidFill>
              </a:rPr>
              <a:t>Ghoneim, 2009</a:t>
            </a:r>
          </a:p>
          <a:p>
            <a:pPr lvl="1"/>
            <a:r>
              <a:rPr lang="en-GB" dirty="0" smtClean="0"/>
              <a:t>BAG-RECALL </a:t>
            </a:r>
            <a:r>
              <a:rPr lang="en-GB" dirty="0"/>
              <a:t>study 11% of patients with </a:t>
            </a:r>
            <a:r>
              <a:rPr lang="en-GB" dirty="0" smtClean="0"/>
              <a:t>definite or </a:t>
            </a:r>
            <a:r>
              <a:rPr lang="en-GB" dirty="0"/>
              <a:t>possible AAGA had a previous history of </a:t>
            </a:r>
            <a:r>
              <a:rPr lang="en-GB" dirty="0" smtClean="0"/>
              <a:t>AAGA        					</a:t>
            </a:r>
            <a:r>
              <a:rPr lang="en-GB" sz="1800" i="1" dirty="0" smtClean="0">
                <a:solidFill>
                  <a:srgbClr val="74ED37"/>
                </a:solidFill>
              </a:rPr>
              <a:t>Avidan, 2011 </a:t>
            </a:r>
          </a:p>
          <a:p>
            <a:pPr lvl="1"/>
            <a:r>
              <a:rPr lang="en-GB" dirty="0" smtClean="0"/>
              <a:t>Secondary </a:t>
            </a:r>
            <a:r>
              <a:rPr lang="en-GB" dirty="0"/>
              <a:t>analysis of 26,490 patients enrolled </a:t>
            </a:r>
            <a:r>
              <a:rPr lang="en-GB" dirty="0" smtClean="0"/>
              <a:t>in 3 major </a:t>
            </a:r>
            <a:r>
              <a:rPr lang="en-GB" dirty="0"/>
              <a:t>trials investigating AAGA </a:t>
            </a:r>
            <a:endParaRPr lang="en-GB" dirty="0" smtClean="0"/>
          </a:p>
          <a:p>
            <a:pPr lvl="2"/>
            <a:r>
              <a:rPr lang="en-GB" dirty="0" smtClean="0"/>
              <a:t>241 patients with </a:t>
            </a:r>
            <a:r>
              <a:rPr lang="en-GB" dirty="0"/>
              <a:t>a previous history of AAGA. </a:t>
            </a:r>
            <a:r>
              <a:rPr lang="en-GB" dirty="0" smtClean="0"/>
              <a:t>had </a:t>
            </a:r>
            <a:r>
              <a:rPr lang="en-GB" dirty="0"/>
              <a:t>a 5-fold greater </a:t>
            </a:r>
            <a:r>
              <a:rPr lang="en-GB" dirty="0" smtClean="0"/>
              <a:t>incidence of repeat AAGA</a:t>
            </a:r>
          </a:p>
          <a:p>
            <a:pPr marL="3657600" lvl="8" indent="0">
              <a:buNone/>
            </a:pPr>
            <a:r>
              <a:rPr lang="en-GB" dirty="0" smtClean="0"/>
              <a:t> 	</a:t>
            </a:r>
            <a:r>
              <a:rPr lang="en-GB" i="1" dirty="0" smtClean="0">
                <a:solidFill>
                  <a:srgbClr val="74ED37"/>
                </a:solidFill>
              </a:rPr>
              <a:t>Aranake 2013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i="1" dirty="0" smtClean="0">
              <a:solidFill>
                <a:srgbClr val="74ED37"/>
              </a:solidFill>
            </a:endParaRPr>
          </a:p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0200"/>
            <a:ext cx="1131490" cy="4525963"/>
          </a:xfrm>
        </p:spPr>
      </p:pic>
    </p:spTree>
    <p:extLst>
      <p:ext uri="{BB962C8B-B14F-4D97-AF65-F5344CB8AC3E}">
        <p14:creationId xmlns:p14="http://schemas.microsoft.com/office/powerpoint/2010/main" val="1105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resistance – NAP5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851104" cy="5069160"/>
          </a:xfrm>
        </p:spPr>
        <p:txBody>
          <a:bodyPr>
            <a:normAutofit/>
          </a:bodyPr>
          <a:lstStyle/>
          <a:p>
            <a:r>
              <a:rPr lang="en-GB" sz="2600" dirty="0" smtClean="0"/>
              <a:t>13/104 </a:t>
            </a:r>
            <a:r>
              <a:rPr lang="en-GB" sz="2600" dirty="0"/>
              <a:t>(22%) </a:t>
            </a:r>
            <a:r>
              <a:rPr lang="en-GB" sz="2600" dirty="0" smtClean="0"/>
              <a:t>Class </a:t>
            </a:r>
            <a:r>
              <a:rPr lang="en-GB" sz="2600" dirty="0"/>
              <a:t>A reports in </a:t>
            </a:r>
            <a:r>
              <a:rPr lang="en-GB" sz="2600" dirty="0" smtClean="0"/>
              <a:t>which preventability </a:t>
            </a:r>
            <a:r>
              <a:rPr lang="en-GB" sz="2600" dirty="0"/>
              <a:t>could be assessed it was </a:t>
            </a:r>
            <a:r>
              <a:rPr lang="en-GB" sz="2600" dirty="0" smtClean="0"/>
              <a:t>deemed that </a:t>
            </a:r>
            <a:r>
              <a:rPr lang="en-GB" sz="2600" dirty="0"/>
              <a:t>AAGA was unpreventable and </a:t>
            </a:r>
            <a:r>
              <a:rPr lang="en-GB" sz="2600" dirty="0" smtClean="0"/>
              <a:t>anaesthetic conduct </a:t>
            </a:r>
            <a:r>
              <a:rPr lang="en-GB" sz="2600" dirty="0"/>
              <a:t>was good </a:t>
            </a:r>
            <a:endParaRPr lang="en-GB" sz="2600" dirty="0" smtClean="0"/>
          </a:p>
          <a:p>
            <a:r>
              <a:rPr lang="en-GB" sz="2600" dirty="0" smtClean="0"/>
              <a:t>In </a:t>
            </a:r>
            <a:r>
              <a:rPr lang="en-GB" sz="2600" dirty="0"/>
              <a:t>10 of these </a:t>
            </a:r>
            <a:r>
              <a:rPr lang="en-GB" sz="2600" dirty="0" smtClean="0"/>
              <a:t>cases, panel </a:t>
            </a:r>
            <a:r>
              <a:rPr lang="en-GB" sz="2600" dirty="0"/>
              <a:t>considered </a:t>
            </a:r>
            <a:r>
              <a:rPr lang="en-GB" sz="2600" dirty="0" smtClean="0"/>
              <a:t>one possibility </a:t>
            </a:r>
            <a:r>
              <a:rPr lang="en-GB" sz="2600" dirty="0"/>
              <a:t>was intrinsic anaesthetic insensitivity.</a:t>
            </a:r>
          </a:p>
          <a:p>
            <a:r>
              <a:rPr lang="en-GB" sz="2600" dirty="0" smtClean="0"/>
              <a:t>28 </a:t>
            </a:r>
            <a:r>
              <a:rPr lang="en-GB" sz="2600" dirty="0" smtClean="0"/>
              <a:t>Class </a:t>
            </a:r>
            <a:r>
              <a:rPr lang="en-GB" sz="2600" dirty="0"/>
              <a:t>A patients underwent a </a:t>
            </a:r>
            <a:r>
              <a:rPr lang="en-GB" sz="2600" dirty="0" smtClean="0"/>
              <a:t>subsequent GA &amp; in 24 </a:t>
            </a:r>
            <a:r>
              <a:rPr lang="en-GB" sz="2600" dirty="0"/>
              <a:t>where information </a:t>
            </a:r>
            <a:r>
              <a:rPr lang="en-GB" sz="2600" dirty="0" smtClean="0"/>
              <a:t>was available</a:t>
            </a:r>
            <a:r>
              <a:rPr lang="en-GB" sz="2600" dirty="0"/>
              <a:t>, there was no report of subsequent AAGA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00200"/>
            <a:ext cx="1131490" cy="4525963"/>
          </a:xfrm>
        </p:spPr>
      </p:pic>
    </p:spTree>
    <p:extLst>
      <p:ext uri="{BB962C8B-B14F-4D97-AF65-F5344CB8AC3E}">
        <p14:creationId xmlns:p14="http://schemas.microsoft.com/office/powerpoint/2010/main" val="30794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Concomitant drug and alcohol </a:t>
            </a:r>
            <a:r>
              <a:rPr lang="en-GB" dirty="0" smtClean="0"/>
              <a:t>use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perception that concomitant </a:t>
            </a:r>
            <a:r>
              <a:rPr lang="en-GB" dirty="0"/>
              <a:t>use of drugs </a:t>
            </a:r>
            <a:r>
              <a:rPr lang="en-GB" dirty="0" smtClean="0"/>
              <a:t>and alcohol may </a:t>
            </a:r>
            <a:r>
              <a:rPr lang="en-GB" dirty="0"/>
              <a:t>alter the risk of </a:t>
            </a:r>
            <a:r>
              <a:rPr lang="en-GB" dirty="0" smtClean="0"/>
              <a:t>AAGA</a:t>
            </a:r>
          </a:p>
          <a:p>
            <a:r>
              <a:rPr lang="en-GB" dirty="0" smtClean="0"/>
              <a:t>Little </a:t>
            </a:r>
            <a:r>
              <a:rPr lang="en-GB" dirty="0"/>
              <a:t>robust evidence to support this </a:t>
            </a:r>
            <a:endParaRPr lang="en-GB" dirty="0" smtClean="0"/>
          </a:p>
          <a:p>
            <a:r>
              <a:rPr lang="en-GB" dirty="0" smtClean="0"/>
              <a:t>Sedative </a:t>
            </a:r>
            <a:r>
              <a:rPr lang="en-GB" dirty="0"/>
              <a:t>drugs might alter anaesthetic requirements by pharmacokinetic effects </a:t>
            </a:r>
            <a:r>
              <a:rPr lang="en-GB" dirty="0" smtClean="0"/>
              <a:t>leading </a:t>
            </a:r>
            <a:r>
              <a:rPr lang="en-GB" dirty="0"/>
              <a:t>to altered drug </a:t>
            </a:r>
            <a:r>
              <a:rPr lang="en-GB" dirty="0" smtClean="0"/>
              <a:t>metabolism</a:t>
            </a:r>
            <a:endParaRPr lang="en-GB" dirty="0"/>
          </a:p>
          <a:p>
            <a:r>
              <a:rPr lang="en-GB" dirty="0" smtClean="0"/>
              <a:t>Drug </a:t>
            </a:r>
            <a:r>
              <a:rPr lang="en-GB" dirty="0"/>
              <a:t>and alcohol use may also alter pharmacodynamic sensitivity to anaesthetic agents leading to </a:t>
            </a:r>
            <a:r>
              <a:rPr lang="en-GB" dirty="0" smtClean="0"/>
              <a:t>resistance 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6" y="1600201"/>
            <a:ext cx="2721750" cy="3629000"/>
          </a:xfrm>
        </p:spPr>
      </p:pic>
    </p:spTree>
    <p:extLst>
      <p:ext uri="{BB962C8B-B14F-4D97-AF65-F5344CB8AC3E}">
        <p14:creationId xmlns:p14="http://schemas.microsoft.com/office/powerpoint/2010/main" val="402820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Concomitant drug and alcohol </a:t>
            </a:r>
            <a:r>
              <a:rPr lang="en-GB" dirty="0" smtClean="0"/>
              <a:t>use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NAP5 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6" y="1600201"/>
            <a:ext cx="2721750" cy="3629000"/>
          </a:xfrm>
        </p:spPr>
      </p:pic>
      <p:pic>
        <p:nvPicPr>
          <p:cNvPr id="5" name="Picture 4"/>
          <p:cNvPicPr/>
          <p:nvPr/>
        </p:nvPicPr>
        <p:blipFill rotWithShape="1">
          <a:blip r:embed="rId3"/>
          <a:srcRect l="49191" t="21281" r="7933" b="15173"/>
          <a:stretch/>
        </p:blipFill>
        <p:spPr bwMode="auto">
          <a:xfrm>
            <a:off x="438354" y="2120202"/>
            <a:ext cx="5586730" cy="465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1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Urgency of surgery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NAP5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/>
              <a:t>P&lt;0.0001 </a:t>
            </a:r>
            <a:r>
              <a:rPr lang="en-GB" sz="2000" dirty="0"/>
              <a:t>for the comparison </a:t>
            </a:r>
            <a:r>
              <a:rPr lang="en-GB" sz="2000" dirty="0" smtClean="0"/>
              <a:t>of distribution </a:t>
            </a:r>
            <a:r>
              <a:rPr lang="en-GB" sz="2000" dirty="0"/>
              <a:t>AAGA vs Activity Survey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12462"/>
              </p:ext>
            </p:extLst>
          </p:nvPr>
        </p:nvGraphicFramePr>
        <p:xfrm>
          <a:off x="236022" y="2204864"/>
          <a:ext cx="65432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899"/>
                <a:gridCol w="1932278"/>
                <a:gridCol w="198307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 A cases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Survey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Elective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baseline="0" dirty="0" smtClean="0">
                          <a:latin typeface="+mn-lt"/>
                        </a:rPr>
                        <a:t>59 (53.6)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baseline="0" dirty="0" smtClean="0">
                          <a:latin typeface="+mn-lt"/>
                        </a:rPr>
                        <a:t>10 416 (71.3)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Expedited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6 (5.5)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957 (6.6)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Urgent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32 (29.1)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2 892 (19.8)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Immediate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(11.8)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337 (2.3)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14 602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Not</a:t>
                      </a:r>
                      <a:r>
                        <a:rPr lang="en-GB" baseline="0" dirty="0" smtClean="0"/>
                        <a:t> recorded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858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17" y="1700808"/>
            <a:ext cx="2142736" cy="2952328"/>
          </a:xfrm>
        </p:spPr>
      </p:pic>
    </p:spTree>
    <p:extLst>
      <p:ext uri="{BB962C8B-B14F-4D97-AF65-F5344CB8AC3E}">
        <p14:creationId xmlns:p14="http://schemas.microsoft.com/office/powerpoint/2010/main" val="21012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of day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NAP5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/>
              <a:t>P&lt;0.0001 </a:t>
            </a:r>
            <a:r>
              <a:rPr lang="en-GB" sz="2000" dirty="0"/>
              <a:t>for the comparison </a:t>
            </a:r>
            <a:r>
              <a:rPr lang="en-GB" sz="2000" dirty="0" smtClean="0"/>
              <a:t>of distribution </a:t>
            </a:r>
            <a:r>
              <a:rPr lang="en-GB" sz="2000" dirty="0"/>
              <a:t>AAGA vs Activity Survey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72319"/>
              </p:ext>
            </p:extLst>
          </p:nvPr>
        </p:nvGraphicFramePr>
        <p:xfrm>
          <a:off x="236022" y="2204864"/>
          <a:ext cx="6543256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899"/>
                <a:gridCol w="1932278"/>
                <a:gridCol w="1983079"/>
              </a:tblGrid>
              <a:tr h="3394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 A cases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Survey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r>
                        <a:rPr lang="en-GB" dirty="0" smtClean="0"/>
                        <a:t>Day (08:00-17:59)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Avenir Book"/>
                        </a:rPr>
                        <a:t>87 (79%)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latin typeface="Avenir Book"/>
                        </a:rPr>
                        <a:t>14 311 (97%)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r>
                        <a:rPr lang="en-GB" dirty="0" smtClean="0"/>
                        <a:t>Evening (18:00-23:59)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17 (15%)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723 (4.7)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466">
                <a:tc>
                  <a:txBody>
                    <a:bodyPr/>
                    <a:lstStyle/>
                    <a:p>
                      <a:r>
                        <a:rPr lang="en-GB" dirty="0" smtClean="0"/>
                        <a:t>Night (00:00-07:59)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6 (5%)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240 (1.6)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110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15 274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448">
                <a:tc>
                  <a:txBody>
                    <a:bodyPr/>
                    <a:lstStyle/>
                    <a:p>
                      <a:r>
                        <a:rPr lang="en-GB" dirty="0" smtClean="0"/>
                        <a:t>Not</a:t>
                      </a:r>
                      <a:r>
                        <a:rPr lang="en-GB" baseline="0" dirty="0" smtClean="0"/>
                        <a:t> recorded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+mn-lt"/>
                        </a:rPr>
                        <a:t>0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+mn-lt"/>
                        </a:rPr>
                        <a:t>186</a:t>
                      </a:r>
                      <a:endParaRPr lang="en-GB" sz="18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00201"/>
            <a:ext cx="2242592" cy="2211196"/>
          </a:xfrm>
        </p:spPr>
      </p:pic>
    </p:spTree>
    <p:extLst>
      <p:ext uri="{BB962C8B-B14F-4D97-AF65-F5344CB8AC3E}">
        <p14:creationId xmlns:p14="http://schemas.microsoft.com/office/powerpoint/2010/main" val="5946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1" y="1644412"/>
            <a:ext cx="285115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33007" y="30376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Case vignettes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352" t="47290" r="11755" b="20198"/>
          <a:stretch/>
        </p:blipFill>
        <p:spPr bwMode="auto">
          <a:xfrm>
            <a:off x="2890836" y="2595859"/>
            <a:ext cx="5904251" cy="2925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169" t="32027" r="47019" b="29733"/>
          <a:stretch/>
        </p:blipFill>
        <p:spPr bwMode="auto">
          <a:xfrm>
            <a:off x="2982725" y="2563972"/>
            <a:ext cx="5871458" cy="2881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4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1" y="1644412"/>
            <a:ext cx="285115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33007" y="30376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Case vignettes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1352" t="47290" r="11755" b="20198"/>
          <a:stretch/>
        </p:blipFill>
        <p:spPr bwMode="auto">
          <a:xfrm>
            <a:off x="2890836" y="2595859"/>
            <a:ext cx="5904251" cy="2925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95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</a:t>
            </a:r>
            <a:r>
              <a:rPr lang="en-GB" i="1" dirty="0" smtClean="0"/>
              <a:t>knowledge</a:t>
            </a:r>
            <a:endParaRPr lang="en-GB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wide variety of patient </a:t>
            </a:r>
            <a:r>
              <a:rPr lang="en-GB" dirty="0" smtClean="0"/>
              <a:t>&amp; organisational factors </a:t>
            </a:r>
            <a:r>
              <a:rPr lang="en-GB" dirty="0"/>
              <a:t>have been identified as</a:t>
            </a:r>
            <a:r>
              <a:rPr lang="en-GB" dirty="0" smtClean="0"/>
              <a:t> being associated with increased </a:t>
            </a:r>
            <a:r>
              <a:rPr lang="en-GB" dirty="0"/>
              <a:t>incidence of AAGA </a:t>
            </a:r>
            <a:endParaRPr lang="en-GB" dirty="0" smtClean="0"/>
          </a:p>
          <a:p>
            <a:r>
              <a:rPr lang="en-GB" dirty="0" smtClean="0"/>
              <a:t>Results </a:t>
            </a:r>
            <a:r>
              <a:rPr lang="en-GB" dirty="0"/>
              <a:t>are markedly </a:t>
            </a:r>
            <a:r>
              <a:rPr lang="en-GB" dirty="0" smtClean="0"/>
              <a:t>inconsistent</a:t>
            </a:r>
          </a:p>
          <a:p>
            <a:r>
              <a:rPr lang="en-GB" dirty="0"/>
              <a:t>Features of Class A cases reported to NAP5 compared to same features of patients undergoing general anaesthesia in the Activity Survey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3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NAP5 risk factors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Female gender</a:t>
            </a:r>
            <a:endParaRPr lang="en-GB" sz="2400" dirty="0"/>
          </a:p>
          <a:p>
            <a:r>
              <a:rPr lang="en-GB" sz="2400" dirty="0" smtClean="0"/>
              <a:t>Age </a:t>
            </a:r>
            <a:r>
              <a:rPr lang="en-GB" sz="2400" b="1" dirty="0">
                <a:solidFill>
                  <a:srgbClr val="74ED37"/>
                </a:solidFill>
              </a:rPr>
              <a:t>(younger adults, but not </a:t>
            </a:r>
            <a:r>
              <a:rPr lang="en-GB" sz="2400" b="1" dirty="0" smtClean="0">
                <a:solidFill>
                  <a:srgbClr val="74ED37"/>
                </a:solidFill>
              </a:rPr>
              <a:t>children)</a:t>
            </a:r>
          </a:p>
          <a:p>
            <a:r>
              <a:rPr lang="en-GB" sz="2400" dirty="0" smtClean="0"/>
              <a:t>Body </a:t>
            </a:r>
            <a:r>
              <a:rPr lang="en-GB" sz="2400" dirty="0"/>
              <a:t>habitus </a:t>
            </a:r>
            <a:r>
              <a:rPr lang="en-GB" sz="2400" b="1" dirty="0">
                <a:solidFill>
                  <a:srgbClr val="74ED37"/>
                </a:solidFill>
              </a:rPr>
              <a:t>(</a:t>
            </a:r>
            <a:r>
              <a:rPr lang="en-GB" sz="2400" b="1" dirty="0" smtClean="0">
                <a:solidFill>
                  <a:srgbClr val="74ED37"/>
                </a:solidFill>
              </a:rPr>
              <a:t>obesity)</a:t>
            </a:r>
          </a:p>
          <a:p>
            <a:r>
              <a:rPr lang="en-GB" sz="2400" dirty="0" smtClean="0"/>
              <a:t>Previous </a:t>
            </a:r>
            <a:r>
              <a:rPr lang="en-GB" sz="2400" dirty="0" smtClean="0"/>
              <a:t>AAGA </a:t>
            </a:r>
          </a:p>
          <a:p>
            <a:r>
              <a:rPr lang="en-GB" sz="2400" dirty="0" smtClean="0"/>
              <a:t>Time </a:t>
            </a:r>
            <a:r>
              <a:rPr lang="en-GB" sz="2400" dirty="0"/>
              <a:t>of </a:t>
            </a:r>
            <a:r>
              <a:rPr lang="en-GB" sz="2400" dirty="0" smtClean="0"/>
              <a:t>day </a:t>
            </a:r>
            <a:r>
              <a:rPr lang="en-GB" sz="2400" b="1" dirty="0" smtClean="0">
                <a:solidFill>
                  <a:srgbClr val="74ED37"/>
                </a:solidFill>
              </a:rPr>
              <a:t>(eve, night)</a:t>
            </a:r>
            <a:endParaRPr lang="en-GB" sz="2400" dirty="0"/>
          </a:p>
          <a:p>
            <a:r>
              <a:rPr lang="en-GB" sz="2400" dirty="0" smtClean="0"/>
              <a:t>Urgency of surgery </a:t>
            </a:r>
            <a:r>
              <a:rPr lang="en-GB" sz="2400" b="1" dirty="0" smtClean="0">
                <a:solidFill>
                  <a:srgbClr val="74ED37"/>
                </a:solidFill>
              </a:rPr>
              <a:t>(emergencies)</a:t>
            </a:r>
          </a:p>
          <a:p>
            <a:r>
              <a:rPr lang="en-GB" sz="2400" dirty="0"/>
              <a:t>Seniority of anaesthetist </a:t>
            </a:r>
            <a:r>
              <a:rPr lang="en-GB" sz="2400" b="1" dirty="0">
                <a:solidFill>
                  <a:srgbClr val="74ED37"/>
                </a:solidFill>
              </a:rPr>
              <a:t>(junior trainees)</a:t>
            </a:r>
          </a:p>
          <a:p>
            <a:endParaRPr lang="en-GB" sz="2400" dirty="0" smtClean="0"/>
          </a:p>
          <a:p>
            <a:r>
              <a:rPr lang="en-GB" sz="2400" dirty="0" smtClean="0"/>
              <a:t>This </a:t>
            </a:r>
            <a:r>
              <a:rPr lang="en-GB" sz="2400" dirty="0"/>
              <a:t>analysis </a:t>
            </a:r>
            <a:r>
              <a:rPr lang="en-GB" sz="2400" dirty="0" smtClean="0"/>
              <a:t>provides </a:t>
            </a:r>
            <a:r>
              <a:rPr lang="en-GB" sz="2400" dirty="0"/>
              <a:t>statistical evidence that the following factors are not risk factors for </a:t>
            </a:r>
            <a:r>
              <a:rPr lang="en-GB" sz="2400" dirty="0" smtClean="0"/>
              <a:t>AAGA</a:t>
            </a:r>
          </a:p>
          <a:p>
            <a:r>
              <a:rPr lang="en-GB" sz="2400" dirty="0" smtClean="0"/>
              <a:t>ASA </a:t>
            </a:r>
          </a:p>
          <a:p>
            <a:r>
              <a:rPr lang="en-GB" sz="2400" dirty="0" smtClean="0"/>
              <a:t>Race</a:t>
            </a:r>
          </a:p>
          <a:p>
            <a:r>
              <a:rPr lang="en-GB" sz="2400" dirty="0" smtClean="0"/>
              <a:t> Use </a:t>
            </a:r>
            <a:r>
              <a:rPr lang="en-GB" sz="2400" dirty="0"/>
              <a:t>or omission of nitrous oxide.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r>
              <a:rPr lang="en-GB" sz="2200" b="1" dirty="0" smtClean="0">
                <a:solidFill>
                  <a:srgbClr val="74ED37"/>
                </a:solidFill>
              </a:rPr>
              <a:t/>
            </a:r>
            <a:br>
              <a:rPr lang="en-GB" sz="2200" b="1" dirty="0" smtClean="0">
                <a:solidFill>
                  <a:srgbClr val="74ED37"/>
                </a:solidFill>
              </a:rPr>
            </a:br>
            <a:endParaRPr lang="en-GB" sz="2200" b="1" dirty="0">
              <a:solidFill>
                <a:srgbClr val="74ED3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9707" y="1600199"/>
            <a:ext cx="4038600" cy="452596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5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7772400" cy="1470025"/>
          </a:xfrm>
        </p:spPr>
        <p:txBody>
          <a:bodyPr/>
          <a:lstStyle/>
          <a:p>
            <a:pPr algn="l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39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22920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32" y="1628800"/>
            <a:ext cx="3051339" cy="2347219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11932" cy="4525963"/>
          </a:xfrm>
        </p:spPr>
        <p:txBody>
          <a:bodyPr>
            <a:normAutofit/>
          </a:bodyPr>
          <a:lstStyle/>
          <a:p>
            <a:r>
              <a:rPr lang="en-GB" dirty="0"/>
              <a:t>Most studies report an increased incidence of AAGA in women</a:t>
            </a:r>
          </a:p>
          <a:p>
            <a:r>
              <a:rPr lang="en-GB" dirty="0"/>
              <a:t>Women appear to recover more quickly from general anaesthesia than men</a:t>
            </a:r>
          </a:p>
          <a:p>
            <a:r>
              <a:rPr lang="en-GB" dirty="0"/>
              <a:t>Closed claim analysis UK  &amp; USA demonstrates that higher number of claims come from women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– NAP5</a:t>
            </a:r>
            <a:endParaRPr lang="en-GB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1924125"/>
              </p:ext>
            </p:extLst>
          </p:nvPr>
        </p:nvGraphicFramePr>
        <p:xfrm>
          <a:off x="234816" y="2564904"/>
          <a:ext cx="5705337" cy="242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779"/>
                <a:gridCol w="1901779"/>
                <a:gridCol w="1901779"/>
              </a:tblGrid>
              <a:tr h="594066">
                <a:tc>
                  <a:txBody>
                    <a:bodyPr/>
                    <a:lstStyle/>
                    <a:p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</a:t>
                      </a:r>
                      <a:r>
                        <a:rPr lang="en-GB" baseline="0" dirty="0" smtClean="0"/>
                        <a:t> A cases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survey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GB" dirty="0" smtClean="0"/>
                        <a:t>Female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 (63.6%)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8109 (53%)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GB" dirty="0" smtClean="0"/>
                        <a:t>Male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 (36.4%)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7183 (47%)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15 292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522920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 </a:t>
            </a:r>
            <a:r>
              <a:rPr lang="en-GB" dirty="0"/>
              <a:t>= 0.026 for male vs </a:t>
            </a:r>
            <a:r>
              <a:rPr lang="en-GB" dirty="0" smtClean="0"/>
              <a:t>female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32" y="1628800"/>
            <a:ext cx="3051339" cy="2347219"/>
          </a:xfrm>
        </p:spPr>
      </p:pic>
    </p:spTree>
    <p:extLst>
      <p:ext uri="{BB962C8B-B14F-4D97-AF65-F5344CB8AC3E}">
        <p14:creationId xmlns:p14="http://schemas.microsoft.com/office/powerpoint/2010/main" val="22437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5257800"/>
          </a:xfrm>
        </p:spPr>
        <p:txBody>
          <a:bodyPr>
            <a:normAutofit/>
          </a:bodyPr>
          <a:lstStyle/>
          <a:p>
            <a:r>
              <a:rPr lang="en-GB" dirty="0"/>
              <a:t>Age affects anaesthetic sensitivity and MAC</a:t>
            </a:r>
          </a:p>
          <a:p>
            <a:r>
              <a:rPr lang="en-GB" dirty="0"/>
              <a:t> There are conflicting reports on the effect of age on the risk of AAGA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6" y="1844824"/>
            <a:ext cx="2194024" cy="2925366"/>
          </a:xfrm>
        </p:spPr>
      </p:pic>
    </p:spTree>
    <p:extLst>
      <p:ext uri="{BB962C8B-B14F-4D97-AF65-F5344CB8AC3E}">
        <p14:creationId xmlns:p14="http://schemas.microsoft.com/office/powerpoint/2010/main" val="9056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 – NAP5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52578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2200" dirty="0"/>
              <a:t>P&lt;0.0001 for difference </a:t>
            </a:r>
            <a:r>
              <a:rPr lang="en-GB" sz="2200" dirty="0" smtClean="0"/>
              <a:t>in age </a:t>
            </a:r>
            <a:r>
              <a:rPr lang="en-GB" sz="2200" dirty="0"/>
              <a:t>distribution AAGA reports vs Activity Survey</a:t>
            </a:r>
            <a:endParaRPr lang="en-GB" sz="2200" dirty="0" smtClean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6" y="1844824"/>
            <a:ext cx="2194024" cy="2925366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80918"/>
              </p:ext>
            </p:extLst>
          </p:nvPr>
        </p:nvGraphicFramePr>
        <p:xfrm>
          <a:off x="406720" y="1844824"/>
          <a:ext cx="6543256" cy="3760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899"/>
                <a:gridCol w="1932278"/>
                <a:gridCol w="198307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 A cases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Survey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 &lt;1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baseline="0" dirty="0" smtClean="0">
                          <a:latin typeface="+mn-lt"/>
                        </a:rPr>
                        <a:t>0 (0)</a:t>
                      </a:r>
                      <a:endParaRPr lang="en-GB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baseline="0" dirty="0" smtClean="0">
                          <a:latin typeface="+mn-lt"/>
                        </a:rPr>
                        <a:t> 197 (1.3)</a:t>
                      </a:r>
                      <a:endParaRPr lang="en-GB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1-5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baseline="0" dirty="0" smtClean="0">
                          <a:latin typeface="+mn-lt"/>
                        </a:rPr>
                        <a:t>1 (0.9) </a:t>
                      </a:r>
                      <a:endParaRPr lang="en-GB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baseline="0" dirty="0" smtClean="0">
                          <a:latin typeface="+mn-lt"/>
                        </a:rPr>
                        <a:t>1 004 (6.6)</a:t>
                      </a:r>
                      <a:endParaRPr lang="en-GB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6-15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(3.7)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1 447 (9.5)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443661">
                <a:tc>
                  <a:txBody>
                    <a:bodyPr/>
                    <a:lstStyle/>
                    <a:p>
                      <a:r>
                        <a:rPr lang="en-GB" dirty="0" smtClean="0"/>
                        <a:t>16-25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(13.8)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1 424 (9.3)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26-35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(23.9)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1 701 (11.1)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 smtClean="0"/>
                        <a:t>36-45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(17.4)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1 926 (12.6)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 smtClean="0"/>
                        <a:t>56-65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(18.2)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2 128 (13.9)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 smtClean="0"/>
                        <a:t>66-75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(11.0)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2 128 (13.9)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GB" dirty="0" smtClean="0"/>
                        <a:t>76-85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(7.3)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1 928 (12.6)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7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Obesity</a:t>
            </a:r>
            <a:endParaRPr lang="en-GB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4" y="1600200"/>
            <a:ext cx="2543591" cy="4525963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Obesity has been identified as a risk factor </a:t>
            </a:r>
            <a:r>
              <a:rPr lang="en-GB" dirty="0" smtClean="0"/>
              <a:t>for AAGA </a:t>
            </a:r>
          </a:p>
          <a:p>
            <a:r>
              <a:rPr lang="en-GB" dirty="0" smtClean="0"/>
              <a:t>Obesity </a:t>
            </a:r>
            <a:r>
              <a:rPr lang="en-GB" dirty="0"/>
              <a:t>is associated with</a:t>
            </a:r>
          </a:p>
          <a:p>
            <a:pPr lvl="1"/>
            <a:r>
              <a:rPr lang="en-GB" dirty="0"/>
              <a:t>increased body fat </a:t>
            </a:r>
            <a:r>
              <a:rPr lang="en-GB" dirty="0" smtClean="0"/>
              <a:t>content, lean body mass</a:t>
            </a:r>
            <a:r>
              <a:rPr lang="en-GB" dirty="0"/>
              <a:t>, </a:t>
            </a:r>
            <a:r>
              <a:rPr lang="en-GB" dirty="0" smtClean="0"/>
              <a:t>blood </a:t>
            </a:r>
            <a:r>
              <a:rPr lang="en-GB" dirty="0"/>
              <a:t>volume </a:t>
            </a:r>
            <a:r>
              <a:rPr lang="en-GB" dirty="0" smtClean="0"/>
              <a:t>&amp; CO</a:t>
            </a:r>
          </a:p>
          <a:p>
            <a:pPr lvl="1"/>
            <a:r>
              <a:rPr lang="en-GB" dirty="0" smtClean="0"/>
              <a:t>reduced </a:t>
            </a:r>
            <a:r>
              <a:rPr lang="en-GB" dirty="0"/>
              <a:t>total body water </a:t>
            </a:r>
            <a:r>
              <a:rPr lang="en-GB" dirty="0" smtClean="0"/>
              <a:t>&amp; </a:t>
            </a:r>
            <a:r>
              <a:rPr lang="en-GB" dirty="0"/>
              <a:t>alterations in </a:t>
            </a:r>
            <a:r>
              <a:rPr lang="en-GB" dirty="0" smtClean="0"/>
              <a:t>plasma protein binding</a:t>
            </a:r>
          </a:p>
          <a:p>
            <a:pPr lvl="1"/>
            <a:r>
              <a:rPr lang="en-GB" dirty="0" smtClean="0"/>
              <a:t>overall </a:t>
            </a:r>
            <a:r>
              <a:rPr lang="en-GB" dirty="0"/>
              <a:t>volume of </a:t>
            </a:r>
            <a:r>
              <a:rPr lang="en-GB" dirty="0" smtClean="0"/>
              <a:t>distribution is increased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8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Obesity – NAP5</a:t>
            </a:r>
            <a:endParaRPr lang="en-GB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17785"/>
            <a:ext cx="2543591" cy="4525963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27584" y="1617785"/>
            <a:ext cx="4038600" cy="452596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44959"/>
              </p:ext>
            </p:extLst>
          </p:nvPr>
        </p:nvGraphicFramePr>
        <p:xfrm>
          <a:off x="333000" y="2852936"/>
          <a:ext cx="65432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899"/>
                <a:gridCol w="1932278"/>
                <a:gridCol w="198307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 A cases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Survey (%)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ED3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Underweight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 (4)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463 (3.1)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Normal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 (36.4)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8 004 (54.3)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Overweight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 (27.3)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3 514 (23.8)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Obese/morbidly obese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 (32.3)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2 753 (18.7)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99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14 734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FB7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Not</a:t>
                      </a:r>
                      <a:r>
                        <a:rPr lang="en-GB" baseline="0" dirty="0" smtClean="0"/>
                        <a:t> recorded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4298" y="5451250"/>
            <a:ext cx="627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dirty="0"/>
              <a:t>p=0.01 for comparison of distribution AAGA vs Activity Survey </a:t>
            </a: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6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 airway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550120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600" dirty="0" smtClean="0"/>
              <a:t>Patients </a:t>
            </a:r>
            <a:r>
              <a:rPr lang="en-GB" sz="2600" dirty="0"/>
              <a:t>in whom airway management </a:t>
            </a:r>
            <a:r>
              <a:rPr lang="en-GB" sz="2600" dirty="0" smtClean="0"/>
              <a:t>is</a:t>
            </a:r>
            <a:br>
              <a:rPr lang="en-GB" sz="2600" dirty="0" smtClean="0"/>
            </a:br>
            <a:r>
              <a:rPr lang="en-GB" sz="2600" dirty="0" smtClean="0"/>
              <a:t>difficult </a:t>
            </a:r>
            <a:r>
              <a:rPr lang="en-GB" sz="2600" dirty="0"/>
              <a:t>may be vulnerable to AAGA </a:t>
            </a:r>
            <a:endParaRPr lang="en-GB" sz="2600" dirty="0" smtClean="0"/>
          </a:p>
          <a:p>
            <a:pPr lvl="1"/>
            <a:r>
              <a:rPr lang="en-GB" sz="2600" dirty="0" smtClean="0"/>
              <a:t>due </a:t>
            </a:r>
            <a:r>
              <a:rPr lang="en-GB" sz="2600" dirty="0"/>
              <a:t>to offset of the effect of induction </a:t>
            </a:r>
            <a:r>
              <a:rPr lang="en-GB" sz="2600" dirty="0" smtClean="0"/>
              <a:t>agents</a:t>
            </a:r>
          </a:p>
          <a:p>
            <a:pPr lvl="1"/>
            <a:r>
              <a:rPr lang="en-GB" sz="2600" dirty="0" smtClean="0"/>
              <a:t>failure </a:t>
            </a:r>
            <a:r>
              <a:rPr lang="en-GB" sz="2600" dirty="0"/>
              <a:t>to administer anaesthesia during difficult airway management </a:t>
            </a:r>
          </a:p>
          <a:p>
            <a:pPr lvl="1"/>
            <a:r>
              <a:rPr lang="en-GB" sz="2600" dirty="0" smtClean="0"/>
              <a:t>failure </a:t>
            </a:r>
            <a:r>
              <a:rPr lang="en-GB" sz="2600" dirty="0"/>
              <a:t>of volatile agents to reach the patient when mask ventilation is ineffective or there is airway obstruction </a:t>
            </a:r>
          </a:p>
          <a:p>
            <a:r>
              <a:rPr lang="en-GB" sz="2600" dirty="0"/>
              <a:t>Obesity is a risk factor for difficult airway management </a:t>
            </a:r>
          </a:p>
          <a:p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00200"/>
            <a:ext cx="3086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894</Words>
  <Application>Microsoft Office PowerPoint</Application>
  <PresentationFormat>On-screen Show (4:3)</PresentationFormat>
  <Paragraphs>221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Book</vt:lpstr>
      <vt:lpstr>Calibri</vt:lpstr>
      <vt:lpstr>ZapfDingbatsITC</vt:lpstr>
      <vt:lpstr>Office Theme</vt:lpstr>
      <vt:lpstr>Patient factors</vt:lpstr>
      <vt:lpstr>Current knowledge</vt:lpstr>
      <vt:lpstr>Gender </vt:lpstr>
      <vt:lpstr>Gender – NAP5</vt:lpstr>
      <vt:lpstr>Age</vt:lpstr>
      <vt:lpstr>Age – NAP5</vt:lpstr>
      <vt:lpstr>Obesity</vt:lpstr>
      <vt:lpstr>Obesity – NAP5</vt:lpstr>
      <vt:lpstr>Difficult airway</vt:lpstr>
      <vt:lpstr>Difficult airway – NAP5</vt:lpstr>
      <vt:lpstr>Difficult airway &amp; obesity</vt:lpstr>
      <vt:lpstr>Genetic resistance</vt:lpstr>
      <vt:lpstr>Genetic resistance – NAP5</vt:lpstr>
      <vt:lpstr> Concomitant drug and alcohol use  </vt:lpstr>
      <vt:lpstr> Concomitant drug and alcohol use  </vt:lpstr>
      <vt:lpstr>Urgency of surgery</vt:lpstr>
      <vt:lpstr>Time of day</vt:lpstr>
      <vt:lpstr>PowerPoint Presentation</vt:lpstr>
      <vt:lpstr>PowerPoint Presentation</vt:lpstr>
      <vt:lpstr>NAP5 risk factors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Nuala Lucas</cp:lastModifiedBy>
  <cp:revision>50</cp:revision>
  <dcterms:created xsi:type="dcterms:W3CDTF">2014-09-07T18:59:20Z</dcterms:created>
  <dcterms:modified xsi:type="dcterms:W3CDTF">2014-09-10T13:08:42Z</dcterms:modified>
</cp:coreProperties>
</file>