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2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098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124744"/>
            <a:ext cx="9144000" cy="6120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448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579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146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5452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565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424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906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147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50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24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F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12776"/>
            <a:ext cx="9144000" cy="58326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 txBox="1">
            <a:spLocks/>
          </p:cNvSpPr>
          <p:nvPr userDrawn="1"/>
        </p:nvSpPr>
        <p:spPr>
          <a:xfrm>
            <a:off x="6012160" y="184665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985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Closing Remarks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</a:t>
            </a:r>
            <a:r>
              <a:rPr lang="en-GB" dirty="0" err="1" smtClean="0"/>
              <a:t>Jaideep</a:t>
            </a:r>
            <a:r>
              <a:rPr lang="en-GB" dirty="0" smtClean="0"/>
              <a:t> J </a:t>
            </a:r>
            <a:r>
              <a:rPr lang="en-GB" dirty="0" err="1" smtClean="0"/>
              <a:t>Pandit</a:t>
            </a:r>
            <a:endParaRPr lang="en-GB" dirty="0" smtClean="0"/>
          </a:p>
          <a:p>
            <a:r>
              <a:rPr lang="en-GB" dirty="0" smtClean="0"/>
              <a:t>Clinical Lead, NAP5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4784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Summary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The largest study on AAGA ever conducted</a:t>
            </a:r>
          </a:p>
          <a:p>
            <a:r>
              <a:rPr lang="en-GB" dirty="0" smtClean="0"/>
              <a:t>International study (UK &amp; Ireland)</a:t>
            </a:r>
          </a:p>
          <a:p>
            <a:r>
              <a:rPr lang="en-GB" dirty="0" smtClean="0"/>
              <a:t>The most robust data on </a:t>
            </a:r>
            <a:r>
              <a:rPr lang="en-GB" u="sng" dirty="0" smtClean="0"/>
              <a:t>spontaneous reports</a:t>
            </a:r>
          </a:p>
          <a:p>
            <a:endParaRPr lang="en-GB" u="sng" dirty="0" smtClean="0"/>
          </a:p>
          <a:p>
            <a:r>
              <a:rPr lang="en-GB" dirty="0" smtClean="0"/>
              <a:t>64 recommendations for practice</a:t>
            </a:r>
          </a:p>
          <a:p>
            <a:r>
              <a:rPr lang="en-GB" dirty="0" smtClean="0"/>
              <a:t>- directed to individual anaesthetists, hospitals and national organisations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5959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~100 implications for research</a:t>
            </a:r>
          </a:p>
          <a:p>
            <a:r>
              <a:rPr lang="en-GB" dirty="0" smtClean="0"/>
              <a:t>Spanning:</a:t>
            </a:r>
          </a:p>
          <a:p>
            <a:r>
              <a:rPr lang="en-GB" dirty="0" smtClean="0"/>
              <a:t> audits, questionnaires, repeat studies, </a:t>
            </a:r>
            <a:r>
              <a:rPr lang="en-GB" dirty="0" err="1" smtClean="0"/>
              <a:t>pyschological</a:t>
            </a:r>
            <a:r>
              <a:rPr lang="en-GB" dirty="0" smtClean="0"/>
              <a:t> aspects, neuroscience, pharmacology, clinical trials, monitoring, legal dimensions, consent</a:t>
            </a:r>
          </a:p>
          <a:p>
            <a:r>
              <a:rPr lang="en-GB" dirty="0" smtClean="0"/>
              <a:t>(even philosophy and history)</a:t>
            </a:r>
          </a:p>
          <a:p>
            <a:r>
              <a:rPr lang="en-GB" dirty="0" smtClean="0"/>
              <a:t>Should help drive the specialty’s research agenda for next decade…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But who is to implement recommendations and take on the research?</a:t>
            </a:r>
          </a:p>
          <a:p>
            <a:r>
              <a:rPr lang="en-GB" dirty="0" smtClean="0"/>
              <a:t>Unlike NAP4 (DAS) no ‘natural’ spec soc</a:t>
            </a:r>
          </a:p>
          <a:p>
            <a:r>
              <a:rPr lang="en-GB" dirty="0" smtClean="0"/>
              <a:t>Need to encourage collaborations:</a:t>
            </a:r>
          </a:p>
          <a:p>
            <a:r>
              <a:rPr lang="en-GB" dirty="0" smtClean="0"/>
              <a:t>OAA/ SIVA/ ACTA (directly involved)</a:t>
            </a:r>
          </a:p>
          <a:p>
            <a:r>
              <a:rPr lang="en-GB" dirty="0" smtClean="0"/>
              <a:t>DAS/ SOBA/ </a:t>
            </a:r>
            <a:r>
              <a:rPr lang="en-GB" dirty="0" err="1" smtClean="0"/>
              <a:t>Neuro</a:t>
            </a:r>
            <a:r>
              <a:rPr lang="en-GB" dirty="0" smtClean="0"/>
              <a:t> have an interest</a:t>
            </a:r>
          </a:p>
          <a:p>
            <a:r>
              <a:rPr lang="en-GB" dirty="0" smtClean="0"/>
              <a:t>Collaborations with </a:t>
            </a:r>
            <a:r>
              <a:rPr lang="en-GB" dirty="0" err="1" smtClean="0"/>
              <a:t>pyschology</a:t>
            </a:r>
            <a:r>
              <a:rPr lang="en-GB" dirty="0" smtClean="0"/>
              <a:t>, neuroscience, pharmacology, basic science are </a:t>
            </a:r>
            <a:r>
              <a:rPr lang="en-GB" dirty="0" smtClean="0"/>
              <a:t>necessary</a:t>
            </a:r>
          </a:p>
          <a:p>
            <a:r>
              <a:rPr lang="en-GB" dirty="0" smtClean="0"/>
              <a:t>….?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Thanks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Each panellist has spent 100s of hours on this project, lasting from inception almost 4 yrs</a:t>
            </a:r>
          </a:p>
          <a:p>
            <a:r>
              <a:rPr lang="en-GB" dirty="0" smtClean="0"/>
              <a:t>LCs probably an equal time searching reports – massive diligence, care, attention!</a:t>
            </a:r>
          </a:p>
          <a:p>
            <a:r>
              <a:rPr lang="en-GB" dirty="0" smtClean="0"/>
              <a:t>RCOA &amp; AAGBI have lent huge infrastructure to make it happen: efficiency of </a:t>
            </a:r>
            <a:r>
              <a:rPr lang="en-GB" dirty="0" err="1" smtClean="0"/>
              <a:t>Maddy</a:t>
            </a:r>
            <a:r>
              <a:rPr lang="en-GB" dirty="0" smtClean="0"/>
              <a:t>, Sharon, Mary and Sonia for recent media</a:t>
            </a:r>
          </a:p>
          <a:p>
            <a:r>
              <a:rPr lang="en-GB" dirty="0" smtClean="0"/>
              <a:t>CMOs; NIGB; ethics, devolved nations, etc, etc</a:t>
            </a:r>
          </a:p>
          <a:p>
            <a:r>
              <a:rPr lang="en-GB" dirty="0" smtClean="0"/>
              <a:t>‘unseen’ help from </a:t>
            </a:r>
            <a:r>
              <a:rPr lang="en-GB" dirty="0" err="1" smtClean="0"/>
              <a:t>Jairaj</a:t>
            </a:r>
            <a:r>
              <a:rPr lang="en-GB" dirty="0" smtClean="0"/>
              <a:t> &amp; </a:t>
            </a:r>
            <a:r>
              <a:rPr lang="en-GB" dirty="0" err="1" smtClean="0"/>
              <a:t>Karthik</a:t>
            </a:r>
            <a:r>
              <a:rPr lang="en-GB" dirty="0" smtClean="0"/>
              <a:t> (website)</a:t>
            </a:r>
          </a:p>
          <a:p>
            <a:r>
              <a:rPr lang="en-GB" dirty="0" smtClean="0"/>
              <a:t>Patients who so kindly gave us so much detail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688632"/>
          </a:xfrm>
        </p:spPr>
        <p:txBody>
          <a:bodyPr>
            <a:normAutofit/>
          </a:bodyPr>
          <a:lstStyle/>
          <a:p>
            <a:r>
              <a:rPr lang="en-GB" dirty="0" smtClean="0"/>
              <a:t>Being chosen to lead this project a real privilege</a:t>
            </a:r>
          </a:p>
          <a:p>
            <a:r>
              <a:rPr lang="en-GB" dirty="0" smtClean="0"/>
              <a:t>Learned to much</a:t>
            </a:r>
          </a:p>
          <a:p>
            <a:r>
              <a:rPr lang="en-GB" dirty="0" smtClean="0"/>
              <a:t>We hope we have given you many things to think about</a:t>
            </a:r>
          </a:p>
          <a:p>
            <a:r>
              <a:rPr lang="en-GB" dirty="0" smtClean="0"/>
              <a:t>Not the end but hope the beginning of a real, </a:t>
            </a:r>
            <a:r>
              <a:rPr lang="en-GB" dirty="0" err="1" smtClean="0"/>
              <a:t>longlasting</a:t>
            </a:r>
            <a:r>
              <a:rPr lang="en-GB" dirty="0" smtClean="0"/>
              <a:t> project to understand how anaesthetics work, don’t work </a:t>
            </a:r>
            <a:r>
              <a:rPr lang="en-GB" u="sng" dirty="0" smtClean="0"/>
              <a:t>and the very nature of human consciousness</a:t>
            </a:r>
          </a:p>
          <a:p>
            <a:r>
              <a:rPr lang="en-GB" b="1" dirty="0" smtClean="0"/>
              <a:t>Thank you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294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Closing Remarks</vt:lpstr>
      <vt:lpstr>Summary</vt:lpstr>
      <vt:lpstr>Slide 3</vt:lpstr>
      <vt:lpstr>Slide 4</vt:lpstr>
      <vt:lpstr>Thanks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JJP</cp:lastModifiedBy>
  <cp:revision>13</cp:revision>
  <dcterms:created xsi:type="dcterms:W3CDTF">2014-07-25T06:24:51Z</dcterms:created>
  <dcterms:modified xsi:type="dcterms:W3CDTF">2014-09-10T21:36:40Z</dcterms:modified>
</cp:coreProperties>
</file>