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71" r:id="rId2"/>
    <p:sldId id="258" r:id="rId3"/>
    <p:sldId id="259" r:id="rId4"/>
    <p:sldId id="260" r:id="rId5"/>
    <p:sldId id="261" r:id="rId6"/>
    <p:sldId id="262" r:id="rId7"/>
    <p:sldId id="263" r:id="rId8"/>
    <p:sldId id="264" r:id="rId9"/>
    <p:sldId id="265" r:id="rId10"/>
    <p:sldId id="266" r:id="rId11"/>
    <p:sldId id="267" r:id="rId12"/>
    <p:sldId id="268" r:id="rId13"/>
    <p:sldId id="269" r:id="rId14"/>
    <p:sldId id="272" r:id="rId15"/>
    <p:sldId id="273" r:id="rId16"/>
    <p:sldId id="274"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92" userDrawn="1">
          <p15:clr>
            <a:srgbClr val="A4A3A4"/>
          </p15:clr>
        </p15:guide>
        <p15:guide id="2" pos="75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98B6"/>
    <a:srgbClr val="997DA3"/>
    <a:srgbClr val="9C82A7"/>
    <a:srgbClr val="8E6F99"/>
    <a:srgbClr val="815D8D"/>
    <a:srgbClr val="B083B7"/>
    <a:srgbClr val="D6BFDF"/>
    <a:srgbClr val="DBC7E3"/>
    <a:srgbClr val="C2A0C8"/>
    <a:srgbClr val="985EA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snapToObjects="1">
      <p:cViewPr varScale="1">
        <p:scale>
          <a:sx n="76" d="100"/>
          <a:sy n="76" d="100"/>
        </p:scale>
        <p:origin x="126" y="792"/>
      </p:cViewPr>
      <p:guideLst>
        <p:guide orient="horz" pos="4192"/>
        <p:guide pos="753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3"/>
            <a:ext cx="10363200" cy="1470025"/>
          </a:xfrm>
        </p:spPr>
        <p:txBody>
          <a:bodyPr>
            <a:normAutofit/>
          </a:bodyPr>
          <a:lstStyle>
            <a:lvl1pPr>
              <a:defRPr sz="3800"/>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3000">
                <a:solidFill>
                  <a:srgbClr val="898D8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609600" y="6278536"/>
            <a:ext cx="2844800" cy="365125"/>
          </a:xfrm>
          <a:prstGeom prst="rect">
            <a:avLst/>
          </a:prstGeom>
        </p:spPr>
        <p:txBody>
          <a:bodyPr/>
          <a:lstStyle/>
          <a:p>
            <a:fld id="{32A66108-5AEF-D14E-BA70-38762366C1BF}" type="slidenum">
              <a:rPr lang="en-US" smtClean="0"/>
              <a:t>‹#›</a:t>
            </a:fld>
            <a:endParaRPr lang="en-US" dirty="0"/>
          </a:p>
        </p:txBody>
      </p:sp>
    </p:spTree>
    <p:extLst>
      <p:ext uri="{BB962C8B-B14F-4D97-AF65-F5344CB8AC3E}">
        <p14:creationId xmlns:p14="http://schemas.microsoft.com/office/powerpoint/2010/main" val="2512344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09600" y="6278536"/>
            <a:ext cx="2844800" cy="365125"/>
          </a:xfrm>
          <a:prstGeom prst="rect">
            <a:avLst/>
          </a:prstGeom>
        </p:spPr>
        <p:txBody>
          <a:bodyPr/>
          <a:lstStyle/>
          <a:p>
            <a:fld id="{32A66108-5AEF-D14E-BA70-38762366C1BF}" type="slidenum">
              <a:rPr lang="en-US" smtClean="0"/>
              <a:t>‹#›</a:t>
            </a:fld>
            <a:endParaRPr lang="en-US"/>
          </a:p>
        </p:txBody>
      </p:sp>
    </p:spTree>
    <p:extLst>
      <p:ext uri="{BB962C8B-B14F-4D97-AF65-F5344CB8AC3E}">
        <p14:creationId xmlns:p14="http://schemas.microsoft.com/office/powerpoint/2010/main" val="2344362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09600" y="6278536"/>
            <a:ext cx="2844800" cy="365125"/>
          </a:xfrm>
          <a:prstGeom prst="rect">
            <a:avLst/>
          </a:prstGeom>
        </p:spPr>
        <p:txBody>
          <a:bodyPr/>
          <a:lstStyle/>
          <a:p>
            <a:fld id="{32A66108-5AEF-D14E-BA70-38762366C1BF}" type="slidenum">
              <a:rPr lang="en-US" smtClean="0"/>
              <a:t>‹#›</a:t>
            </a:fld>
            <a:endParaRPr lang="en-US"/>
          </a:p>
        </p:txBody>
      </p:sp>
    </p:spTree>
    <p:extLst>
      <p:ext uri="{BB962C8B-B14F-4D97-AF65-F5344CB8AC3E}">
        <p14:creationId xmlns:p14="http://schemas.microsoft.com/office/powerpoint/2010/main" val="216004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3"/>
            <a:ext cx="10363200" cy="1470025"/>
          </a:xfrm>
        </p:spPr>
        <p:txBody>
          <a:bodyPr>
            <a:normAutofit/>
          </a:bodyPr>
          <a:lstStyle>
            <a:lvl1pPr>
              <a:defRPr sz="3800"/>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3000">
                <a:solidFill>
                  <a:srgbClr val="898D8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609600" y="6278536"/>
            <a:ext cx="2844800" cy="365125"/>
          </a:xfrm>
          <a:prstGeom prst="rect">
            <a:avLst/>
          </a:prstGeom>
        </p:spPr>
        <p:txBody>
          <a:bodyPr/>
          <a:lstStyle/>
          <a:p>
            <a:fld id="{32A66108-5AEF-D14E-BA70-38762366C1BF}" type="slidenum">
              <a:rPr lang="en-US" smtClean="0"/>
              <a:t>‹#›</a:t>
            </a:fld>
            <a:endParaRPr lang="en-US"/>
          </a:p>
        </p:txBody>
      </p:sp>
    </p:spTree>
    <p:extLst>
      <p:ext uri="{BB962C8B-B14F-4D97-AF65-F5344CB8AC3E}">
        <p14:creationId xmlns:p14="http://schemas.microsoft.com/office/powerpoint/2010/main" val="2908723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500">
                <a:solidFill>
                  <a:schemeClr val="tx1"/>
                </a:solidFill>
              </a:defRPr>
            </a:lvl2pPr>
            <a:lvl3pPr>
              <a:defRPr sz="2200"/>
            </a:lvl3pPr>
            <a:lvl4pPr>
              <a:defRPr sz="2200"/>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09600" y="6278536"/>
            <a:ext cx="2844800" cy="365125"/>
          </a:xfrm>
          <a:prstGeom prst="rect">
            <a:avLst/>
          </a:prstGeom>
        </p:spPr>
        <p:txBody>
          <a:bodyPr/>
          <a:lstStyle/>
          <a:p>
            <a:fld id="{32A66108-5AEF-D14E-BA70-38762366C1BF}" type="slidenum">
              <a:rPr lang="en-US" smtClean="0"/>
              <a:t>‹#›</a:t>
            </a:fld>
            <a:endParaRPr lang="en-US"/>
          </a:p>
        </p:txBody>
      </p:sp>
    </p:spTree>
    <p:extLst>
      <p:ext uri="{BB962C8B-B14F-4D97-AF65-F5344CB8AC3E}">
        <p14:creationId xmlns:p14="http://schemas.microsoft.com/office/powerpoint/2010/main" val="20725698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6"/>
          </a:xfrm>
        </p:spPr>
        <p:txBody>
          <a:bodyPr anchor="t">
            <a:normAutofit/>
          </a:bodyPr>
          <a:lstStyle>
            <a:lvl1pPr algn="l">
              <a:defRPr sz="3800" b="0" cap="none"/>
            </a:lvl1pPr>
          </a:lstStyle>
          <a:p>
            <a:r>
              <a:rPr lang="en-GB" dirty="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609600" y="6278536"/>
            <a:ext cx="2844800" cy="365125"/>
          </a:xfrm>
          <a:prstGeom prst="rect">
            <a:avLst/>
          </a:prstGeom>
        </p:spPr>
        <p:txBody>
          <a:bodyPr/>
          <a:lstStyle/>
          <a:p>
            <a:fld id="{32A66108-5AEF-D14E-BA70-38762366C1BF}" type="slidenum">
              <a:rPr lang="en-US" smtClean="0"/>
              <a:t>‹#›</a:t>
            </a:fld>
            <a:endParaRPr lang="en-US"/>
          </a:p>
        </p:txBody>
      </p:sp>
    </p:spTree>
    <p:extLst>
      <p:ext uri="{BB962C8B-B14F-4D97-AF65-F5344CB8AC3E}">
        <p14:creationId xmlns:p14="http://schemas.microsoft.com/office/powerpoint/2010/main" val="3260757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lvl1pPr>
          </a:lstStyle>
          <a:p>
            <a:r>
              <a:rPr lang="en-US"/>
              <a:t>Click to edit Master title style</a:t>
            </a:r>
            <a:endParaRPr lang="en-US" dirty="0"/>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5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5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609600" y="6278536"/>
            <a:ext cx="2844800" cy="365125"/>
          </a:xfrm>
          <a:prstGeom prst="rect">
            <a:avLst/>
          </a:prstGeom>
        </p:spPr>
        <p:txBody>
          <a:bodyPr/>
          <a:lstStyle/>
          <a:p>
            <a:fld id="{32A66108-5AEF-D14E-BA70-38762366C1BF}" type="slidenum">
              <a:rPr lang="en-US" smtClean="0"/>
              <a:t>‹#›</a:t>
            </a:fld>
            <a:endParaRPr lang="en-US"/>
          </a:p>
        </p:txBody>
      </p:sp>
    </p:spTree>
    <p:extLst>
      <p:ext uri="{BB962C8B-B14F-4D97-AF65-F5344CB8AC3E}">
        <p14:creationId xmlns:p14="http://schemas.microsoft.com/office/powerpoint/2010/main" val="122554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lvl1pPr>
          </a:lstStyle>
          <a:p>
            <a:r>
              <a:rPr lang="en-US"/>
              <a:t>Click to edit Master title style</a:t>
            </a:r>
            <a:endParaRPr lang="en-US" dirty="0"/>
          </a:p>
        </p:txBody>
      </p:sp>
      <p:sp>
        <p:nvSpPr>
          <p:cNvPr id="3" name="Text Placeholder 2"/>
          <p:cNvSpPr>
            <a:spLocks noGrp="1"/>
          </p:cNvSpPr>
          <p:nvPr>
            <p:ph type="body" idx="1"/>
          </p:nvPr>
        </p:nvSpPr>
        <p:spPr>
          <a:xfrm>
            <a:off x="609600" y="1535114"/>
            <a:ext cx="5386917" cy="639763"/>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78" y="1535114"/>
            <a:ext cx="5389033" cy="639763"/>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09600" y="6278536"/>
            <a:ext cx="2844800" cy="365125"/>
          </a:xfrm>
          <a:prstGeom prst="rect">
            <a:avLst/>
          </a:prstGeom>
        </p:spPr>
        <p:txBody>
          <a:bodyPr/>
          <a:lstStyle/>
          <a:p>
            <a:fld id="{32A66108-5AEF-D14E-BA70-38762366C1BF}" type="slidenum">
              <a:rPr lang="en-US" smtClean="0"/>
              <a:t>‹#›</a:t>
            </a:fld>
            <a:endParaRPr lang="en-US"/>
          </a:p>
        </p:txBody>
      </p:sp>
    </p:spTree>
    <p:extLst>
      <p:ext uri="{BB962C8B-B14F-4D97-AF65-F5344CB8AC3E}">
        <p14:creationId xmlns:p14="http://schemas.microsoft.com/office/powerpoint/2010/main" val="3279210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609600" y="6278536"/>
            <a:ext cx="2844800" cy="365125"/>
          </a:xfrm>
          <a:prstGeom prst="rect">
            <a:avLst/>
          </a:prstGeom>
        </p:spPr>
        <p:txBody>
          <a:bodyPr/>
          <a:lstStyle/>
          <a:p>
            <a:fld id="{32A66108-5AEF-D14E-BA70-38762366C1BF}" type="slidenum">
              <a:rPr lang="en-US" smtClean="0"/>
              <a:t>‹#›</a:t>
            </a:fld>
            <a:endParaRPr lang="en-US"/>
          </a:p>
        </p:txBody>
      </p:sp>
    </p:spTree>
    <p:extLst>
      <p:ext uri="{BB962C8B-B14F-4D97-AF65-F5344CB8AC3E}">
        <p14:creationId xmlns:p14="http://schemas.microsoft.com/office/powerpoint/2010/main" val="3952617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9600" y="6278536"/>
            <a:ext cx="2844800" cy="365125"/>
          </a:xfrm>
          <a:prstGeom prst="rect">
            <a:avLst/>
          </a:prstGeom>
        </p:spPr>
        <p:txBody>
          <a:bodyPr/>
          <a:lstStyle/>
          <a:p>
            <a:fld id="{32A66108-5AEF-D14E-BA70-38762366C1BF}" type="slidenum">
              <a:rPr lang="en-US" smtClean="0"/>
              <a:t>‹#›</a:t>
            </a:fld>
            <a:endParaRPr lang="en-US"/>
          </a:p>
        </p:txBody>
      </p:sp>
    </p:spTree>
    <p:extLst>
      <p:ext uri="{BB962C8B-B14F-4D97-AF65-F5344CB8AC3E}">
        <p14:creationId xmlns:p14="http://schemas.microsoft.com/office/powerpoint/2010/main" val="388713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3" y="543698"/>
            <a:ext cx="4011084" cy="89140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543697"/>
            <a:ext cx="6815667" cy="55824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13"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a:xfrm>
            <a:off x="609600" y="6278536"/>
            <a:ext cx="2844800" cy="365125"/>
          </a:xfrm>
          <a:prstGeom prst="rect">
            <a:avLst/>
          </a:prstGeom>
        </p:spPr>
        <p:txBody>
          <a:bodyPr/>
          <a:lstStyle/>
          <a:p>
            <a:fld id="{32A66108-5AEF-D14E-BA70-38762366C1BF}" type="slidenum">
              <a:rPr lang="en-US" smtClean="0"/>
              <a:t>‹#›</a:t>
            </a:fld>
            <a:endParaRPr lang="en-US"/>
          </a:p>
        </p:txBody>
      </p:sp>
    </p:spTree>
    <p:extLst>
      <p:ext uri="{BB962C8B-B14F-4D97-AF65-F5344CB8AC3E}">
        <p14:creationId xmlns:p14="http://schemas.microsoft.com/office/powerpoint/2010/main" val="938650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4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44"/>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a:xfrm>
            <a:off x="609600" y="6278536"/>
            <a:ext cx="2844800" cy="365125"/>
          </a:xfrm>
          <a:prstGeom prst="rect">
            <a:avLst/>
          </a:prstGeom>
        </p:spPr>
        <p:txBody>
          <a:bodyPr/>
          <a:lstStyle/>
          <a:p>
            <a:fld id="{32A66108-5AEF-D14E-BA70-38762366C1BF}" type="slidenum">
              <a:rPr lang="en-US" smtClean="0"/>
              <a:t>‹#›</a:t>
            </a:fld>
            <a:endParaRPr lang="en-US"/>
          </a:p>
        </p:txBody>
      </p:sp>
    </p:spTree>
    <p:extLst>
      <p:ext uri="{BB962C8B-B14F-4D97-AF65-F5344CB8AC3E}">
        <p14:creationId xmlns:p14="http://schemas.microsoft.com/office/powerpoint/2010/main" val="1724767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46493"/>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872056"/>
            <a:ext cx="10972800" cy="41489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p:cNvGrpSpPr/>
          <p:nvPr userDrawn="1"/>
        </p:nvGrpSpPr>
        <p:grpSpPr>
          <a:xfrm>
            <a:off x="624327" y="5743555"/>
            <a:ext cx="10990731" cy="1092557"/>
            <a:chOff x="457200" y="5605131"/>
            <a:chExt cx="8243048" cy="1092557"/>
          </a:xfrm>
        </p:grpSpPr>
        <p:pic>
          <p:nvPicPr>
            <p:cNvPr id="7" name="Picture 6" descr="RCoA-Initials-RGB.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57200" y="5939328"/>
              <a:ext cx="1302664" cy="732724"/>
            </a:xfrm>
            <a:prstGeom prst="rect">
              <a:avLst/>
            </a:prstGeom>
          </p:spPr>
        </p:pic>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555442" y="5605131"/>
              <a:ext cx="2144806" cy="1017934"/>
            </a:xfrm>
            <a:prstGeom prst="rect">
              <a:avLst/>
            </a:prstGeom>
          </p:spPr>
        </p:pic>
        <p:pic>
          <p:nvPicPr>
            <p:cNvPr id="4" name="Picture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002452" y="5821507"/>
              <a:ext cx="2384448" cy="876181"/>
            </a:xfrm>
            <a:prstGeom prst="rect">
              <a:avLst/>
            </a:prstGeom>
          </p:spPr>
        </p:pic>
      </p:grpSp>
      <p:grpSp>
        <p:nvGrpSpPr>
          <p:cNvPr id="15" name="Group 14"/>
          <p:cNvGrpSpPr/>
          <p:nvPr userDrawn="1"/>
        </p:nvGrpSpPr>
        <p:grpSpPr>
          <a:xfrm>
            <a:off x="0" y="-1812"/>
            <a:ext cx="12192000" cy="546494"/>
            <a:chOff x="0" y="-1812"/>
            <a:chExt cx="9144000" cy="546494"/>
          </a:xfrm>
        </p:grpSpPr>
        <p:sp>
          <p:nvSpPr>
            <p:cNvPr id="10" name="TextBox 9"/>
            <p:cNvSpPr txBox="1"/>
            <p:nvPr userDrawn="1"/>
          </p:nvSpPr>
          <p:spPr>
            <a:xfrm>
              <a:off x="0" y="-1812"/>
              <a:ext cx="9144000" cy="546494"/>
            </a:xfrm>
            <a:prstGeom prst="rect">
              <a:avLst/>
            </a:prstGeom>
            <a:gradFill flip="none" rotWithShape="1">
              <a:gsLst>
                <a:gs pos="55000">
                  <a:srgbClr val="997DA3"/>
                </a:gs>
                <a:gs pos="0">
                  <a:srgbClr val="815D8D"/>
                </a:gs>
                <a:gs pos="100000">
                  <a:srgbClr val="AD98B6"/>
                </a:gs>
              </a:gsLst>
              <a:lin ang="16200000" scaled="1"/>
              <a:tileRect/>
            </a:gradFill>
          </p:spPr>
          <p:txBody>
            <a:bodyPr wrap="square" rtlCol="0" anchor="ctr" anchorCtr="0">
              <a:noAutofit/>
            </a:bodyPr>
            <a:lstStyle/>
            <a:p>
              <a:pPr algn="r"/>
              <a:endParaRPr lang="en-GB" sz="1200" b="1" dirty="0">
                <a:solidFill>
                  <a:schemeClr val="bg2"/>
                </a:solidFill>
              </a:endParaRPr>
            </a:p>
          </p:txBody>
        </p:sp>
        <p:sp>
          <p:nvSpPr>
            <p:cNvPr id="11" name="TextBox 10"/>
            <p:cNvSpPr txBox="1"/>
            <p:nvPr userDrawn="1"/>
          </p:nvSpPr>
          <p:spPr>
            <a:xfrm>
              <a:off x="5728447" y="162450"/>
              <a:ext cx="3050242" cy="255425"/>
            </a:xfrm>
            <a:prstGeom prst="rect">
              <a:avLst/>
            </a:prstGeom>
            <a:noFill/>
          </p:spPr>
          <p:txBody>
            <a:bodyPr wrap="square" rtlCol="0" anchor="ctr" anchorCtr="0">
              <a:noAutofit/>
            </a:bodyPr>
            <a:lstStyle/>
            <a:p>
              <a:pPr algn="r"/>
              <a:r>
                <a:rPr lang="en-GB" sz="1200" b="1" dirty="0" smtClean="0">
                  <a:solidFill>
                    <a:schemeClr val="bg2"/>
                  </a:solidFill>
                </a:rPr>
                <a:t>NAP6: Perioperative Anaphylaxis   </a:t>
              </a:r>
              <a:endParaRPr lang="en-GB" sz="1200" b="1" dirty="0">
                <a:solidFill>
                  <a:schemeClr val="bg2"/>
                </a:solidFill>
              </a:endParaRPr>
            </a:p>
          </p:txBody>
        </p:sp>
      </p:grpSp>
    </p:spTree>
    <p:extLst>
      <p:ext uri="{BB962C8B-B14F-4D97-AF65-F5344CB8AC3E}">
        <p14:creationId xmlns:p14="http://schemas.microsoft.com/office/powerpoint/2010/main" val="10960506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iming>
    <p:tnLst>
      <p:par>
        <p:cTn id="1" dur="indefinite" restart="never" nodeType="tmRoot"/>
      </p:par>
    </p:tnLst>
  </p:timing>
  <p:txStyles>
    <p:titleStyle>
      <a:lvl1pPr algn="l" defTabSz="457200" rtl="0" eaLnBrk="1" latinLnBrk="0" hangingPunct="1">
        <a:spcBef>
          <a:spcPct val="0"/>
        </a:spcBef>
        <a:buNone/>
        <a:defRPr sz="4400" kern="1200">
          <a:solidFill>
            <a:srgbClr val="50ABBF"/>
          </a:solidFill>
          <a:latin typeface="Century Gothic"/>
          <a:ea typeface="+mj-ea"/>
          <a:cs typeface="Century Gothic"/>
        </a:defRPr>
      </a:lvl1pPr>
    </p:titleStyle>
    <p:bodyStyle>
      <a:lvl1pPr marL="342900" indent="-342900" algn="l" defTabSz="457200" rtl="0" eaLnBrk="1" latinLnBrk="0" hangingPunct="1">
        <a:spcBef>
          <a:spcPct val="20000"/>
        </a:spcBef>
        <a:buClr>
          <a:srgbClr val="00A7B5"/>
        </a:buClr>
        <a:buFont typeface="Arial"/>
        <a:buChar char="•"/>
        <a:defRPr sz="3200" kern="1200">
          <a:solidFill>
            <a:srgbClr val="3F2A56"/>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rgbClr val="3F2A56"/>
          </a:solidFill>
          <a:latin typeface="Century Gothic"/>
          <a:ea typeface="+mn-ea"/>
          <a:cs typeface="Century Gothic"/>
        </a:defRPr>
      </a:lvl2pPr>
      <a:lvl3pPr marL="1143000" indent="-228600" algn="l" defTabSz="457200" rtl="0" eaLnBrk="1" latinLnBrk="0" hangingPunct="1">
        <a:spcBef>
          <a:spcPct val="20000"/>
        </a:spcBef>
        <a:buClr>
          <a:srgbClr val="00A7B5"/>
        </a:buClr>
        <a:buFont typeface="Arial"/>
        <a:buChar char="•"/>
        <a:defRPr sz="2400" kern="1200">
          <a:solidFill>
            <a:srgbClr val="3F2A56"/>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rgbClr val="3F2A56"/>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rgbClr val="3F2A56"/>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12192000" cy="6862373"/>
          </a:xfrm>
          <a:prstGeom prst="rect">
            <a:avLst/>
          </a:prstGeom>
        </p:spPr>
      </p:pic>
      <p:sp>
        <p:nvSpPr>
          <p:cNvPr id="2" name="Title 1"/>
          <p:cNvSpPr>
            <a:spLocks noGrp="1"/>
          </p:cNvSpPr>
          <p:nvPr>
            <p:ph type="ctrTitle"/>
          </p:nvPr>
        </p:nvSpPr>
        <p:spPr>
          <a:xfrm>
            <a:off x="1874516" y="2702710"/>
            <a:ext cx="7772400" cy="2578289"/>
          </a:xfrm>
        </p:spPr>
        <p:txBody>
          <a:bodyPr anchor="t">
            <a:normAutofit/>
          </a:bodyPr>
          <a:lstStyle/>
          <a:p>
            <a:pPr algn="l"/>
            <a:r>
              <a:rPr lang="en-US" sz="4000" dirty="0" smtClean="0">
                <a:solidFill>
                  <a:schemeClr val="bg1"/>
                </a:solidFill>
              </a:rPr>
              <a:t>The Patient Experience</a:t>
            </a:r>
            <a:r>
              <a:rPr lang="en-US" sz="4000" dirty="0">
                <a:solidFill>
                  <a:schemeClr val="bg1"/>
                </a:solidFill>
              </a:rPr>
              <a:t/>
            </a:r>
            <a:br>
              <a:rPr lang="en-US" sz="4000" dirty="0">
                <a:solidFill>
                  <a:schemeClr val="bg1"/>
                </a:solidFill>
              </a:rPr>
            </a:br>
            <a:r>
              <a:rPr lang="en-US" sz="2200" dirty="0" err="1" smtClean="0">
                <a:solidFill>
                  <a:schemeClr val="bg1"/>
                </a:solidFill>
              </a:rPr>
              <a:t>Mr</a:t>
            </a:r>
            <a:r>
              <a:rPr lang="en-US" sz="2200" dirty="0" smtClean="0">
                <a:solidFill>
                  <a:schemeClr val="bg1"/>
                </a:solidFill>
              </a:rPr>
              <a:t> John Hitchman</a:t>
            </a:r>
            <a:r>
              <a:rPr lang="en-US" sz="2200" dirty="0">
                <a:solidFill>
                  <a:schemeClr val="bg1"/>
                </a:solidFill>
              </a:rPr>
              <a:t/>
            </a:r>
            <a:br>
              <a:rPr lang="en-US" sz="2200" dirty="0">
                <a:solidFill>
                  <a:schemeClr val="bg1"/>
                </a:solidFill>
              </a:rPr>
            </a:br>
            <a:r>
              <a:rPr lang="en-US" sz="2200" dirty="0" smtClean="0">
                <a:solidFill>
                  <a:schemeClr val="bg1"/>
                </a:solidFill>
              </a:rPr>
              <a:t>RCoA Lay Representative</a:t>
            </a:r>
            <a:endParaRPr lang="en-US" sz="22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7368" y="490415"/>
            <a:ext cx="2301424" cy="109226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0655" y="563171"/>
            <a:ext cx="3392552" cy="908653"/>
          </a:xfrm>
          <a:prstGeom prst="rect">
            <a:avLst/>
          </a:prstGeom>
        </p:spPr>
      </p:pic>
    </p:spTree>
    <p:extLst>
      <p:ext uri="{BB962C8B-B14F-4D97-AF65-F5344CB8AC3E}">
        <p14:creationId xmlns:p14="http://schemas.microsoft.com/office/powerpoint/2010/main" val="676771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Immediate care and allergy clinic</a:t>
            </a:r>
            <a:endParaRPr lang="en-GB" dirty="0"/>
          </a:p>
        </p:txBody>
      </p:sp>
      <p:sp>
        <p:nvSpPr>
          <p:cNvPr id="3" name="Content Placeholder 2"/>
          <p:cNvSpPr>
            <a:spLocks noGrp="1"/>
          </p:cNvSpPr>
          <p:nvPr>
            <p:ph idx="1"/>
          </p:nvPr>
        </p:nvSpPr>
        <p:spPr/>
        <p:txBody>
          <a:bodyPr/>
          <a:lstStyle/>
          <a:p>
            <a:r>
              <a:rPr lang="en-GB" dirty="0" smtClean="0"/>
              <a:t>In </a:t>
            </a:r>
            <a:r>
              <a:rPr lang="en-GB" dirty="0"/>
              <a:t>allergy Clinics Investigation of incidents was variable</a:t>
            </a:r>
          </a:p>
          <a:p>
            <a:r>
              <a:rPr lang="en-GB" dirty="0" smtClean="0"/>
              <a:t>Lack </a:t>
            </a:r>
            <a:r>
              <a:rPr lang="en-GB" dirty="0"/>
              <a:t>of clear pathways for prioritising </a:t>
            </a:r>
          </a:p>
          <a:p>
            <a:endParaRPr lang="en-GB" dirty="0"/>
          </a:p>
        </p:txBody>
      </p:sp>
    </p:spTree>
    <p:extLst>
      <p:ext uri="{BB962C8B-B14F-4D97-AF65-F5344CB8AC3E}">
        <p14:creationId xmlns:p14="http://schemas.microsoft.com/office/powerpoint/2010/main" val="2810617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9616" t="17117" r="24267" b="7509"/>
          <a:stretch/>
        </p:blipFill>
        <p:spPr>
          <a:xfrm>
            <a:off x="2689207" y="573199"/>
            <a:ext cx="6813586" cy="5145213"/>
          </a:xfrm>
          <a:prstGeom prst="rect">
            <a:avLst/>
          </a:prstGeom>
        </p:spPr>
      </p:pic>
    </p:spTree>
    <p:extLst>
      <p:ext uri="{BB962C8B-B14F-4D97-AF65-F5344CB8AC3E}">
        <p14:creationId xmlns:p14="http://schemas.microsoft.com/office/powerpoint/2010/main" val="3108591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Vignettes</a:t>
            </a:r>
            <a:endParaRPr lang="en-GB" dirty="0"/>
          </a:p>
        </p:txBody>
      </p:sp>
      <p:sp>
        <p:nvSpPr>
          <p:cNvPr id="3" name="Content Placeholder 2"/>
          <p:cNvSpPr>
            <a:spLocks noGrp="1"/>
          </p:cNvSpPr>
          <p:nvPr>
            <p:ph idx="1"/>
          </p:nvPr>
        </p:nvSpPr>
        <p:spPr>
          <a:xfrm>
            <a:off x="609600" y="1776520"/>
            <a:ext cx="10972800" cy="4148916"/>
          </a:xfrm>
        </p:spPr>
        <p:txBody>
          <a:bodyPr>
            <a:normAutofit lnSpcReduction="10000"/>
          </a:bodyPr>
          <a:lstStyle/>
          <a:p>
            <a:pPr marL="514350" indent="-514350">
              <a:buFont typeface="+mj-lt"/>
              <a:buAutoNum type="arabicPeriod"/>
            </a:pPr>
            <a:r>
              <a:rPr lang="en-GB" dirty="0" smtClean="0"/>
              <a:t>An </a:t>
            </a:r>
            <a:r>
              <a:rPr lang="en-GB" dirty="0"/>
              <a:t>elderly patient having elective cancer surgery had a grade 4 anaphylactic reaction after induction. The anaesthetist communicated with the allergy clinic and the patient was seen in little over a week. Surgery was rescheduled in a timely manner.</a:t>
            </a:r>
          </a:p>
          <a:p>
            <a:pPr marL="514350" indent="-514350">
              <a:buFont typeface="+mj-lt"/>
              <a:buAutoNum type="arabicPeriod"/>
            </a:pPr>
            <a:r>
              <a:rPr lang="en-GB" dirty="0" smtClean="0"/>
              <a:t>A </a:t>
            </a:r>
            <a:r>
              <a:rPr lang="en-GB" dirty="0"/>
              <a:t>young patient presented for elective general surgery. Although the procedure was abandoned at the time of the reaction it was completed before review in the allergy clinic. The clinic appointment was delayed for over 3 months</a:t>
            </a:r>
          </a:p>
          <a:p>
            <a:pPr marL="514350" indent="-514350">
              <a:buFont typeface="+mj-lt"/>
              <a:buAutoNum type="arabicPeriod"/>
            </a:pPr>
            <a:endParaRPr lang="en-GB" dirty="0"/>
          </a:p>
        </p:txBody>
      </p:sp>
    </p:spTree>
    <p:extLst>
      <p:ext uri="{BB962C8B-B14F-4D97-AF65-F5344CB8AC3E}">
        <p14:creationId xmlns:p14="http://schemas.microsoft.com/office/powerpoint/2010/main" val="1476893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Room for improvement</a:t>
            </a:r>
            <a:endParaRPr lang="en-GB" dirty="0"/>
          </a:p>
        </p:txBody>
      </p:sp>
      <p:sp>
        <p:nvSpPr>
          <p:cNvPr id="3" name="Content Placeholder 2"/>
          <p:cNvSpPr>
            <a:spLocks noGrp="1"/>
          </p:cNvSpPr>
          <p:nvPr>
            <p:ph idx="1"/>
          </p:nvPr>
        </p:nvSpPr>
        <p:spPr/>
        <p:txBody>
          <a:bodyPr>
            <a:normAutofit lnSpcReduction="10000"/>
          </a:bodyPr>
          <a:lstStyle/>
          <a:p>
            <a:r>
              <a:rPr lang="en-GB" dirty="0" smtClean="0"/>
              <a:t>Expediting </a:t>
            </a:r>
            <a:r>
              <a:rPr lang="en-GB" dirty="0"/>
              <a:t>and reduction in variation of wait times for allergy clinic appointments/investigations</a:t>
            </a:r>
          </a:p>
          <a:p>
            <a:r>
              <a:rPr lang="en-GB" dirty="0" smtClean="0"/>
              <a:t>Consistent </a:t>
            </a:r>
            <a:r>
              <a:rPr lang="en-GB" dirty="0"/>
              <a:t>investigation of perioperative anaphylaxis, adhering to published guidelines including identifying a culprit agent, excluding other possible culprits and identifying safe alternatives </a:t>
            </a:r>
          </a:p>
          <a:p>
            <a:r>
              <a:rPr lang="en-GB" dirty="0" smtClean="0"/>
              <a:t>Improvements </a:t>
            </a:r>
            <a:r>
              <a:rPr lang="en-GB" dirty="0"/>
              <a:t>in delivery and clarity of allergy information given to patients</a:t>
            </a:r>
          </a:p>
          <a:p>
            <a:r>
              <a:rPr lang="en-GB" dirty="0" smtClean="0"/>
              <a:t>Consistency </a:t>
            </a:r>
            <a:r>
              <a:rPr lang="en-GB" dirty="0"/>
              <a:t>of reporting to MHRA, Trust’s and GPs.</a:t>
            </a:r>
          </a:p>
          <a:p>
            <a:endParaRPr lang="en-GB" dirty="0"/>
          </a:p>
        </p:txBody>
      </p:sp>
    </p:spTree>
    <p:extLst>
      <p:ext uri="{BB962C8B-B14F-4D97-AF65-F5344CB8AC3E}">
        <p14:creationId xmlns:p14="http://schemas.microsoft.com/office/powerpoint/2010/main" val="742137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Medium to long term patient harm</a:t>
            </a:r>
            <a:endParaRPr lang="en-GB" dirty="0"/>
          </a:p>
        </p:txBody>
      </p:sp>
      <p:sp>
        <p:nvSpPr>
          <p:cNvPr id="3" name="Content Placeholder 2"/>
          <p:cNvSpPr>
            <a:spLocks noGrp="1"/>
          </p:cNvSpPr>
          <p:nvPr>
            <p:ph idx="1"/>
          </p:nvPr>
        </p:nvSpPr>
        <p:spPr/>
        <p:txBody>
          <a:bodyPr/>
          <a:lstStyle/>
          <a:p>
            <a:r>
              <a:rPr lang="en-GB" dirty="0" smtClean="0"/>
              <a:t>Most </a:t>
            </a:r>
            <a:r>
              <a:rPr lang="en-GB" dirty="0"/>
              <a:t>commonly reported - anxiety about future anaesthetics and sedation</a:t>
            </a:r>
          </a:p>
          <a:p>
            <a:r>
              <a:rPr lang="en-GB" dirty="0" smtClean="0"/>
              <a:t>Lack </a:t>
            </a:r>
            <a:r>
              <a:rPr lang="en-GB" dirty="0"/>
              <a:t>of data - some improvement of symptoms over time</a:t>
            </a:r>
          </a:p>
          <a:p>
            <a:r>
              <a:rPr lang="en-GB" dirty="0" smtClean="0"/>
              <a:t>Other </a:t>
            </a:r>
            <a:r>
              <a:rPr lang="en-GB" dirty="0"/>
              <a:t>adverse sequelae included   </a:t>
            </a:r>
          </a:p>
          <a:p>
            <a:r>
              <a:rPr lang="en-GB" dirty="0" smtClean="0"/>
              <a:t>Mood </a:t>
            </a:r>
            <a:r>
              <a:rPr lang="en-GB" dirty="0"/>
              <a:t>and memory changes</a:t>
            </a:r>
          </a:p>
          <a:p>
            <a:r>
              <a:rPr lang="en-GB" dirty="0" smtClean="0"/>
              <a:t>Occasional </a:t>
            </a:r>
            <a:r>
              <a:rPr lang="en-GB" dirty="0"/>
              <a:t>loss of coordination and mobility</a:t>
            </a:r>
          </a:p>
          <a:p>
            <a:r>
              <a:rPr lang="en-GB" dirty="0" smtClean="0"/>
              <a:t>Further </a:t>
            </a:r>
            <a:r>
              <a:rPr lang="en-GB" dirty="0"/>
              <a:t>analysis needed of anaphylactic harm during Caesarean section </a:t>
            </a:r>
          </a:p>
          <a:p>
            <a:endParaRPr lang="en-GB" dirty="0"/>
          </a:p>
        </p:txBody>
      </p:sp>
    </p:spTree>
    <p:extLst>
      <p:ext uri="{BB962C8B-B14F-4D97-AF65-F5344CB8AC3E}">
        <p14:creationId xmlns:p14="http://schemas.microsoft.com/office/powerpoint/2010/main" val="1755380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Comment</a:t>
            </a:r>
            <a:endParaRPr lang="en-GB" dirty="0"/>
          </a:p>
        </p:txBody>
      </p:sp>
      <p:sp>
        <p:nvSpPr>
          <p:cNvPr id="3" name="Content Placeholder 2"/>
          <p:cNvSpPr>
            <a:spLocks noGrp="1"/>
          </p:cNvSpPr>
          <p:nvPr>
            <p:ph idx="1"/>
          </p:nvPr>
        </p:nvSpPr>
        <p:spPr/>
        <p:txBody>
          <a:bodyPr/>
          <a:lstStyle/>
          <a:p>
            <a:r>
              <a:rPr lang="en-GB" dirty="0" smtClean="0"/>
              <a:t>Investment </a:t>
            </a:r>
            <a:r>
              <a:rPr lang="en-GB" dirty="0"/>
              <a:t>in improved provision versus other health services - aspirational!</a:t>
            </a:r>
          </a:p>
          <a:p>
            <a:r>
              <a:rPr lang="en-GB" dirty="0" smtClean="0"/>
              <a:t>One </a:t>
            </a:r>
            <a:r>
              <a:rPr lang="en-GB" dirty="0"/>
              <a:t>solution - remote access to drug allergy centres across U.K. </a:t>
            </a:r>
          </a:p>
          <a:p>
            <a:r>
              <a:rPr lang="en-GB" dirty="0" smtClean="0"/>
              <a:t>Webinar </a:t>
            </a:r>
            <a:r>
              <a:rPr lang="en-GB" dirty="0"/>
              <a:t>conferences - for multi-disciplinary teams</a:t>
            </a:r>
          </a:p>
        </p:txBody>
      </p:sp>
    </p:spTree>
    <p:extLst>
      <p:ext uri="{BB962C8B-B14F-4D97-AF65-F5344CB8AC3E}">
        <p14:creationId xmlns:p14="http://schemas.microsoft.com/office/powerpoint/2010/main" val="1699342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Recommendations</a:t>
            </a:r>
            <a:endParaRPr lang="en-GB" dirty="0"/>
          </a:p>
        </p:txBody>
      </p:sp>
      <p:sp>
        <p:nvSpPr>
          <p:cNvPr id="3" name="Content Placeholder 2"/>
          <p:cNvSpPr>
            <a:spLocks noGrp="1"/>
          </p:cNvSpPr>
          <p:nvPr>
            <p:ph idx="1"/>
          </p:nvPr>
        </p:nvSpPr>
        <p:spPr/>
        <p:txBody>
          <a:bodyPr/>
          <a:lstStyle/>
          <a:p>
            <a:r>
              <a:rPr lang="en-GB" dirty="0" smtClean="0"/>
              <a:t>Consent </a:t>
            </a:r>
            <a:r>
              <a:rPr lang="en-GB" dirty="0"/>
              <a:t>needs to be informed -  risks explained</a:t>
            </a:r>
          </a:p>
          <a:p>
            <a:r>
              <a:rPr lang="en-GB" dirty="0" smtClean="0"/>
              <a:t>Following </a:t>
            </a:r>
            <a:r>
              <a:rPr lang="en-GB" dirty="0"/>
              <a:t>event and before discharge - explanatory letter from anaesthetist</a:t>
            </a:r>
          </a:p>
          <a:p>
            <a:r>
              <a:rPr lang="en-GB" dirty="0" smtClean="0"/>
              <a:t>Standardisation </a:t>
            </a:r>
            <a:r>
              <a:rPr lang="en-GB" dirty="0"/>
              <a:t>of allergy clinic practice to provide consistent service</a:t>
            </a:r>
          </a:p>
          <a:p>
            <a:r>
              <a:rPr lang="en-GB" dirty="0" smtClean="0"/>
              <a:t>Research </a:t>
            </a:r>
            <a:r>
              <a:rPr lang="en-GB" dirty="0"/>
              <a:t>on physical and psychological well being of patients</a:t>
            </a:r>
          </a:p>
          <a:p>
            <a:endParaRPr lang="en-GB" dirty="0"/>
          </a:p>
        </p:txBody>
      </p:sp>
    </p:spTree>
    <p:extLst>
      <p:ext uri="{BB962C8B-B14F-4D97-AF65-F5344CB8AC3E}">
        <p14:creationId xmlns:p14="http://schemas.microsoft.com/office/powerpoint/2010/main" val="427256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12192000" cy="6862373"/>
          </a:xfrm>
          <a:prstGeom prst="rect">
            <a:avLst/>
          </a:prstGeom>
        </p:spPr>
      </p:pic>
      <p:sp>
        <p:nvSpPr>
          <p:cNvPr id="5" name="Title 1"/>
          <p:cNvSpPr txBox="1">
            <a:spLocks/>
          </p:cNvSpPr>
          <p:nvPr/>
        </p:nvSpPr>
        <p:spPr>
          <a:xfrm>
            <a:off x="1874525" y="3029499"/>
            <a:ext cx="8669197" cy="85724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800" kern="1200">
                <a:solidFill>
                  <a:srgbClr val="00A7B5"/>
                </a:solidFill>
                <a:latin typeface="Century Gothic"/>
                <a:ea typeface="+mj-ea"/>
                <a:cs typeface="Century Gothic"/>
              </a:defRPr>
            </a:lvl1pPr>
          </a:lstStyle>
          <a:p>
            <a:pPr algn="ctr"/>
            <a:r>
              <a:rPr lang="en-US" sz="5000" dirty="0" smtClean="0">
                <a:solidFill>
                  <a:schemeClr val="bg1"/>
                </a:solidFill>
              </a:rPr>
              <a:t>Thank you</a:t>
            </a:r>
            <a:endParaRPr lang="en-US" sz="5000" dirty="0">
              <a:solidFill>
                <a:schemeClr val="bg1"/>
              </a:solidFill>
            </a:endParaRPr>
          </a:p>
        </p:txBody>
      </p:sp>
    </p:spTree>
    <p:extLst>
      <p:ext uri="{BB962C8B-B14F-4D97-AF65-F5344CB8AC3E}">
        <p14:creationId xmlns:p14="http://schemas.microsoft.com/office/powerpoint/2010/main" val="953053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knew before</a:t>
            </a:r>
            <a:endParaRPr lang="en-US" dirty="0"/>
          </a:p>
        </p:txBody>
      </p:sp>
      <p:sp>
        <p:nvSpPr>
          <p:cNvPr id="3" name="Content Placeholder 2"/>
          <p:cNvSpPr>
            <a:spLocks noGrp="1"/>
          </p:cNvSpPr>
          <p:nvPr>
            <p:ph idx="1"/>
          </p:nvPr>
        </p:nvSpPr>
        <p:spPr/>
        <p:txBody>
          <a:bodyPr>
            <a:normAutofit fontScale="92500" lnSpcReduction="10000"/>
          </a:bodyPr>
          <a:lstStyle/>
          <a:p>
            <a:r>
              <a:rPr lang="en-GB" dirty="0" smtClean="0"/>
              <a:t>High </a:t>
            </a:r>
            <a:r>
              <a:rPr lang="en-GB" dirty="0"/>
              <a:t>level of public awareness of anaphylactic shock associated with triggers </a:t>
            </a:r>
            <a:r>
              <a:rPr lang="en-GB" dirty="0" smtClean="0"/>
              <a:t>- </a:t>
            </a:r>
            <a:r>
              <a:rPr lang="en-GB" dirty="0"/>
              <a:t>nuts, venom etc.</a:t>
            </a:r>
          </a:p>
          <a:p>
            <a:r>
              <a:rPr lang="en-GB" dirty="0" smtClean="0"/>
              <a:t>Far </a:t>
            </a:r>
            <a:r>
              <a:rPr lang="en-GB" dirty="0"/>
              <a:t>lower levels of public knowledge of </a:t>
            </a:r>
            <a:r>
              <a:rPr lang="en-GB" dirty="0" smtClean="0"/>
              <a:t>perioperative </a:t>
            </a:r>
            <a:r>
              <a:rPr lang="en-GB" dirty="0"/>
              <a:t>anaphylaxis -  mainly with affected patients, carers and specialised charities</a:t>
            </a:r>
          </a:p>
          <a:p>
            <a:r>
              <a:rPr lang="en-GB" dirty="0" smtClean="0"/>
              <a:t>High </a:t>
            </a:r>
            <a:r>
              <a:rPr lang="en-GB" dirty="0"/>
              <a:t>variability of patient services following </a:t>
            </a:r>
            <a:r>
              <a:rPr lang="en-GB" dirty="0" smtClean="0"/>
              <a:t>life-threatening </a:t>
            </a:r>
            <a:r>
              <a:rPr lang="en-GB" dirty="0"/>
              <a:t>incident  - waiting times for clinic averaging 18 weeks rather than the ideal 6</a:t>
            </a:r>
          </a:p>
          <a:p>
            <a:r>
              <a:rPr lang="en-GB" dirty="0" smtClean="0"/>
              <a:t>Patients </a:t>
            </a:r>
            <a:r>
              <a:rPr lang="en-GB" dirty="0"/>
              <a:t>need to know the cause through written information they can understand</a:t>
            </a:r>
          </a:p>
          <a:p>
            <a:endParaRPr lang="en-US" dirty="0"/>
          </a:p>
        </p:txBody>
      </p:sp>
    </p:spTree>
    <p:extLst>
      <p:ext uri="{BB962C8B-B14F-4D97-AF65-F5344CB8AC3E}">
        <p14:creationId xmlns:p14="http://schemas.microsoft.com/office/powerpoint/2010/main" val="664418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NAP6 - the patient journey and the patient expectations </a:t>
            </a:r>
            <a:endParaRPr lang="en-US" dirty="0"/>
          </a:p>
        </p:txBody>
      </p:sp>
      <p:sp>
        <p:nvSpPr>
          <p:cNvPr id="3" name="Content Placeholder 2"/>
          <p:cNvSpPr>
            <a:spLocks noGrp="1"/>
          </p:cNvSpPr>
          <p:nvPr>
            <p:ph idx="1"/>
          </p:nvPr>
        </p:nvSpPr>
        <p:spPr/>
        <p:txBody>
          <a:bodyPr vert="horz" lIns="91440" tIns="45720" rIns="91440" bIns="45720" rtlCol="0">
            <a:normAutofit/>
          </a:bodyPr>
          <a:lstStyle/>
          <a:p>
            <a:r>
              <a:rPr lang="en-GB" dirty="0" smtClean="0"/>
              <a:t>Only </a:t>
            </a:r>
            <a:r>
              <a:rPr lang="en-GB" dirty="0"/>
              <a:t>an “informed” patient can give consent - risks need to be discussed beforehand</a:t>
            </a:r>
          </a:p>
          <a:p>
            <a:r>
              <a:rPr lang="en-GB" dirty="0"/>
              <a:t>Opportunity for patients to ask questions and gain reassurance </a:t>
            </a:r>
          </a:p>
          <a:p>
            <a:r>
              <a:rPr lang="en-GB" dirty="0"/>
              <a:t>Risk Note 9</a:t>
            </a:r>
          </a:p>
          <a:p>
            <a:r>
              <a:rPr lang="en-GB" dirty="0"/>
              <a:t>Assurance that anaphylaxis can be recognised and treated promptly by anaesthetists</a:t>
            </a:r>
          </a:p>
          <a:p>
            <a:endParaRPr lang="en-US" dirty="0"/>
          </a:p>
        </p:txBody>
      </p:sp>
    </p:spTree>
    <p:extLst>
      <p:ext uri="{BB962C8B-B14F-4D97-AF65-F5344CB8AC3E}">
        <p14:creationId xmlns:p14="http://schemas.microsoft.com/office/powerpoint/2010/main" val="297604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a:t>
            </a:r>
            <a:r>
              <a:rPr lang="en-US" dirty="0" smtClean="0"/>
              <a:t>allergy history</a:t>
            </a:r>
            <a:endParaRPr lang="en-US" dirty="0"/>
          </a:p>
        </p:txBody>
      </p:sp>
      <p:sp>
        <p:nvSpPr>
          <p:cNvPr id="3" name="Content Placeholder 2"/>
          <p:cNvSpPr>
            <a:spLocks noGrp="1"/>
          </p:cNvSpPr>
          <p:nvPr>
            <p:ph idx="1"/>
          </p:nvPr>
        </p:nvSpPr>
        <p:spPr/>
        <p:txBody>
          <a:bodyPr/>
          <a:lstStyle/>
          <a:p>
            <a:r>
              <a:rPr lang="en-GB" dirty="0" smtClean="0"/>
              <a:t>Clinical </a:t>
            </a:r>
            <a:r>
              <a:rPr lang="en-GB" dirty="0"/>
              <a:t>documentation not </a:t>
            </a:r>
            <a:r>
              <a:rPr lang="en-GB" dirty="0" err="1"/>
              <a:t>alway</a:t>
            </a:r>
            <a:r>
              <a:rPr lang="en-GB" dirty="0"/>
              <a:t> reliable - NICE guideline </a:t>
            </a:r>
            <a:r>
              <a:rPr lang="en-GB" dirty="0" smtClean="0"/>
              <a:t>183</a:t>
            </a:r>
            <a:endParaRPr lang="en-GB" dirty="0"/>
          </a:p>
          <a:p>
            <a:r>
              <a:rPr lang="en-GB" dirty="0" smtClean="0"/>
              <a:t>Patient </a:t>
            </a:r>
            <a:r>
              <a:rPr lang="en-GB" dirty="0"/>
              <a:t>accounts may be unreliable - stress, pain</a:t>
            </a:r>
          </a:p>
          <a:p>
            <a:r>
              <a:rPr lang="en-GB" dirty="0" smtClean="0"/>
              <a:t>Anaesthetists </a:t>
            </a:r>
            <a:r>
              <a:rPr lang="en-GB" dirty="0"/>
              <a:t>need to be given time to establish allergy history</a:t>
            </a:r>
          </a:p>
        </p:txBody>
      </p:sp>
    </p:spTree>
    <p:extLst>
      <p:ext uri="{BB962C8B-B14F-4D97-AF65-F5344CB8AC3E}">
        <p14:creationId xmlns:p14="http://schemas.microsoft.com/office/powerpoint/2010/main" val="1831479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Vignette</a:t>
            </a:r>
            <a:endParaRPr lang="en-GB" dirty="0"/>
          </a:p>
        </p:txBody>
      </p:sp>
      <p:sp>
        <p:nvSpPr>
          <p:cNvPr id="3" name="Content Placeholder 2"/>
          <p:cNvSpPr>
            <a:spLocks noGrp="1"/>
          </p:cNvSpPr>
          <p:nvPr>
            <p:ph idx="1"/>
          </p:nvPr>
        </p:nvSpPr>
        <p:spPr/>
        <p:txBody>
          <a:bodyPr/>
          <a:lstStyle/>
          <a:p>
            <a:pPr marL="0" indent="0">
              <a:buNone/>
            </a:pPr>
            <a:r>
              <a:rPr lang="en-GB" dirty="0"/>
              <a:t>A patient presented for elective surgery. They reported an allergy to penicillin and received </a:t>
            </a:r>
            <a:r>
              <a:rPr lang="en-GB" dirty="0" err="1"/>
              <a:t>teicoplanin</a:t>
            </a:r>
            <a:r>
              <a:rPr lang="en-GB" dirty="0"/>
              <a:t> prophylaxis as an alternative. They had a grade 3 allergic reaction to </a:t>
            </a:r>
            <a:r>
              <a:rPr lang="en-GB" dirty="0" err="1"/>
              <a:t>teicoplanin</a:t>
            </a:r>
            <a:r>
              <a:rPr lang="en-GB" dirty="0"/>
              <a:t> confirmed by allergy testing, which also determined that the patient was not actually allergic to penicillin.</a:t>
            </a:r>
          </a:p>
        </p:txBody>
      </p:sp>
    </p:spTree>
    <p:extLst>
      <p:ext uri="{BB962C8B-B14F-4D97-AF65-F5344CB8AC3E}">
        <p14:creationId xmlns:p14="http://schemas.microsoft.com/office/powerpoint/2010/main" val="3208971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Rapid </a:t>
            </a:r>
            <a:r>
              <a:rPr lang="en-GB" dirty="0" smtClean="0"/>
              <a:t>diagnosis </a:t>
            </a:r>
            <a:r>
              <a:rPr lang="en-GB" dirty="0"/>
              <a:t>and </a:t>
            </a:r>
            <a:r>
              <a:rPr lang="en-GB" dirty="0" smtClean="0"/>
              <a:t>immediate care</a:t>
            </a:r>
            <a:endParaRPr lang="en-GB" dirty="0"/>
          </a:p>
        </p:txBody>
      </p:sp>
      <p:sp>
        <p:nvSpPr>
          <p:cNvPr id="3" name="Content Placeholder 2"/>
          <p:cNvSpPr>
            <a:spLocks noGrp="1"/>
          </p:cNvSpPr>
          <p:nvPr>
            <p:ph idx="1"/>
          </p:nvPr>
        </p:nvSpPr>
        <p:spPr/>
        <p:txBody>
          <a:bodyPr/>
          <a:lstStyle/>
          <a:p>
            <a:r>
              <a:rPr lang="en-GB" dirty="0" smtClean="0"/>
              <a:t>Anaphylaxis </a:t>
            </a:r>
            <a:r>
              <a:rPr lang="en-GB" dirty="0"/>
              <a:t>is rare - 1 in 10,000 </a:t>
            </a:r>
          </a:p>
          <a:p>
            <a:r>
              <a:rPr lang="en-GB" dirty="0" smtClean="0"/>
              <a:t>Recognition </a:t>
            </a:r>
            <a:r>
              <a:rPr lang="en-GB" dirty="0"/>
              <a:t>and start of treatment - 66% within 5 minutes, </a:t>
            </a:r>
            <a:r>
              <a:rPr lang="en-GB" dirty="0" smtClean="0"/>
              <a:t>17</a:t>
            </a:r>
            <a:r>
              <a:rPr lang="en-GB" dirty="0"/>
              <a:t>% between 5 &amp; 10 minutes</a:t>
            </a:r>
          </a:p>
          <a:p>
            <a:endParaRPr lang="en-GB" dirty="0"/>
          </a:p>
        </p:txBody>
      </p:sp>
    </p:spTree>
    <p:extLst>
      <p:ext uri="{BB962C8B-B14F-4D97-AF65-F5344CB8AC3E}">
        <p14:creationId xmlns:p14="http://schemas.microsoft.com/office/powerpoint/2010/main" val="2141817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9513" t="16875" r="25570" b="7767"/>
          <a:stretch/>
        </p:blipFill>
        <p:spPr>
          <a:xfrm>
            <a:off x="2804160" y="616224"/>
            <a:ext cx="6583680" cy="5079182"/>
          </a:xfrm>
          <a:prstGeom prst="rect">
            <a:avLst/>
          </a:prstGeom>
        </p:spPr>
      </p:pic>
    </p:spTree>
    <p:extLst>
      <p:ext uri="{BB962C8B-B14F-4D97-AF65-F5344CB8AC3E}">
        <p14:creationId xmlns:p14="http://schemas.microsoft.com/office/powerpoint/2010/main" val="3768555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Hospital stay and discharge</a:t>
            </a:r>
            <a:endParaRPr lang="en-GB" dirty="0"/>
          </a:p>
        </p:txBody>
      </p:sp>
      <p:sp>
        <p:nvSpPr>
          <p:cNvPr id="3" name="Content Placeholder 2"/>
          <p:cNvSpPr>
            <a:spLocks noGrp="1"/>
          </p:cNvSpPr>
          <p:nvPr>
            <p:ph idx="1"/>
          </p:nvPr>
        </p:nvSpPr>
        <p:spPr/>
        <p:txBody>
          <a:bodyPr/>
          <a:lstStyle/>
          <a:p>
            <a:r>
              <a:rPr lang="en-GB" dirty="0" smtClean="0"/>
              <a:t>Post </a:t>
            </a:r>
            <a:r>
              <a:rPr lang="en-GB" dirty="0"/>
              <a:t>anaphylaxis 1/4 of patients had normal outcomes and length of stay - 38% one extra day and the rest longer</a:t>
            </a:r>
          </a:p>
          <a:p>
            <a:r>
              <a:rPr lang="en-GB" dirty="0" smtClean="0"/>
              <a:t>Before </a:t>
            </a:r>
            <a:r>
              <a:rPr lang="en-GB" dirty="0"/>
              <a:t>discharge the patient needs a comprehensible letter that explains possible causes, risks and further action</a:t>
            </a:r>
          </a:p>
          <a:p>
            <a:r>
              <a:rPr lang="en-GB" dirty="0" smtClean="0"/>
              <a:t>Template </a:t>
            </a:r>
            <a:r>
              <a:rPr lang="en-GB" dirty="0"/>
              <a:t>letter at Appendix B of Chapter 11</a:t>
            </a:r>
          </a:p>
          <a:p>
            <a:endParaRPr lang="en-GB" dirty="0"/>
          </a:p>
        </p:txBody>
      </p:sp>
    </p:spTree>
    <p:extLst>
      <p:ext uri="{BB962C8B-B14F-4D97-AF65-F5344CB8AC3E}">
        <p14:creationId xmlns:p14="http://schemas.microsoft.com/office/powerpoint/2010/main" val="3906907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Reporting</a:t>
            </a:r>
            <a:endParaRPr lang="en-GB" dirty="0"/>
          </a:p>
        </p:txBody>
      </p:sp>
      <p:sp>
        <p:nvSpPr>
          <p:cNvPr id="3" name="Content Placeholder 2"/>
          <p:cNvSpPr>
            <a:spLocks noGrp="1"/>
          </p:cNvSpPr>
          <p:nvPr>
            <p:ph idx="1"/>
          </p:nvPr>
        </p:nvSpPr>
        <p:spPr/>
        <p:txBody>
          <a:bodyPr/>
          <a:lstStyle/>
          <a:p>
            <a:pPr lvl="0"/>
            <a:r>
              <a:rPr lang="en-GB" dirty="0"/>
              <a:t>Low reporting rates to MHRA - 42 cases before allergy clinic appointment, 63 after</a:t>
            </a:r>
          </a:p>
          <a:p>
            <a:pPr lvl="0"/>
            <a:r>
              <a:rPr lang="en-GB" dirty="0"/>
              <a:t>Only 40% of patient’s issued with Medic Alert card</a:t>
            </a:r>
          </a:p>
          <a:p>
            <a:pPr lvl="0"/>
            <a:r>
              <a:rPr lang="en-GB" dirty="0"/>
              <a:t>No data about patient referrals to allergy charities</a:t>
            </a:r>
          </a:p>
          <a:p>
            <a:pPr marL="0" indent="0">
              <a:buNone/>
            </a:pPr>
            <a:endParaRPr lang="en-GB" dirty="0"/>
          </a:p>
        </p:txBody>
      </p:sp>
    </p:spTree>
    <p:extLst>
      <p:ext uri="{BB962C8B-B14F-4D97-AF65-F5344CB8AC3E}">
        <p14:creationId xmlns:p14="http://schemas.microsoft.com/office/powerpoint/2010/main" val="1821487960"/>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heme2016">
  <a:themeElements>
    <a:clrScheme name="RCoA Branding 2016">
      <a:dk1>
        <a:sysClr val="windowText" lastClr="000000"/>
      </a:dk1>
      <a:lt1>
        <a:sysClr val="window" lastClr="FFFFFF"/>
      </a:lt1>
      <a:dk2>
        <a:srgbClr val="000000"/>
      </a:dk2>
      <a:lt2>
        <a:srgbClr val="FFFFFF"/>
      </a:lt2>
      <a:accent1>
        <a:srgbClr val="291F51"/>
      </a:accent1>
      <a:accent2>
        <a:srgbClr val="50ABBF"/>
      </a:accent2>
      <a:accent3>
        <a:srgbClr val="8A5D9A"/>
      </a:accent3>
      <a:accent4>
        <a:srgbClr val="83B9E2"/>
      </a:accent4>
      <a:accent5>
        <a:srgbClr val="CD6084"/>
      </a:accent5>
      <a:accent6>
        <a:srgbClr val="888A88"/>
      </a:accent6>
      <a:hlink>
        <a:srgbClr val="50ABBF"/>
      </a:hlink>
      <a:folHlink>
        <a:srgbClr val="8A5D9A"/>
      </a:folHlink>
    </a:clrScheme>
    <a:fontScheme name="RCoA Branding Fonts">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135</TotalTime>
  <Words>599</Words>
  <Application>Microsoft Office PowerPoint</Application>
  <PresentationFormat>Widescreen</PresentationFormat>
  <Paragraphs>56</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Century Gothic</vt:lpstr>
      <vt:lpstr>PowerpointTheme2016</vt:lpstr>
      <vt:lpstr>The Patient Experience Mr John Hitchman RCoA Lay Representative</vt:lpstr>
      <vt:lpstr>What we knew before</vt:lpstr>
      <vt:lpstr>NAP6 - the patient journey and the patient expectations </vt:lpstr>
      <vt:lpstr>Patient allergy history</vt:lpstr>
      <vt:lpstr>Vignette</vt:lpstr>
      <vt:lpstr>Rapid diagnosis and immediate care</vt:lpstr>
      <vt:lpstr>PowerPoint Presentation</vt:lpstr>
      <vt:lpstr>Hospital stay and discharge</vt:lpstr>
      <vt:lpstr>Reporting</vt:lpstr>
      <vt:lpstr>Immediate care and allergy clinic</vt:lpstr>
      <vt:lpstr>PowerPoint Presentation</vt:lpstr>
      <vt:lpstr>Vignettes</vt:lpstr>
      <vt:lpstr>Room for improvement</vt:lpstr>
      <vt:lpstr>Medium to long term patient harm</vt:lpstr>
      <vt:lpstr>Comment</vt:lpstr>
      <vt:lpstr>Recommendations</vt:lpstr>
      <vt:lpstr>PowerPoint Presentation</vt:lpstr>
    </vt:vector>
  </TitlesOfParts>
  <Company>RCoA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on two lines Name Title</dc:title>
  <dc:creator>Laura Farmer</dc:creator>
  <cp:lastModifiedBy>Laura Farmer</cp:lastModifiedBy>
  <cp:revision>19</cp:revision>
  <dcterms:created xsi:type="dcterms:W3CDTF">2018-04-06T08:51:48Z</dcterms:created>
  <dcterms:modified xsi:type="dcterms:W3CDTF">2018-05-03T14:12:24Z</dcterms:modified>
</cp:coreProperties>
</file>