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77" r:id="rId3"/>
    <p:sldId id="297" r:id="rId4"/>
    <p:sldId id="298" r:id="rId5"/>
    <p:sldId id="269" r:id="rId6"/>
    <p:sldId id="274" r:id="rId7"/>
    <p:sldId id="312" r:id="rId8"/>
    <p:sldId id="273" r:id="rId9"/>
    <p:sldId id="299" r:id="rId10"/>
    <p:sldId id="301" r:id="rId11"/>
    <p:sldId id="280" r:id="rId12"/>
    <p:sldId id="258" r:id="rId13"/>
    <p:sldId id="281" r:id="rId14"/>
    <p:sldId id="282" r:id="rId15"/>
    <p:sldId id="283" r:id="rId16"/>
    <p:sldId id="291" r:id="rId17"/>
    <p:sldId id="311" r:id="rId18"/>
    <p:sldId id="278" r:id="rId19"/>
    <p:sldId id="300" r:id="rId20"/>
    <p:sldId id="306" r:id="rId21"/>
    <p:sldId id="307" r:id="rId22"/>
    <p:sldId id="308" r:id="rId23"/>
    <p:sldId id="309" r:id="rId24"/>
    <p:sldId id="310" r:id="rId25"/>
    <p:sldId id="302" r:id="rId26"/>
    <p:sldId id="305" r:id="rId27"/>
    <p:sldId id="303" r:id="rId28"/>
    <p:sldId id="292" r:id="rId29"/>
    <p:sldId id="259" r:id="rId30"/>
    <p:sldId id="284" r:id="rId31"/>
    <p:sldId id="285" r:id="rId32"/>
    <p:sldId id="286" r:id="rId33"/>
    <p:sldId id="276" r:id="rId34"/>
    <p:sldId id="289" r:id="rId35"/>
    <p:sldId id="288" r:id="rId36"/>
    <p:sldId id="268" r:id="rId37"/>
    <p:sldId id="296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Sheet1!$U$20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8-488A-950D-54608C6DFB1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8-488A-950D-54608C6DFB19}"/>
              </c:ext>
            </c:extLst>
          </c:dPt>
          <c:cat>
            <c:strRef>
              <c:f>Sheet1!$T$21:$T$24</c:f>
              <c:strCache>
                <c:ptCount val="4"/>
                <c:pt idx="0">
                  <c:v>None/mild</c:v>
                </c:pt>
                <c:pt idx="1">
                  <c:v>Moderate</c:v>
                </c:pt>
                <c:pt idx="2">
                  <c:v>Severe</c:v>
                </c:pt>
                <c:pt idx="3">
                  <c:v>Death</c:v>
                </c:pt>
              </c:strCache>
            </c:strRef>
          </c:cat>
          <c:val>
            <c:numRef>
              <c:f>Sheet1!$U$21:$U$24</c:f>
              <c:numCache>
                <c:formatCode>0%</c:formatCode>
                <c:ptCount val="4"/>
                <c:pt idx="0">
                  <c:v>0.63</c:v>
                </c:pt>
                <c:pt idx="1">
                  <c:v>0.33</c:v>
                </c:pt>
                <c:pt idx="2">
                  <c:v>0.01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98-488A-950D-54608C6DF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306296"/>
        <c:axId val="600301704"/>
      </c:barChart>
      <c:catAx>
        <c:axId val="60030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01704"/>
        <c:crosses val="autoZero"/>
        <c:auto val="1"/>
        <c:lblAlgn val="ctr"/>
        <c:lblOffset val="100"/>
        <c:noMultiLvlLbl val="0"/>
      </c:catAx>
      <c:valAx>
        <c:axId val="600301704"/>
        <c:scaling>
          <c:orientation val="minMax"/>
          <c:max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06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Sheet1!$V$10:$V$12</c:f>
              <c:strCache>
                <c:ptCount val="3"/>
                <c:pt idx="0">
                  <c:v>0 days</c:v>
                </c:pt>
                <c:pt idx="1">
                  <c:v>1 day</c:v>
                </c:pt>
                <c:pt idx="2">
                  <c:v>&gt;1 day</c:v>
                </c:pt>
              </c:strCache>
            </c:strRef>
          </c:cat>
          <c:val>
            <c:numRef>
              <c:f>Sheet1!$W$10:$W$12</c:f>
              <c:numCache>
                <c:formatCode>0%</c:formatCode>
                <c:ptCount val="3"/>
                <c:pt idx="0">
                  <c:v>0.24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8-4978-A7E6-E5ED28E58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367376"/>
        <c:axId val="691366064"/>
      </c:barChart>
      <c:catAx>
        <c:axId val="69136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366064"/>
        <c:crosses val="autoZero"/>
        <c:auto val="1"/>
        <c:lblAlgn val="ctr"/>
        <c:lblOffset val="100"/>
        <c:noMultiLvlLbl val="0"/>
      </c:catAx>
      <c:valAx>
        <c:axId val="691366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36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899" y="2280015"/>
            <a:ext cx="9066362" cy="2578289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NAP6 – deaths, cardiac arrests, profound hypotension and outcomes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Tim Cook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3100" dirty="0">
                <a:solidFill>
                  <a:schemeClr val="bg1"/>
                </a:solidFill>
              </a:rPr>
              <a:t>Director of NAP program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3100" dirty="0">
                <a:solidFill>
                  <a:schemeClr val="bg1"/>
                </a:solidFill>
              </a:rPr>
              <a:t>Consultant Anaesthesia/Intensive Care, Bath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1890"/>
            <a:ext cx="4980317" cy="4148916"/>
          </a:xfrm>
        </p:spPr>
        <p:txBody>
          <a:bodyPr>
            <a:normAutofit/>
          </a:bodyPr>
          <a:lstStyle/>
          <a:p>
            <a:r>
              <a:rPr lang="en-GB" dirty="0"/>
              <a:t>Onset </a:t>
            </a:r>
          </a:p>
          <a:p>
            <a:pPr lvl="1"/>
            <a:r>
              <a:rPr lang="en-GB" dirty="0"/>
              <a:t>7 = &lt;5 mins</a:t>
            </a:r>
          </a:p>
          <a:p>
            <a:pPr lvl="1"/>
            <a:r>
              <a:rPr lang="en-GB" dirty="0"/>
              <a:t>3 = &lt;10 mins</a:t>
            </a:r>
          </a:p>
          <a:p>
            <a:r>
              <a:rPr lang="en-GB" dirty="0"/>
              <a:t>Delay in recognition =1</a:t>
            </a:r>
          </a:p>
          <a:p>
            <a:r>
              <a:rPr lang="en-GB" dirty="0"/>
              <a:t>Prompt treatment = all</a:t>
            </a:r>
          </a:p>
          <a:p>
            <a:r>
              <a:rPr lang="en-GB" dirty="0"/>
              <a:t>Complete – ALS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7017C-CB96-494D-B077-855CA4617407}"/>
              </a:ext>
            </a:extLst>
          </p:cNvPr>
          <p:cNvSpPr txBox="1">
            <a:spLocks/>
          </p:cNvSpPr>
          <p:nvPr/>
        </p:nvSpPr>
        <p:spPr>
          <a:xfrm>
            <a:off x="5936974" y="1941067"/>
            <a:ext cx="5804451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Adrenaline median 5mg (2-13)</a:t>
            </a:r>
          </a:p>
          <a:p>
            <a:pPr lvl="1"/>
            <a:r>
              <a:rPr lang="en-GB" dirty="0"/>
              <a:t>1 glucagon</a:t>
            </a:r>
          </a:p>
          <a:p>
            <a:pPr lvl="1"/>
            <a:r>
              <a:rPr lang="en-GB" dirty="0"/>
              <a:t>1 vasopressin</a:t>
            </a:r>
          </a:p>
          <a:p>
            <a:r>
              <a:rPr lang="en-GB" dirty="0"/>
              <a:t>50% steroids</a:t>
            </a:r>
          </a:p>
          <a:p>
            <a:r>
              <a:rPr lang="en-GB" dirty="0"/>
              <a:t>50% antihistamines</a:t>
            </a:r>
          </a:p>
          <a:p>
            <a:r>
              <a:rPr lang="en-GB" dirty="0"/>
              <a:t>Modest fluids….1.5L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31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3DE0-33C8-4634-B9C9-0E4CEB7F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725667-FDBE-46E3-9C8A-74E2E1540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20" y="2017533"/>
            <a:ext cx="9926514" cy="25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2EC8D-B25F-4C77-B4C1-F1AA0E090423}"/>
              </a:ext>
            </a:extLst>
          </p:cNvPr>
          <p:cNvSpPr/>
          <p:nvPr/>
        </p:nvSpPr>
        <p:spPr>
          <a:xfrm>
            <a:off x="7480300" y="5168900"/>
            <a:ext cx="4711700" cy="1689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7BCAE-E1D0-4755-9C06-0138EF5F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65" y="673580"/>
            <a:ext cx="7971836" cy="3174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8DF9C9-3EBA-490E-A0D1-221ECB7F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53" y="4089401"/>
            <a:ext cx="8219666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40E0-4AAE-4AFB-ACAF-2867DB1E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6493"/>
            <a:ext cx="4272951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Beta blockade as a risk for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FB41B-C415-46A9-B70F-C2E994C6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4048664" cy="414891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Only 1 patient received glucagon</a:t>
            </a:r>
          </a:p>
          <a:p>
            <a:r>
              <a:rPr lang="en-GB" dirty="0"/>
              <a:t>At 65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922A8-367F-4E11-B6E7-55A5E9AAE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8" r="20188" b="18398"/>
          <a:stretch/>
        </p:blipFill>
        <p:spPr>
          <a:xfrm>
            <a:off x="4958526" y="750498"/>
            <a:ext cx="6697424" cy="447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0BCD7-370F-4BB2-94D4-0593599F5C64}"/>
              </a:ext>
            </a:extLst>
          </p:cNvPr>
          <p:cNvSpPr/>
          <p:nvPr/>
        </p:nvSpPr>
        <p:spPr>
          <a:xfrm>
            <a:off x="6866627" y="3804250"/>
            <a:ext cx="258792" cy="819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17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86AB-5616-43EA-976B-45FEC912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9" y="2022895"/>
            <a:ext cx="3646920" cy="1742536"/>
          </a:xfrm>
        </p:spPr>
        <p:txBody>
          <a:bodyPr>
            <a:no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-old age</a:t>
            </a:r>
            <a:br>
              <a:rPr lang="en-GB" sz="3200" dirty="0"/>
            </a:br>
            <a:r>
              <a:rPr lang="en-GB" sz="3200" dirty="0"/>
              <a:t>-cardiac disease </a:t>
            </a:r>
            <a:br>
              <a:rPr lang="en-GB" sz="3200" dirty="0"/>
            </a:br>
            <a:r>
              <a:rPr lang="en-GB" sz="3200" dirty="0"/>
              <a:t>-obesity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– but not asthma</a:t>
            </a:r>
            <a:br>
              <a:rPr lang="en-GB" sz="3200" dirty="0"/>
            </a:br>
            <a:r>
              <a:rPr lang="en-GB" sz="3200" dirty="0"/>
              <a:t>(no atopy either)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AEDD2-79EF-48F8-BF37-74496F79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28"/>
          <a:stretch/>
        </p:blipFill>
        <p:spPr>
          <a:xfrm>
            <a:off x="3766855" y="1244412"/>
            <a:ext cx="8464725" cy="3918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8939E-32CB-4629-9767-866E7233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3" y="677283"/>
            <a:ext cx="4596782" cy="853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315B20-00B8-4F45-93FC-5E489B612903}"/>
              </a:ext>
            </a:extLst>
          </p:cNvPr>
          <p:cNvSpPr/>
          <p:nvPr/>
        </p:nvSpPr>
        <p:spPr>
          <a:xfrm>
            <a:off x="7581900" y="2501900"/>
            <a:ext cx="1320800" cy="2097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ACAC6-4EA2-4799-9621-F7819BA7D28C}"/>
              </a:ext>
            </a:extLst>
          </p:cNvPr>
          <p:cNvSpPr/>
          <p:nvPr/>
        </p:nvSpPr>
        <p:spPr>
          <a:xfrm>
            <a:off x="7581900" y="4599498"/>
            <a:ext cx="1320800" cy="3237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8ABEA-936F-4007-A9D9-15A9BEE69335}"/>
              </a:ext>
            </a:extLst>
          </p:cNvPr>
          <p:cNvSpPr/>
          <p:nvPr/>
        </p:nvSpPr>
        <p:spPr>
          <a:xfrm>
            <a:off x="10065490" y="2501900"/>
            <a:ext cx="1320800" cy="20975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9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AEBE-D340-4BA7-AEC0-216E277D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Culprits</a:t>
            </a:r>
            <a:br>
              <a:rPr lang="en-GB" dirty="0"/>
            </a:br>
            <a:r>
              <a:rPr lang="en-GB" dirty="0">
                <a:highlight>
                  <a:srgbClr val="FFFF00"/>
                </a:highlight>
              </a:rPr>
              <a:t>Antibiotics and NMBAs </a:t>
            </a:r>
            <a:r>
              <a:rPr lang="en-GB" dirty="0"/>
              <a:t>– </a:t>
            </a:r>
            <a:r>
              <a:rPr lang="en-GB" dirty="0">
                <a:highlight>
                  <a:srgbClr val="00FFFF"/>
                </a:highlight>
              </a:rPr>
              <a:t>but not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C1D94-E3BA-4730-8D1D-D60E3A16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3"/>
          <a:stretch/>
        </p:blipFill>
        <p:spPr>
          <a:xfrm>
            <a:off x="1930673" y="1689493"/>
            <a:ext cx="7961082" cy="36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8296-C912-4828-A2FC-D179A1AE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668C13-F573-4EF5-B5B7-758E76C97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8893"/>
            <a:ext cx="10794961" cy="33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AEBE-D340-4BA7-AEC0-216E277D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Deaths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CBA9D-AA5E-403B-8257-2FE91D48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42" y="1872056"/>
            <a:ext cx="10262558" cy="414891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All had MCTs done</a:t>
            </a:r>
          </a:p>
          <a:p>
            <a:r>
              <a:rPr lang="en-GB" dirty="0"/>
              <a:t>None had </a:t>
            </a:r>
            <a:r>
              <a:rPr lang="en-GB" dirty="0" err="1"/>
              <a:t>sIgEs</a:t>
            </a:r>
            <a:endParaRPr lang="en-GB" dirty="0"/>
          </a:p>
          <a:p>
            <a:r>
              <a:rPr lang="en-GB" dirty="0"/>
              <a:t>None referred to or discussed with allergy clinic</a:t>
            </a:r>
          </a:p>
          <a:p>
            <a:r>
              <a:rPr lang="en-GB" dirty="0"/>
              <a:t>None had PM details</a:t>
            </a:r>
          </a:p>
        </p:txBody>
      </p:sp>
    </p:spTree>
    <p:extLst>
      <p:ext uri="{BB962C8B-B14F-4D97-AF65-F5344CB8AC3E}">
        <p14:creationId xmlns:p14="http://schemas.microsoft.com/office/powerpoint/2010/main" val="407422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A3C18D-778F-4D24-85C1-932A05C4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D8FEB-8564-4F92-AC70-E6B1D3FE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83" y="724292"/>
            <a:ext cx="9159517" cy="46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5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D328-D52C-40B1-948C-11C3FB2C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FE94-C6C6-45EA-B289-498B82F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493"/>
            <a:ext cx="10972800" cy="4148916"/>
          </a:xfrm>
        </p:spPr>
        <p:txBody>
          <a:bodyPr>
            <a:normAutofit/>
          </a:bodyPr>
          <a:lstStyle/>
          <a:p>
            <a:r>
              <a:rPr lang="en-GB" dirty="0"/>
              <a:t>40 cases (15%)(including 9 of the deaths)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8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F363-C993-42E9-9211-9538DAEE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79A3C-ABF4-48B3-9F06-952C3F3C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204" y="2098323"/>
            <a:ext cx="8894776" cy="20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7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96F712-2820-4B49-AB4E-5DCD00963205}"/>
              </a:ext>
            </a:extLst>
          </p:cNvPr>
          <p:cNvSpPr/>
          <p:nvPr/>
        </p:nvSpPr>
        <p:spPr>
          <a:xfrm>
            <a:off x="293298" y="5529532"/>
            <a:ext cx="11507638" cy="1328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F4335-99F2-493E-871F-C79EB123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3"/>
          <a:stretch/>
        </p:blipFill>
        <p:spPr>
          <a:xfrm>
            <a:off x="3347048" y="650011"/>
            <a:ext cx="6027203" cy="6047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7148F-2205-4957-8B1F-59CFE240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09" y="2530569"/>
            <a:ext cx="331541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Clinical features of 37 cardiac arrests</a:t>
            </a:r>
          </a:p>
        </p:txBody>
      </p:sp>
    </p:spTree>
    <p:extLst>
      <p:ext uri="{BB962C8B-B14F-4D97-AF65-F5344CB8AC3E}">
        <p14:creationId xmlns:p14="http://schemas.microsoft.com/office/powerpoint/2010/main" val="383845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96F712-2820-4B49-AB4E-5DCD00963205}"/>
              </a:ext>
            </a:extLst>
          </p:cNvPr>
          <p:cNvSpPr/>
          <p:nvPr/>
        </p:nvSpPr>
        <p:spPr>
          <a:xfrm>
            <a:off x="293298" y="5529532"/>
            <a:ext cx="11507638" cy="1328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F4335-99F2-493E-871F-C79EB123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3"/>
          <a:stretch/>
        </p:blipFill>
        <p:spPr>
          <a:xfrm>
            <a:off x="3347048" y="650011"/>
            <a:ext cx="6027203" cy="6047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7148F-2205-4957-8B1F-59CFE240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09" y="2530569"/>
            <a:ext cx="331541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Clinical features of 37 cardiac arrests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5601E-4721-4DF7-99E8-CDEA8DB596A3}"/>
              </a:ext>
            </a:extLst>
          </p:cNvPr>
          <p:cNvSpPr/>
          <p:nvPr/>
        </p:nvSpPr>
        <p:spPr>
          <a:xfrm>
            <a:off x="4701396" y="3702523"/>
            <a:ext cx="1882714" cy="38818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040E7E-8913-40BC-82BB-5ACB03713E07}"/>
              </a:ext>
            </a:extLst>
          </p:cNvPr>
          <p:cNvSpPr/>
          <p:nvPr/>
        </p:nvSpPr>
        <p:spPr>
          <a:xfrm>
            <a:off x="4934309" y="2838089"/>
            <a:ext cx="1649801" cy="30752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C520DC-6325-4026-93EE-04EFD334A83F}"/>
              </a:ext>
            </a:extLst>
          </p:cNvPr>
          <p:cNvSpPr/>
          <p:nvPr/>
        </p:nvSpPr>
        <p:spPr>
          <a:xfrm>
            <a:off x="4554747" y="2530570"/>
            <a:ext cx="2029363" cy="280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0013FA-7BE3-4A9C-953C-D81AAD34B60E}"/>
              </a:ext>
            </a:extLst>
          </p:cNvPr>
          <p:cNvSpPr/>
          <p:nvPr/>
        </p:nvSpPr>
        <p:spPr>
          <a:xfrm>
            <a:off x="3347048" y="1536396"/>
            <a:ext cx="3237062" cy="388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E5A3CB-6AA8-4455-8052-AEDAE1D813A8}"/>
              </a:ext>
            </a:extLst>
          </p:cNvPr>
          <p:cNvSpPr/>
          <p:nvPr/>
        </p:nvSpPr>
        <p:spPr>
          <a:xfrm>
            <a:off x="4701396" y="1161767"/>
            <a:ext cx="1932316" cy="388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89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D328-D52C-40B1-948C-11C3FB2C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FE94-C6C6-45EA-B289-498B82F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493"/>
            <a:ext cx="10972800" cy="4148916"/>
          </a:xfrm>
        </p:spPr>
        <p:txBody>
          <a:bodyPr>
            <a:normAutofit/>
          </a:bodyPr>
          <a:lstStyle/>
          <a:p>
            <a:r>
              <a:rPr lang="en-GB" dirty="0"/>
              <a:t>40 cases (including 9 of the deaths)</a:t>
            </a:r>
          </a:p>
          <a:p>
            <a:r>
              <a:rPr lang="en-GB" dirty="0"/>
              <a:t>Median duration CPR 8 minutes (survivors</a:t>
            </a:r>
            <a:r>
              <a:rPr lang="en-GB" sz="2400" dirty="0">
                <a:solidFill>
                  <a:schemeClr val="tx1"/>
                </a:solidFill>
              </a:rPr>
              <a:t>) </a:t>
            </a:r>
            <a:r>
              <a:rPr lang="en-GB" sz="2400" dirty="0">
                <a:solidFill>
                  <a:schemeClr val="bg2">
                    <a:lumMod val="65000"/>
                  </a:schemeClr>
                </a:solidFill>
              </a:rPr>
              <a:t>(vs 39 mins deaths)</a:t>
            </a:r>
            <a:endParaRPr lang="en-GB" dirty="0">
              <a:solidFill>
                <a:schemeClr val="bg2">
                  <a:lumMod val="65000"/>
                </a:schemeClr>
              </a:solidFill>
            </a:endParaRPr>
          </a:p>
          <a:p>
            <a:pPr lvl="1"/>
            <a:r>
              <a:rPr lang="en-GB" dirty="0">
                <a:highlight>
                  <a:srgbClr val="FFFF00"/>
                </a:highlight>
              </a:rPr>
              <a:t>PEA   		85%</a:t>
            </a:r>
          </a:p>
          <a:p>
            <a:pPr lvl="1"/>
            <a:r>
              <a:rPr lang="en-GB" dirty="0"/>
              <a:t>VF			10%						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	(all presented with tachycardia)</a:t>
            </a:r>
          </a:p>
          <a:p>
            <a:pPr lvl="1"/>
            <a:r>
              <a:rPr lang="en-GB" dirty="0"/>
              <a:t>Asystole	5%</a:t>
            </a:r>
          </a:p>
          <a:p>
            <a:r>
              <a:rPr lang="en-GB" dirty="0">
                <a:highlight>
                  <a:srgbClr val="FFFF00"/>
                </a:highlight>
              </a:rPr>
              <a:t>Preceding hypotension 37.5%</a:t>
            </a:r>
          </a:p>
          <a:p>
            <a:r>
              <a:rPr lang="en-GB" dirty="0"/>
              <a:t>Preceding arrythmia	15% (4 brady, 2 VT)</a:t>
            </a:r>
          </a:p>
          <a:p>
            <a:r>
              <a:rPr lang="en-GB" dirty="0"/>
              <a:t>31 survived (77.5%)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1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D328-D52C-40B1-948C-11C3FB2C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FE94-C6C6-45EA-B289-498B82F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920" y="1465207"/>
            <a:ext cx="9615577" cy="414891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Not especially unfit</a:t>
            </a:r>
          </a:p>
          <a:p>
            <a:r>
              <a:rPr lang="en-GB" dirty="0"/>
              <a:t>Nothing special about the drugs administered</a:t>
            </a:r>
          </a:p>
          <a:p>
            <a:r>
              <a:rPr lang="en-GB" dirty="0"/>
              <a:t>More patients on ACEI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No evidence of adrenaline-induced complications </a:t>
            </a:r>
            <a:r>
              <a:rPr lang="en-GB" dirty="0"/>
              <a:t>(arrythmia, ischaemia)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79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D328-D52C-40B1-948C-11C3FB2C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FE94-C6C6-45EA-B289-498B82F45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22" y="1689493"/>
            <a:ext cx="9615577" cy="4148916"/>
          </a:xfrm>
        </p:spPr>
        <p:txBody>
          <a:bodyPr>
            <a:normAutofit/>
          </a:bodyPr>
          <a:lstStyle/>
          <a:p>
            <a:r>
              <a:rPr lang="en-GB" dirty="0"/>
              <a:t>Average 5mg adrenaline</a:t>
            </a:r>
          </a:p>
          <a:p>
            <a:r>
              <a:rPr lang="en-GB" dirty="0"/>
              <a:t>91% went to ICU – 90% level 3</a:t>
            </a:r>
          </a:p>
          <a:p>
            <a:pPr lvl="1"/>
            <a:r>
              <a:rPr lang="en-GB" dirty="0"/>
              <a:t>61% needed vasopressor infusions</a:t>
            </a:r>
          </a:p>
          <a:p>
            <a:pPr lvl="1"/>
            <a:r>
              <a:rPr lang="en-GB" dirty="0"/>
              <a:t>6% bronchodilators</a:t>
            </a:r>
          </a:p>
          <a:p>
            <a:pPr lvl="1"/>
            <a:r>
              <a:rPr lang="en-GB" dirty="0"/>
              <a:t>Typically 2 days in ICU</a:t>
            </a:r>
          </a:p>
          <a:p>
            <a:pPr lvl="1"/>
            <a:r>
              <a:rPr lang="en-GB" dirty="0"/>
              <a:t>No recrudescence</a:t>
            </a:r>
          </a:p>
          <a:p>
            <a:pPr lvl="1"/>
            <a:r>
              <a:rPr lang="en-GB" dirty="0"/>
              <a:t>1/3 patients reported longer term harm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797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94BF-8866-4D10-838C-DBD7C3B6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Profound 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84689-7457-460F-A281-EDFFEC59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644" y="1570131"/>
            <a:ext cx="9934755" cy="414891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Commonest presenting feature</a:t>
            </a:r>
          </a:p>
          <a:p>
            <a:r>
              <a:rPr lang="en-GB" dirty="0"/>
              <a:t>Universal in Grade 3-5 peri-op anaphylaxis</a:t>
            </a:r>
          </a:p>
          <a:p>
            <a:pPr lvl="1"/>
            <a:r>
              <a:rPr lang="en-GB" dirty="0"/>
              <a:t>74% &lt;60mmHg</a:t>
            </a:r>
          </a:p>
          <a:p>
            <a:pPr lvl="1"/>
            <a:r>
              <a:rPr lang="en-GB" dirty="0"/>
              <a:t>31% &lt;50mmHg ‘without cardiac arrest’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98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94BF-8866-4D10-838C-DBD7C3B6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Profound 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84689-7457-460F-A281-EDFFEC59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0131"/>
            <a:ext cx="10972800" cy="4148916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                                                                </a:t>
            </a:r>
          </a:p>
          <a:p>
            <a:pPr marL="114300" indent="0">
              <a:buNone/>
            </a:pPr>
            <a:r>
              <a:rPr lang="en-GB" dirty="0"/>
              <a:t>                                         Cases            CPR</a:t>
            </a:r>
          </a:p>
          <a:p>
            <a:r>
              <a:rPr lang="en-GB" dirty="0">
                <a:highlight>
                  <a:srgbClr val="00FF00"/>
                </a:highlight>
              </a:rPr>
              <a:t>Cardiac arrest			15%				100%</a:t>
            </a:r>
          </a:p>
          <a:p>
            <a:r>
              <a:rPr lang="en-GB" dirty="0"/>
              <a:t>Unrecordable BP		21%				50%</a:t>
            </a:r>
          </a:p>
          <a:p>
            <a:r>
              <a:rPr lang="en-GB" dirty="0"/>
              <a:t>BP &lt;50mmHg				22%				9%</a:t>
            </a:r>
          </a:p>
          <a:p>
            <a:r>
              <a:rPr lang="en-GB" dirty="0">
                <a:highlight>
                  <a:srgbClr val="FFFF00"/>
                </a:highlight>
              </a:rPr>
              <a:t>BP 51-60mmHg			20%				2%</a:t>
            </a:r>
          </a:p>
        </p:txBody>
      </p:sp>
    </p:spTree>
    <p:extLst>
      <p:ext uri="{BB962C8B-B14F-4D97-AF65-F5344CB8AC3E}">
        <p14:creationId xmlns:p14="http://schemas.microsoft.com/office/powerpoint/2010/main" val="3603811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94BF-8866-4D10-838C-DBD7C3B6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Profound hypotension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84689-7457-460F-A281-EDFFEC59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0131"/>
            <a:ext cx="10311442" cy="414891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With invasive BP monitoring 50mmHg is a ‘pulseless state’ </a:t>
            </a:r>
          </a:p>
          <a:p>
            <a:r>
              <a:rPr lang="en-GB" dirty="0"/>
              <a:t>NIBP overreads in hypotension</a:t>
            </a:r>
          </a:p>
          <a:p>
            <a:endParaRPr lang="en-GB" dirty="0"/>
          </a:p>
          <a:p>
            <a:r>
              <a:rPr lang="en-GB" dirty="0"/>
              <a:t>…….So just when are you going to start CPR?</a:t>
            </a:r>
          </a:p>
        </p:txBody>
      </p:sp>
    </p:spTree>
    <p:extLst>
      <p:ext uri="{BB962C8B-B14F-4D97-AF65-F5344CB8AC3E}">
        <p14:creationId xmlns:p14="http://schemas.microsoft.com/office/powerpoint/2010/main" val="315732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A59D0-0E4C-4F03-BD59-EFAD2B4F8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15"/>
          <a:stretch/>
        </p:blipFill>
        <p:spPr>
          <a:xfrm>
            <a:off x="4529316" y="546493"/>
            <a:ext cx="7153275" cy="5145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9EAC2-5514-4C0E-9A54-6AB27689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1534819"/>
            <a:ext cx="484229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Anaphylaxis management </a:t>
            </a:r>
            <a:br>
              <a:rPr lang="en-GB" dirty="0"/>
            </a:br>
            <a:r>
              <a:rPr lang="en-GB" dirty="0"/>
              <a:t>-good</a:t>
            </a:r>
            <a:br>
              <a:rPr lang="en-GB" dirty="0"/>
            </a:br>
            <a:r>
              <a:rPr lang="en-GB" dirty="0"/>
              <a:t>-except CPR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B0E3A-C9C8-49D3-93F2-AA4A4A86BA82}"/>
              </a:ext>
            </a:extLst>
          </p:cNvPr>
          <p:cNvSpPr/>
          <p:nvPr/>
        </p:nvSpPr>
        <p:spPr>
          <a:xfrm>
            <a:off x="7375585" y="4710023"/>
            <a:ext cx="1509623" cy="16390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2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41FEDA-450F-43E0-BD14-39534E969F2F}"/>
              </a:ext>
            </a:extLst>
          </p:cNvPr>
          <p:cNvSpPr/>
          <p:nvPr/>
        </p:nvSpPr>
        <p:spPr>
          <a:xfrm>
            <a:off x="181155" y="5641675"/>
            <a:ext cx="11706045" cy="121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095BC-61D1-4684-8D21-24A860D4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0DB1E-10F7-49E7-BB19-466E967BF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" t="33488" r="-1281"/>
          <a:stretch/>
        </p:blipFill>
        <p:spPr>
          <a:xfrm>
            <a:off x="1357312" y="837028"/>
            <a:ext cx="8657956" cy="5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6283-30FB-40CA-BE25-25EAD4CF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already knew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68FC-8783-478B-BA82-662F36E5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1613264"/>
            <a:ext cx="10416209" cy="4148916"/>
          </a:xfrm>
        </p:spPr>
        <p:txBody>
          <a:bodyPr/>
          <a:lstStyle/>
          <a:p>
            <a:r>
              <a:rPr lang="en-GB" dirty="0"/>
              <a:t>Death from anaphylaxis usually &lt;1 hr</a:t>
            </a:r>
          </a:p>
          <a:p>
            <a:endParaRPr lang="en-GB" sz="1400" dirty="0"/>
          </a:p>
          <a:p>
            <a:r>
              <a:rPr lang="en-GB" dirty="0"/>
              <a:t>4% commonly quoted for peri-op hypersensitivity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(Grade 1-4)</a:t>
            </a:r>
          </a:p>
          <a:p>
            <a:r>
              <a:rPr lang="en-GB" dirty="0"/>
              <a:t>0% (&lt;1.4%) 0/264 Western Australia 2000-9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(Grade 1-5)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4% France 2018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(NMBA Grade 1-5) 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Asthma increased risk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(community)</a:t>
            </a:r>
          </a:p>
          <a:p>
            <a:r>
              <a:rPr lang="en-GB" dirty="0">
                <a:solidFill>
                  <a:schemeClr val="tx1"/>
                </a:solidFill>
              </a:rPr>
              <a:t>Raised baseline MCT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(envenomation)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168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8CA055-7E87-4F36-869C-3A98A4F058C3}"/>
              </a:ext>
            </a:extLst>
          </p:cNvPr>
          <p:cNvSpPr/>
          <p:nvPr/>
        </p:nvSpPr>
        <p:spPr>
          <a:xfrm>
            <a:off x="181155" y="5641675"/>
            <a:ext cx="11706045" cy="121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B5ED6-619A-414C-894F-E3AF8595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3EB3-A48E-43CC-B0B3-7E80EA2CD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F657B-815D-431F-B0EA-95BDBBC0A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"/>
          <a:stretch/>
        </p:blipFill>
        <p:spPr>
          <a:xfrm>
            <a:off x="2911605" y="0"/>
            <a:ext cx="6368790" cy="6754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6D1C86-7C49-4E1E-B77E-4964727C6FBD}"/>
              </a:ext>
            </a:extLst>
          </p:cNvPr>
          <p:cNvSpPr/>
          <p:nvPr/>
        </p:nvSpPr>
        <p:spPr>
          <a:xfrm>
            <a:off x="6921500" y="2679700"/>
            <a:ext cx="1536700" cy="417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8A9BE-EA9A-421E-B3E4-39508AE491F8}"/>
              </a:ext>
            </a:extLst>
          </p:cNvPr>
          <p:cNvSpPr/>
          <p:nvPr/>
        </p:nvSpPr>
        <p:spPr>
          <a:xfrm>
            <a:off x="4737124" y="1582588"/>
            <a:ext cx="2133575" cy="52754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5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CD8871-412B-44D2-B5F5-83FFA3A44F02}"/>
              </a:ext>
            </a:extLst>
          </p:cNvPr>
          <p:cNvSpPr/>
          <p:nvPr/>
        </p:nvSpPr>
        <p:spPr>
          <a:xfrm>
            <a:off x="181155" y="5641675"/>
            <a:ext cx="11706045" cy="121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B5ED6-619A-414C-894F-E3AF8595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3EB3-A48E-43CC-B0B3-7E80EA2CD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84A3C-BDD5-4704-BAEA-9BFE2D85C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013"/>
          <a:stretch/>
        </p:blipFill>
        <p:spPr>
          <a:xfrm>
            <a:off x="2526578" y="658097"/>
            <a:ext cx="6845844" cy="132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B01E-108E-44D9-9730-771B428B2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578" y="1877862"/>
            <a:ext cx="6888974" cy="44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96CA-46FD-4A08-BDF8-24EE24D1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5DA8-5C60-4CC8-889F-4EB3E7DA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9A8FE-1130-45AA-9401-5F46C29B2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79"/>
          <a:stretch/>
        </p:blipFill>
        <p:spPr>
          <a:xfrm>
            <a:off x="848894" y="606878"/>
            <a:ext cx="9948346" cy="48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5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0AEB-BAB8-4A2A-A3F6-FD1D5DE9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303" y="3080931"/>
            <a:ext cx="10972800" cy="1143000"/>
          </a:xfrm>
        </p:spPr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0FE5-6F6E-4E82-B6C9-037ED046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872056"/>
            <a:ext cx="10972800" cy="414891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A240F-A646-4B22-B6CE-DF2F65DB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78" y="660793"/>
            <a:ext cx="7369647" cy="51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0AEB-BAB8-4A2A-A3F6-FD1D5DE9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8C42EB-5D62-4E1B-A569-99195DCE4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26132"/>
              </p:ext>
            </p:extLst>
          </p:nvPr>
        </p:nvGraphicFramePr>
        <p:xfrm>
          <a:off x="5900466" y="707366"/>
          <a:ext cx="5409391" cy="448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D134F0-7447-4136-ABB5-FA8161667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063277"/>
              </p:ext>
            </p:extLst>
          </p:nvPr>
        </p:nvGraphicFramePr>
        <p:xfrm>
          <a:off x="618226" y="1689493"/>
          <a:ext cx="4489329" cy="352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09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0AEB-BAB8-4A2A-A3F6-FD1D5DE9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0FE5-6F6E-4E82-B6C9-037ED046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7B5C1-C773-4AEC-A325-5D74EE99A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43"/>
          <a:stretch/>
        </p:blipFill>
        <p:spPr>
          <a:xfrm>
            <a:off x="198408" y="2147977"/>
            <a:ext cx="11909623" cy="25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61C01-7E17-40AA-95A1-655AD1DCB1A7}"/>
              </a:ext>
            </a:extLst>
          </p:cNvPr>
          <p:cNvSpPr/>
          <p:nvPr/>
        </p:nvSpPr>
        <p:spPr>
          <a:xfrm>
            <a:off x="163901" y="5653615"/>
            <a:ext cx="11611155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217AC-146A-4B56-8A1B-F179D52E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88"/>
          <a:stretch/>
        </p:blipFill>
        <p:spPr>
          <a:xfrm>
            <a:off x="2270185" y="1414466"/>
            <a:ext cx="7262948" cy="51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217AC-146A-4B56-8A1B-F179D52E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12"/>
          <a:stretch/>
        </p:blipFill>
        <p:spPr>
          <a:xfrm>
            <a:off x="1462054" y="1834760"/>
            <a:ext cx="8778789" cy="3188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65A916-F7BE-45AC-8472-6CEB64CA68A5}"/>
              </a:ext>
            </a:extLst>
          </p:cNvPr>
          <p:cNvSpPr/>
          <p:nvPr/>
        </p:nvSpPr>
        <p:spPr>
          <a:xfrm>
            <a:off x="163901" y="5653615"/>
            <a:ext cx="11611155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12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7FA9A2-4507-4B75-8802-CF76A2B45072}"/>
              </a:ext>
            </a:extLst>
          </p:cNvPr>
          <p:cNvSpPr/>
          <p:nvPr/>
        </p:nvSpPr>
        <p:spPr>
          <a:xfrm>
            <a:off x="163901" y="5653615"/>
            <a:ext cx="11611155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B8620-6A03-4F54-BE91-00D9147C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5" y="1398092"/>
            <a:ext cx="7831224" cy="55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3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1" y="1578758"/>
            <a:ext cx="11404121" cy="4148916"/>
          </a:xfrm>
        </p:spPr>
        <p:txBody>
          <a:bodyPr>
            <a:normAutofit/>
          </a:bodyPr>
          <a:lstStyle/>
          <a:p>
            <a:r>
              <a:rPr lang="en-GB" dirty="0"/>
              <a:t>Deaths</a:t>
            </a:r>
          </a:p>
          <a:p>
            <a:pPr lvl="1"/>
            <a:r>
              <a:rPr lang="en-GB" dirty="0"/>
              <a:t>3.8%, cardiac, elderly, beta-blocker, ACEI, obese, prolonged resus</a:t>
            </a:r>
          </a:p>
          <a:p>
            <a:r>
              <a:rPr lang="en-GB" dirty="0"/>
              <a:t>Cardiac arrest</a:t>
            </a:r>
          </a:p>
          <a:p>
            <a:pPr lvl="1"/>
            <a:r>
              <a:rPr lang="en-GB" dirty="0"/>
              <a:t>15%, ACEI, younger/fitter, well managed, brief CPR, good outcomes</a:t>
            </a:r>
          </a:p>
          <a:p>
            <a:r>
              <a:rPr lang="en-GB" dirty="0"/>
              <a:t>Profound hypotension</a:t>
            </a:r>
          </a:p>
          <a:p>
            <a:pPr lvl="1"/>
            <a:r>
              <a:rPr lang="en-GB" dirty="0"/>
              <a:t>50%, delayed or no CPR, some poor outcomes</a:t>
            </a:r>
          </a:p>
          <a:p>
            <a:r>
              <a:rPr lang="en-GB" dirty="0"/>
              <a:t>Outcomes</a:t>
            </a:r>
          </a:p>
          <a:p>
            <a:pPr lvl="1"/>
            <a:r>
              <a:rPr lang="en-GB" dirty="0"/>
              <a:t>1/3 altered outcomes, some major, anxiety, but overall good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5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6283-30FB-40CA-BE25-25EAD4CF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already knew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68FC-8783-478B-BA82-662F36E5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423" y="1841864"/>
            <a:ext cx="8128958" cy="41489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Cardiac arrest</a:t>
            </a:r>
          </a:p>
          <a:p>
            <a:pPr lvl="1"/>
            <a:r>
              <a:rPr lang="en-GB" sz="2100" dirty="0"/>
              <a:t>&lt;5 mins for drug induced</a:t>
            </a:r>
          </a:p>
          <a:p>
            <a:r>
              <a:rPr lang="en-GB" dirty="0">
                <a:solidFill>
                  <a:schemeClr val="tx1"/>
                </a:solidFill>
              </a:rPr>
              <a:t>Elderly increased risk</a:t>
            </a:r>
          </a:p>
          <a:p>
            <a:r>
              <a:rPr lang="en-GB" dirty="0" err="1">
                <a:solidFill>
                  <a:schemeClr val="tx1"/>
                </a:solidFill>
              </a:rPr>
              <a:t>Sadleir</a:t>
            </a:r>
            <a:r>
              <a:rPr lang="en-GB" dirty="0">
                <a:solidFill>
                  <a:schemeClr val="tx1"/>
                </a:solidFill>
              </a:rPr>
              <a:t> – no increased ‘risk’ if surgery completed in Grade 3(or 4) (167 pts)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34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988" y="1689493"/>
            <a:ext cx="10972800" cy="4148916"/>
          </a:xfrm>
        </p:spPr>
        <p:txBody>
          <a:bodyPr/>
          <a:lstStyle/>
          <a:p>
            <a:r>
              <a:rPr lang="en-GB" dirty="0"/>
              <a:t>Deaths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10/ 266 (3.8%)</a:t>
            </a:r>
            <a:r>
              <a:rPr lang="en-GB" dirty="0"/>
              <a:t> grade 3-5 cases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				but we reviewed all deaths …… so could be 2.2%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				and only Grade 3-5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1 in 313,000 procedures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1 in 239,000 GAs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 ERRORS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1890"/>
            <a:ext cx="10972800" cy="41489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6 female/4 male</a:t>
            </a:r>
          </a:p>
          <a:p>
            <a:r>
              <a:rPr lang="en-GB" dirty="0"/>
              <a:t>All age &gt;45; 5 aged &gt;65        	  </a:t>
            </a:r>
            <a:r>
              <a:rPr lang="en-GB" sz="2400" dirty="0"/>
              <a:t>(25% &gt;65, 50% &gt;45 in Activity survey)</a:t>
            </a:r>
          </a:p>
          <a:p>
            <a:r>
              <a:rPr lang="en-GB" dirty="0"/>
              <a:t>6 ASA3, 2 ASA 4					  </a:t>
            </a:r>
            <a:r>
              <a:rPr lang="en-GB" sz="2400" dirty="0"/>
              <a:t>(&lt;2% ASA 4-5, 77% 1-2 in Activity survey)</a:t>
            </a:r>
            <a:endParaRPr lang="en-GB" dirty="0"/>
          </a:p>
          <a:p>
            <a:r>
              <a:rPr lang="en-GB" dirty="0"/>
              <a:t>Obesity								  </a:t>
            </a:r>
            <a:r>
              <a:rPr lang="en-GB" sz="2400" dirty="0"/>
              <a:t>(21% obese in Activity survey)</a:t>
            </a:r>
          </a:p>
          <a:p>
            <a:pPr lvl="1"/>
            <a:r>
              <a:rPr lang="en-GB" dirty="0"/>
              <a:t>1 normal weight,</a:t>
            </a:r>
          </a:p>
          <a:p>
            <a:pPr lvl="1"/>
            <a:r>
              <a:rPr lang="en-GB" dirty="0"/>
              <a:t>4 overweight, </a:t>
            </a:r>
          </a:p>
          <a:p>
            <a:pPr lvl="1"/>
            <a:r>
              <a:rPr lang="en-GB" dirty="0"/>
              <a:t>1 obese, </a:t>
            </a:r>
          </a:p>
          <a:p>
            <a:pPr lvl="1"/>
            <a:r>
              <a:rPr lang="en-GB" dirty="0"/>
              <a:t>4 morbidly obese</a:t>
            </a:r>
          </a:p>
          <a:p>
            <a:r>
              <a:rPr lang="en-GB" dirty="0"/>
              <a:t>5 emergencies </a:t>
            </a:r>
          </a:p>
          <a:p>
            <a:r>
              <a:rPr lang="en-GB" dirty="0"/>
              <a:t>3 cardiac operations 			   </a:t>
            </a:r>
            <a:r>
              <a:rPr lang="en-GB" sz="2600" dirty="0"/>
              <a:t>(1% in Activity survey)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99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1" y="546493"/>
            <a:ext cx="40371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</a:t>
            </a:r>
            <a:br>
              <a:rPr lang="en-US" dirty="0"/>
            </a:br>
            <a:r>
              <a:rPr lang="en-US" dirty="0"/>
              <a:t>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B089-CC33-45A0-971B-A6F05A48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4565B-B4CF-4339-BDEF-AAEFE34CC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8"/>
          <a:stretch/>
        </p:blipFill>
        <p:spPr>
          <a:xfrm>
            <a:off x="3342476" y="120770"/>
            <a:ext cx="5926867" cy="61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1" y="546493"/>
            <a:ext cx="40371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</a:t>
            </a:r>
            <a:br>
              <a:rPr lang="en-US" dirty="0"/>
            </a:br>
            <a:r>
              <a:rPr lang="en-US" dirty="0"/>
              <a:t>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B089-CC33-45A0-971B-A6F05A48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4565B-B4CF-4339-BDEF-AAEFE34CC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8"/>
          <a:stretch/>
        </p:blipFill>
        <p:spPr>
          <a:xfrm>
            <a:off x="3342476" y="120770"/>
            <a:ext cx="5926867" cy="61161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CFEB89-121D-4DD9-9F1D-1E79355D76AF}"/>
              </a:ext>
            </a:extLst>
          </p:cNvPr>
          <p:cNvSpPr/>
          <p:nvPr/>
        </p:nvSpPr>
        <p:spPr>
          <a:xfrm>
            <a:off x="4140679" y="647248"/>
            <a:ext cx="1242203" cy="310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C57113-E6D4-4B7E-8E42-D1313135FC5E}"/>
              </a:ext>
            </a:extLst>
          </p:cNvPr>
          <p:cNvSpPr/>
          <p:nvPr/>
        </p:nvSpPr>
        <p:spPr>
          <a:xfrm>
            <a:off x="4086169" y="954852"/>
            <a:ext cx="1242203" cy="310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95FE1F-4001-4350-8131-C9AAAF327236}"/>
              </a:ext>
            </a:extLst>
          </p:cNvPr>
          <p:cNvSpPr/>
          <p:nvPr/>
        </p:nvSpPr>
        <p:spPr>
          <a:xfrm>
            <a:off x="4140679" y="1292690"/>
            <a:ext cx="1242203" cy="310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8B088F-1F80-47DE-85F9-9A332ACE0A63}"/>
              </a:ext>
            </a:extLst>
          </p:cNvPr>
          <p:cNvSpPr/>
          <p:nvPr/>
        </p:nvSpPr>
        <p:spPr>
          <a:xfrm>
            <a:off x="3692106" y="4053790"/>
            <a:ext cx="1897811" cy="6383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04C68A-64D4-4844-92E3-143191BC7323}"/>
              </a:ext>
            </a:extLst>
          </p:cNvPr>
          <p:cNvSpPr/>
          <p:nvPr/>
        </p:nvSpPr>
        <p:spPr>
          <a:xfrm>
            <a:off x="4611757" y="2814115"/>
            <a:ext cx="923525" cy="31055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07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B10-1961-4C20-979E-4011D2AF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7CDB-4029-4536-89CA-71BEEB50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51" y="1596011"/>
            <a:ext cx="10972800" cy="414891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All arrests PEA +/- bradycardia: no other arrythmias</a:t>
            </a:r>
          </a:p>
          <a:p>
            <a:r>
              <a:rPr lang="en-GB" dirty="0"/>
              <a:t>Prolonged resuscitation</a:t>
            </a:r>
          </a:p>
          <a:p>
            <a:pPr lvl="1"/>
            <a:r>
              <a:rPr lang="en-GB" dirty="0"/>
              <a:t>5 survived resus</a:t>
            </a:r>
          </a:p>
          <a:p>
            <a:pPr lvl="2"/>
            <a:r>
              <a:rPr lang="en-GB" dirty="0"/>
              <a:t>median &gt;39 mins, all &gt;25 mins</a:t>
            </a:r>
          </a:p>
          <a:p>
            <a:pPr lvl="2"/>
            <a:r>
              <a:rPr lang="en-GB" dirty="0"/>
              <a:t>ECMO, PCI</a:t>
            </a:r>
          </a:p>
          <a:p>
            <a:pPr lvl="1"/>
            <a:r>
              <a:rPr lang="en-GB" dirty="0"/>
              <a:t>4 died of MOFS</a:t>
            </a:r>
          </a:p>
        </p:txBody>
      </p:sp>
    </p:spTree>
    <p:extLst>
      <p:ext uri="{BB962C8B-B14F-4D97-AF65-F5344CB8AC3E}">
        <p14:creationId xmlns:p14="http://schemas.microsoft.com/office/powerpoint/2010/main" val="288665167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480</Words>
  <Application>Microsoft Office PowerPoint</Application>
  <PresentationFormat>Widescreen</PresentationFormat>
  <Paragraphs>137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Century Gothic</vt:lpstr>
      <vt:lpstr>PowerpointTheme2016</vt:lpstr>
      <vt:lpstr>NAP6 – deaths, cardiac arrests, profound hypotension and outcomes  Tim Cook Director of NAP program Consultant Anaesthesia/Intensive Care, Bath</vt:lpstr>
      <vt:lpstr>PowerPoint Presentation</vt:lpstr>
      <vt:lpstr>What we already knew</vt:lpstr>
      <vt:lpstr>What we already knew</vt:lpstr>
      <vt:lpstr>DEATHS</vt:lpstr>
      <vt:lpstr>Deaths</vt:lpstr>
      <vt:lpstr>Clinical  features</vt:lpstr>
      <vt:lpstr>Clinical  features</vt:lpstr>
      <vt:lpstr>Deaths</vt:lpstr>
      <vt:lpstr>Deaths</vt:lpstr>
      <vt:lpstr>PowerPoint Presentation</vt:lpstr>
      <vt:lpstr>Deaths</vt:lpstr>
      <vt:lpstr>Beta blockade as a risk for death</vt:lpstr>
      <vt:lpstr> -old age -cardiac disease  -obesity   – but not asthma (no atopy either)</vt:lpstr>
      <vt:lpstr>Culprits Antibiotics and NMBAs – but not only</vt:lpstr>
      <vt:lpstr>PowerPoint Presentation</vt:lpstr>
      <vt:lpstr>Deaths</vt:lpstr>
      <vt:lpstr>PowerPoint Presentation</vt:lpstr>
      <vt:lpstr>Cardiac arrest</vt:lpstr>
      <vt:lpstr>Clinical features of 37 cardiac arrests</vt:lpstr>
      <vt:lpstr>Clinical features of 37 cardiac arrests</vt:lpstr>
      <vt:lpstr>Cardiac arrest</vt:lpstr>
      <vt:lpstr>Cardiac arrest</vt:lpstr>
      <vt:lpstr>Cardiac arrest</vt:lpstr>
      <vt:lpstr>Profound hypotension</vt:lpstr>
      <vt:lpstr>Profound hypotension</vt:lpstr>
      <vt:lpstr>Profound hypotension</vt:lpstr>
      <vt:lpstr>Anaphylaxis management  -good -except CPR</vt:lpstr>
      <vt:lpstr>PowerPoint Presentation</vt:lpstr>
      <vt:lpstr>PowerPoint Presentation</vt:lpstr>
      <vt:lpstr>PowerPoint Presentation</vt:lpstr>
      <vt:lpstr>PowerPoint Presentation</vt:lpstr>
      <vt:lpstr>Outcomes</vt:lpstr>
      <vt:lpstr>Outcomes</vt:lpstr>
      <vt:lpstr>Outcomes</vt:lpstr>
      <vt:lpstr>Recommendations</vt:lpstr>
      <vt:lpstr>Recommendations</vt:lpstr>
      <vt:lpstr>Recommendations</vt:lpstr>
      <vt:lpstr>Summary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46</cp:revision>
  <dcterms:created xsi:type="dcterms:W3CDTF">2018-04-06T08:51:48Z</dcterms:created>
  <dcterms:modified xsi:type="dcterms:W3CDTF">2018-05-17T11:08:37Z</dcterms:modified>
</cp:coreProperties>
</file>