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71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8" r:id="rId10"/>
    <p:sldId id="27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1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6" y="768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A7C41-0769-754C-BC93-4D144FA45DE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2416-218A-8B48-8B15-869A36D4A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8385362" cy="257828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Neuromuscular Blocking Agents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and reversal drugs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Prof Nigel Harper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Clinical Lead, NAP6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- NMBAs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3" y="2003818"/>
            <a:ext cx="6729413" cy="4148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Individual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Except </a:t>
            </a:r>
            <a:r>
              <a:rPr lang="en-US" sz="2000" dirty="0"/>
              <a:t>in cases of known or suspected allergy </a:t>
            </a:r>
            <a:r>
              <a:rPr lang="en-US" sz="2000" dirty="0" smtClean="0"/>
              <a:t>to specific </a:t>
            </a:r>
            <a:r>
              <a:rPr lang="en-US" sz="2000" dirty="0"/>
              <a:t>NMBAs, the risk of anaphylaxis should not be an over-riding factor in choice of </a:t>
            </a:r>
            <a:r>
              <a:rPr lang="en-US" sz="2000" dirty="0" smtClean="0"/>
              <a:t>NMBA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Research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Further research on population </a:t>
            </a:r>
            <a:r>
              <a:rPr lang="en-US" sz="2000" dirty="0" err="1"/>
              <a:t>sensitisation</a:t>
            </a:r>
            <a:r>
              <a:rPr lang="en-US" sz="2000" dirty="0"/>
              <a:t> by </a:t>
            </a:r>
            <a:r>
              <a:rPr lang="en-US" sz="2000" dirty="0" err="1" smtClean="0"/>
              <a:t>pholcodine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needed. If a causal association is confirmed, withdrawal of </a:t>
            </a:r>
            <a:r>
              <a:rPr lang="en-US" sz="2000" dirty="0" err="1"/>
              <a:t>pholcodine</a:t>
            </a:r>
            <a:r>
              <a:rPr lang="en-US" sz="2000" dirty="0"/>
              <a:t>-containing medicines from the UK market should be formally </a:t>
            </a:r>
            <a:r>
              <a:rPr lang="en-US" sz="2000" dirty="0" smtClean="0"/>
              <a:t>considered 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2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812" y="1689493"/>
            <a:ext cx="7572375" cy="4148916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Most studies have shown that NMBAs are the commonest cause (44-60%)of perioperative anaphylaxis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Previous studies have been hampered by limited information on actual NMBA exposure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Considerable geographical variation</a:t>
            </a:r>
          </a:p>
          <a:p>
            <a:pPr>
              <a:spcAft>
                <a:spcPts val="600"/>
              </a:spcAft>
            </a:pPr>
            <a:r>
              <a:rPr lang="en-US" sz="2200" dirty="0" err="1" smtClean="0"/>
              <a:t>Suxamethonium</a:t>
            </a:r>
            <a:r>
              <a:rPr lang="en-US" sz="2200" dirty="0" smtClean="0"/>
              <a:t> has the highest anaphylaxis rate</a:t>
            </a:r>
          </a:p>
          <a:p>
            <a:r>
              <a:rPr lang="en-US" sz="2200" dirty="0" smtClean="0"/>
              <a:t>Cross-reactivity is frequent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n-US" sz="1900" dirty="0" smtClean="0">
                <a:solidFill>
                  <a:schemeClr val="accent1"/>
                </a:solidFill>
              </a:rPr>
              <a:t>Potential future risk from any NMBA</a:t>
            </a:r>
          </a:p>
          <a:p>
            <a:r>
              <a:rPr lang="en-US" sz="2200" dirty="0" smtClean="0"/>
              <a:t>Non-allergic anaphylaxis can occur with </a:t>
            </a:r>
            <a:r>
              <a:rPr lang="en-US" sz="2200" dirty="0" err="1" smtClean="0"/>
              <a:t>atracurium</a:t>
            </a:r>
            <a:r>
              <a:rPr lang="en-US" sz="2200" dirty="0" smtClean="0"/>
              <a:t> and </a:t>
            </a:r>
            <a:r>
              <a:rPr lang="en-US" sz="2200" dirty="0" err="1" smtClean="0"/>
              <a:t>mivacurium</a:t>
            </a:r>
            <a:endParaRPr lang="en-US" sz="2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uncertain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656" y="1950274"/>
            <a:ext cx="7786688" cy="3336101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What is the UK pattern of NMBA use?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Are NMBAs still at the top of the the anaphylaxis risk ladder?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Is </a:t>
            </a:r>
            <a:r>
              <a:rPr lang="en-US" sz="2400" dirty="0"/>
              <a:t>NMBA-anaphylaxis </a:t>
            </a:r>
            <a:r>
              <a:rPr lang="en-US" sz="2400" dirty="0" smtClean="0"/>
              <a:t>more </a:t>
            </a:r>
            <a:r>
              <a:rPr lang="en-US" sz="2400" dirty="0"/>
              <a:t>severe</a:t>
            </a:r>
            <a:r>
              <a:rPr lang="en-US" sz="2400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Is </a:t>
            </a:r>
            <a:r>
              <a:rPr lang="en-US" sz="2400" dirty="0" err="1" smtClean="0"/>
              <a:t>rocuronium</a:t>
            </a:r>
            <a:r>
              <a:rPr lang="en-US" sz="2400" dirty="0" smtClean="0"/>
              <a:t> higher risk </a:t>
            </a:r>
            <a:r>
              <a:rPr lang="en-US" sz="2400" dirty="0"/>
              <a:t>than </a:t>
            </a:r>
            <a:r>
              <a:rPr lang="en-US" sz="2400" dirty="0" err="1"/>
              <a:t>atracurium</a:t>
            </a:r>
            <a:r>
              <a:rPr lang="en-US" sz="2400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Is </a:t>
            </a:r>
            <a:r>
              <a:rPr lang="en-US" sz="2400" dirty="0" err="1" smtClean="0"/>
              <a:t>sugammadex</a:t>
            </a:r>
            <a:r>
              <a:rPr lang="en-US" sz="2400" dirty="0" smtClean="0"/>
              <a:t> effective in </a:t>
            </a:r>
            <a:r>
              <a:rPr lang="en-US" sz="2400" dirty="0" err="1" smtClean="0"/>
              <a:t>rocuronium</a:t>
            </a:r>
            <a:r>
              <a:rPr lang="en-US" sz="2400" dirty="0" smtClean="0"/>
              <a:t>-anaphylaxis?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Does </a:t>
            </a:r>
            <a:r>
              <a:rPr lang="en-US" sz="2400" dirty="0" smtClean="0"/>
              <a:t>exposure to </a:t>
            </a:r>
            <a:r>
              <a:rPr lang="en-US" sz="2400" dirty="0" err="1" smtClean="0"/>
              <a:t>pholcodine</a:t>
            </a:r>
            <a:r>
              <a:rPr lang="en-US" sz="2400" dirty="0" smtClean="0"/>
              <a:t> cough-medicine </a:t>
            </a:r>
            <a:r>
              <a:rPr lang="en-US" sz="2400" dirty="0"/>
              <a:t>predispose to NMBA anaphylaxis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often is anaphylaxis due to reversal drugs?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051" y="54649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What is the UK pattern of NMBA use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87" y="2230522"/>
            <a:ext cx="4614322" cy="4148916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Atracurium</a:t>
            </a:r>
            <a:r>
              <a:rPr lang="en-US" sz="2000" dirty="0" smtClean="0"/>
              <a:t> is the UKs </a:t>
            </a:r>
            <a:r>
              <a:rPr lang="en-US" sz="2000" dirty="0" err="1" smtClean="0"/>
              <a:t>favourite</a:t>
            </a:r>
            <a:r>
              <a:rPr lang="en-US" sz="2000" dirty="0" smtClean="0"/>
              <a:t> NMBA</a:t>
            </a:r>
          </a:p>
          <a:p>
            <a:r>
              <a:rPr lang="en-US" sz="2000" dirty="0" err="1" smtClean="0"/>
              <a:t>Cisatracurium</a:t>
            </a:r>
            <a:r>
              <a:rPr lang="en-US" sz="2000" dirty="0" smtClean="0"/>
              <a:t> hasn’t ‘caught-on’</a:t>
            </a:r>
          </a:p>
          <a:p>
            <a:r>
              <a:rPr lang="en-US" sz="2000" dirty="0" smtClean="0"/>
              <a:t>NMBAs used in 47% of general </a:t>
            </a:r>
            <a:r>
              <a:rPr lang="en-US" sz="2000" dirty="0" err="1" smtClean="0"/>
              <a:t>anaesthetics</a:t>
            </a:r>
            <a:endParaRPr lang="en-US" sz="2000" dirty="0" smtClean="0"/>
          </a:p>
          <a:p>
            <a:r>
              <a:rPr lang="en-US" sz="2000" dirty="0" smtClean="0"/>
              <a:t>NMBA use is decreasing</a:t>
            </a:r>
          </a:p>
          <a:p>
            <a:r>
              <a:rPr lang="en-US" sz="2000" dirty="0" err="1" smtClean="0"/>
              <a:t>Suxamethonium</a:t>
            </a:r>
            <a:r>
              <a:rPr lang="en-US" sz="2000" dirty="0" smtClean="0"/>
              <a:t> use is declining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409" y="1873335"/>
            <a:ext cx="6656711" cy="35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NMBAs still at the top of the the </a:t>
            </a:r>
            <a:r>
              <a:rPr lang="en-US" dirty="0" smtClean="0"/>
              <a:t>ladder?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792" y="1887931"/>
            <a:ext cx="6754416" cy="325715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accent1"/>
                </a:solidFill>
              </a:rPr>
              <a:t>Antibiotics are the most common cause: 65 cases were due to NMBAs and 94 due to antibiotics</a:t>
            </a:r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accent1"/>
                </a:solidFill>
              </a:rPr>
              <a:t>The highest-risk antibiotic </a:t>
            </a:r>
            <a:r>
              <a:rPr lang="en-GB" sz="2200" dirty="0" err="1" smtClean="0">
                <a:solidFill>
                  <a:schemeClr val="accent1"/>
                </a:solidFill>
              </a:rPr>
              <a:t>teicoplanin</a:t>
            </a:r>
            <a:r>
              <a:rPr lang="en-GB" sz="2200" dirty="0" smtClean="0">
                <a:solidFill>
                  <a:schemeClr val="accent1"/>
                </a:solidFill>
              </a:rPr>
              <a:t>* is more likely to cause anaphylaxis than the highest-risk NMBA </a:t>
            </a:r>
            <a:r>
              <a:rPr lang="en-GB" sz="2200" dirty="0" err="1" smtClean="0">
                <a:solidFill>
                  <a:schemeClr val="accent1"/>
                </a:solidFill>
              </a:rPr>
              <a:t>suxamethonium</a:t>
            </a:r>
            <a:r>
              <a:rPr lang="en-GB" sz="2200" dirty="0" smtClean="0">
                <a:solidFill>
                  <a:schemeClr val="accent1"/>
                </a:solidFill>
              </a:rPr>
              <a:t>**</a:t>
            </a:r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accent1"/>
                </a:solidFill>
              </a:rPr>
              <a:t>NMBAs were suspected by the anaesthetist in 81 cases indicating a perception of high risk</a:t>
            </a:r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accent1"/>
                </a:solidFill>
              </a:rPr>
              <a:t>67% of anaesthetists avoid an NMBA due to perception of high risk, and only 10.2% antibiotics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00125" y="5343525"/>
            <a:ext cx="696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16.4/100,000 administrations. ** 11.1/100,000 administrations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863" y="546493"/>
            <a:ext cx="8605838" cy="1143000"/>
          </a:xfrm>
        </p:spPr>
        <p:txBody>
          <a:bodyPr>
            <a:normAutofit/>
          </a:bodyPr>
          <a:lstStyle/>
          <a:p>
            <a:r>
              <a:rPr lang="en-US" dirty="0"/>
              <a:t>Is NMBA-anaphylaxis more severe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552" y="2601445"/>
            <a:ext cx="4411851" cy="212771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NMBAs responsible for 40% of deaths and 33% of reactions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Fatalities: three </a:t>
            </a:r>
            <a:r>
              <a:rPr lang="en-GB" sz="2000" dirty="0" err="1"/>
              <a:t>rocuronium</a:t>
            </a:r>
            <a:r>
              <a:rPr lang="en-GB" sz="2000" dirty="0"/>
              <a:t> and one </a:t>
            </a:r>
            <a:r>
              <a:rPr lang="en-GB" sz="2000" dirty="0" err="1" smtClean="0"/>
              <a:t>suxamethonium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err="1"/>
              <a:t>Suxamethonium</a:t>
            </a:r>
            <a:r>
              <a:rPr lang="en-GB" sz="2000" dirty="0"/>
              <a:t> anaphylaxis less likely to be severe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61" y="1689493"/>
            <a:ext cx="6091410" cy="39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95328" y="960839"/>
            <a:ext cx="10277476" cy="467920"/>
          </a:xfrm>
        </p:spPr>
        <p:txBody>
          <a:bodyPr>
            <a:normAutofit fontScale="90000"/>
          </a:bodyPr>
          <a:lstStyle/>
          <a:p>
            <a:r>
              <a:rPr lang="en-US" dirty="0"/>
              <a:t>Is </a:t>
            </a:r>
            <a:r>
              <a:rPr lang="en-US" dirty="0" err="1"/>
              <a:t>rocuronium</a:t>
            </a:r>
            <a:r>
              <a:rPr lang="en-US" dirty="0"/>
              <a:t> </a:t>
            </a:r>
            <a:r>
              <a:rPr lang="en-US" dirty="0" smtClean="0"/>
              <a:t>higher-risk </a:t>
            </a:r>
            <a:r>
              <a:rPr lang="en-US" dirty="0"/>
              <a:t>than </a:t>
            </a:r>
            <a:r>
              <a:rPr lang="en-US" dirty="0" err="1"/>
              <a:t>atracurium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7321868" y="2208283"/>
            <a:ext cx="4722494" cy="2843208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</a:rPr>
              <a:t>Suxamethonum</a:t>
            </a:r>
            <a:r>
              <a:rPr lang="en-US" sz="1800" dirty="0" smtClean="0">
                <a:solidFill>
                  <a:schemeClr val="accent1"/>
                </a:solidFill>
              </a:rPr>
              <a:t> clearly higher risk</a:t>
            </a: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 err="1" smtClean="0">
                <a:solidFill>
                  <a:schemeClr val="accent1"/>
                </a:solidFill>
              </a:rPr>
              <a:t>Rocuronium</a:t>
            </a:r>
            <a:r>
              <a:rPr lang="en-US" sz="1800" dirty="0" smtClean="0">
                <a:solidFill>
                  <a:schemeClr val="accent1"/>
                </a:solidFill>
              </a:rPr>
              <a:t> v </a:t>
            </a:r>
            <a:r>
              <a:rPr lang="en-US" sz="1800" dirty="0" err="1" smtClean="0">
                <a:solidFill>
                  <a:schemeClr val="accent1"/>
                </a:solidFill>
              </a:rPr>
              <a:t>atracurium</a:t>
            </a:r>
            <a:r>
              <a:rPr lang="en-US" sz="1800" dirty="0" smtClean="0">
                <a:solidFill>
                  <a:schemeClr val="accent1"/>
                </a:solidFill>
              </a:rPr>
              <a:t> less clear due to wide 95% Confidence Intervals</a:t>
            </a:r>
          </a:p>
          <a:p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</a:t>
            </a:r>
            <a:r>
              <a:rPr lang="is-IS" sz="1800" dirty="0" smtClean="0">
                <a:solidFill>
                  <a:schemeClr val="accent1"/>
                </a:solidFill>
              </a:rPr>
              <a:t>Sux:		1 in 5, 368 – 1 in 16, 473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Roc:	</a:t>
            </a:r>
            <a:r>
              <a:rPr lang="is-IS" sz="1800" dirty="0" smtClean="0">
                <a:solidFill>
                  <a:schemeClr val="accent1"/>
                </a:solidFill>
              </a:rPr>
              <a:t>1 in 11, 686 – 1 in 25, 799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800" dirty="0" smtClean="0">
                <a:solidFill>
                  <a:schemeClr val="accent1"/>
                </a:solidFill>
              </a:rPr>
              <a:t>	Atra: 	1 in 16, 069 – 1 in 38, 034 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0172"/>
              </p:ext>
            </p:extLst>
          </p:nvPr>
        </p:nvGraphicFramePr>
        <p:xfrm>
          <a:off x="695328" y="1428760"/>
          <a:ext cx="6355077" cy="4402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Cases confirmed 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Proportion of UK NMBA usage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Anaphylaxis rate/100,000 uses 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Suxamethonium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11.2%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11.1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Rocuronium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27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40.6%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5.88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Atracurium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23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49.1%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4.15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Mivacurium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2.7%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3.25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Vecuronium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2.2%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–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Cisatracurium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1.6%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–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Pancuronium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0.6%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–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often is anaphylaxis </a:t>
            </a:r>
            <a:r>
              <a:rPr lang="en-US" dirty="0" smtClean="0"/>
              <a:t>caused by </a:t>
            </a:r>
            <a:r>
              <a:rPr lang="en-US" dirty="0"/>
              <a:t>reversal drugs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565" y="1803793"/>
            <a:ext cx="6950869" cy="4148916"/>
          </a:xfrm>
        </p:spPr>
        <p:txBody>
          <a:bodyPr/>
          <a:lstStyle/>
          <a:p>
            <a:r>
              <a:rPr lang="en-GB" sz="2000" dirty="0" smtClean="0"/>
              <a:t>A single case of </a:t>
            </a:r>
            <a:r>
              <a:rPr lang="en-GB" sz="2000" dirty="0" err="1" smtClean="0"/>
              <a:t>sugammadex</a:t>
            </a:r>
            <a:r>
              <a:rPr lang="en-GB" sz="2000" dirty="0" smtClean="0"/>
              <a:t>-anaphylaxis was reported</a:t>
            </a:r>
          </a:p>
          <a:p>
            <a:r>
              <a:rPr lang="en-GB" sz="2000" dirty="0" err="1" smtClean="0"/>
              <a:t>Sugammadex</a:t>
            </a:r>
            <a:r>
              <a:rPr lang="en-GB" sz="2000" dirty="0" smtClean="0"/>
              <a:t> use has increased fourfold since 2013 and is now used in 5.7% of patients receiving an NMBA</a:t>
            </a:r>
          </a:p>
          <a:p>
            <a:r>
              <a:rPr lang="en-GB" sz="2000" dirty="0" smtClean="0"/>
              <a:t>Several cases of </a:t>
            </a:r>
            <a:r>
              <a:rPr lang="en-GB" sz="2000" dirty="0" err="1" smtClean="0"/>
              <a:t>sugammadex</a:t>
            </a:r>
            <a:r>
              <a:rPr lang="en-GB" sz="2000" dirty="0" smtClean="0"/>
              <a:t>-anaphylaxis have been reported worldwide.</a:t>
            </a:r>
          </a:p>
          <a:p>
            <a:r>
              <a:rPr lang="en-GB" sz="2000" dirty="0" smtClean="0"/>
              <a:t>No cases of neostigmine-induced anaphylaxis (used in 57.4%)</a:t>
            </a:r>
          </a:p>
          <a:p>
            <a:r>
              <a:rPr lang="en-GB" sz="2000" dirty="0" smtClean="0"/>
              <a:t>Seed and Ewan described a single UK case in 2000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Pholcodine</a:t>
            </a:r>
            <a:r>
              <a:rPr lang="en-GB" dirty="0" smtClean="0"/>
              <a:t> exposure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709" y="1960955"/>
            <a:ext cx="7698582" cy="372547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There is evidence that exposure to </a:t>
            </a:r>
            <a:r>
              <a:rPr lang="en-GB" sz="2000" dirty="0" err="1" smtClean="0"/>
              <a:t>pholcodine</a:t>
            </a:r>
            <a:r>
              <a:rPr lang="en-GB" sz="2000" dirty="0" smtClean="0"/>
              <a:t> cough-medicines may cause sensitisation </a:t>
            </a:r>
            <a:r>
              <a:rPr lang="en-GB" sz="2000" dirty="0"/>
              <a:t>t</a:t>
            </a:r>
            <a:r>
              <a:rPr lang="en-GB" sz="2000" dirty="0" smtClean="0"/>
              <a:t>o NMBAs (Johansson 2010)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NMBA anaphylaxis has declined in Norway since withdrawal </a:t>
            </a:r>
            <a:r>
              <a:rPr lang="en-GB" sz="2000" dirty="0"/>
              <a:t>of </a:t>
            </a:r>
            <a:r>
              <a:rPr lang="en-GB" sz="2000" dirty="0" err="1"/>
              <a:t>pholcodine</a:t>
            </a:r>
            <a:r>
              <a:rPr lang="en-GB" sz="2000" dirty="0"/>
              <a:t> cough-medicines </a:t>
            </a:r>
            <a:r>
              <a:rPr lang="en-GB" sz="2000" dirty="0" smtClean="0"/>
              <a:t>(de Pater 2017)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Previous exposure to </a:t>
            </a:r>
            <a:r>
              <a:rPr lang="en-GB" sz="2000" dirty="0" err="1" smtClean="0"/>
              <a:t>pholcodine</a:t>
            </a:r>
            <a:r>
              <a:rPr lang="en-GB" sz="2000" dirty="0" smtClean="0"/>
              <a:t> was sought by the allergy clinic in only 15 patients.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Both patients with recorded previous </a:t>
            </a:r>
            <a:r>
              <a:rPr lang="en-GB" sz="2000" dirty="0" err="1" smtClean="0"/>
              <a:t>pholcodine</a:t>
            </a:r>
            <a:r>
              <a:rPr lang="en-GB" sz="2000" dirty="0" smtClean="0"/>
              <a:t> exposure had NMBA anaphylaxis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530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PowerpointTheme2016</vt:lpstr>
      <vt:lpstr>Neuromuscular Blocking Agents and reversal drugs  Prof Nigel Harper Clinical Lead, NAP6</vt:lpstr>
      <vt:lpstr>What we already know</vt:lpstr>
      <vt:lpstr>What is uncertain</vt:lpstr>
      <vt:lpstr>What is the UK pattern of NMBA use?</vt:lpstr>
      <vt:lpstr>Are NMBAs still at the top of the the ladder?</vt:lpstr>
      <vt:lpstr>Is NMBA-anaphylaxis more severe?</vt:lpstr>
      <vt:lpstr>Is rocuronium higher-risk than atracurium? </vt:lpstr>
      <vt:lpstr>How often is anaphylaxis caused by reversal drugs?</vt:lpstr>
      <vt:lpstr>Pholcodine exposure</vt:lpstr>
      <vt:lpstr>Recommendations - NMBAs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71</cp:revision>
  <dcterms:created xsi:type="dcterms:W3CDTF">2018-04-06T08:51:48Z</dcterms:created>
  <dcterms:modified xsi:type="dcterms:W3CDTF">2018-05-08T12:33:18Z</dcterms:modified>
</cp:coreProperties>
</file>