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4328"/>
  </p:normalViewPr>
  <p:slideViewPr>
    <p:cSldViewPr snapToGrid="0" snapToObjects="1">
      <p:cViewPr varScale="1">
        <p:scale>
          <a:sx n="76" d="100"/>
          <a:sy n="76" d="100"/>
        </p:scale>
        <p:origin x="126" y="654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03448527267398"/>
          <c:y val="6.3688642219997704E-2"/>
          <c:w val="0.65623711966559695"/>
          <c:h val="0.850449539845380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Sheet1!$L$21:$L$31</c:f>
              <c:strCache>
                <c:ptCount val="11"/>
                <c:pt idx="0">
                  <c:v>Cardiac arrest</c:v>
                </c:pt>
                <c:pt idx="1">
                  <c:v>Laryngeal oedema</c:v>
                </c:pt>
                <c:pt idx="2">
                  <c:v>Non-laryngeal oedema</c:v>
                </c:pt>
                <c:pt idx="3">
                  <c:v>Bradycardia</c:v>
                </c:pt>
                <c:pt idx="4">
                  <c:v>Urticaria</c:v>
                </c:pt>
                <c:pt idx="5">
                  <c:v>Reduced capnography trace</c:v>
                </c:pt>
                <c:pt idx="6">
                  <c:v>Tachycardia</c:v>
                </c:pt>
                <c:pt idx="7">
                  <c:v>non-urticarial rash</c:v>
                </c:pt>
                <c:pt idx="8">
                  <c:v>Desaturation</c:v>
                </c:pt>
                <c:pt idx="9">
                  <c:v>Bronchospasm/raised airway pressure</c:v>
                </c:pt>
                <c:pt idx="10">
                  <c:v>Hypotension</c:v>
                </c:pt>
              </c:strCache>
            </c:strRef>
          </c:cat>
          <c:val>
            <c:numRef>
              <c:f>Sheet1!$M$21:$M$31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1-4A79-B535-74B640735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65951472"/>
        <c:axId val="-2064442432"/>
      </c:barChart>
      <c:catAx>
        <c:axId val="-206595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64442432"/>
        <c:crosses val="autoZero"/>
        <c:auto val="1"/>
        <c:lblAlgn val="ctr"/>
        <c:lblOffset val="100"/>
        <c:noMultiLvlLbl val="0"/>
      </c:catAx>
      <c:valAx>
        <c:axId val="-2064442432"/>
        <c:scaling>
          <c:orientation val="minMax"/>
          <c:max val="11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6595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 baseline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56109522184195E-2"/>
          <c:y val="6.0046189376443397E-2"/>
          <c:w val="0.70597632695016299"/>
          <c:h val="0.82876798021494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ml/Kg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8000"/>
                    <a:satMod val="130000"/>
                    <a:lumMod val="92000"/>
                  </a:schemeClr>
                </a:gs>
                <a:gs pos="100000">
                  <a:schemeClr val="accent1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0-1</c:v>
                </c:pt>
                <c:pt idx="1">
                  <c:v>1-3</c:v>
                </c:pt>
                <c:pt idx="2">
                  <c:v>3-5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9.15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3-41D7-845E-A429F6F8A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365504"/>
        <c:axId val="-2069134624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0-1</c:v>
                </c:pt>
                <c:pt idx="1">
                  <c:v>1-3</c:v>
                </c:pt>
                <c:pt idx="2">
                  <c:v>3-5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A3-41D7-845E-A429F6F8AC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0-1</c:v>
                </c:pt>
                <c:pt idx="1">
                  <c:v>1-3</c:v>
                </c:pt>
                <c:pt idx="2">
                  <c:v>3-5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A3-41D7-845E-A429F6F8AC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</c:marker>
          <c:cat>
            <c:strRef>
              <c:f>Sheet1!$A$2:$A$5</c:f>
              <c:strCache>
                <c:ptCount val="3"/>
                <c:pt idx="0">
                  <c:v>0-1</c:v>
                </c:pt>
                <c:pt idx="1">
                  <c:v>1-3</c:v>
                </c:pt>
                <c:pt idx="2">
                  <c:v>3-5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A3-41D7-845E-A429F6F8A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sq" cmpd="sng" algn="ctr">
              <a:solidFill>
                <a:schemeClr val="tx1"/>
              </a:solidFill>
              <a:round/>
              <a:headEnd type="none"/>
            </a:ln>
            <a:effectLst/>
          </c:spPr>
        </c:hiLowLines>
        <c:axId val="-2080787024"/>
        <c:axId val="-2088416144"/>
      </c:stockChart>
      <c:catAx>
        <c:axId val="-20813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-2069134624"/>
        <c:crosses val="autoZero"/>
        <c:auto val="1"/>
        <c:lblAlgn val="ctr"/>
        <c:lblOffset val="100"/>
        <c:noMultiLvlLbl val="0"/>
      </c:catAx>
      <c:valAx>
        <c:axId val="-2069134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-2081365504"/>
        <c:crosses val="autoZero"/>
        <c:crossBetween val="between"/>
      </c:valAx>
      <c:valAx>
        <c:axId val="-2088416144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2080787024"/>
        <c:crosses val="max"/>
        <c:crossBetween val="between"/>
      </c:valAx>
      <c:catAx>
        <c:axId val="-208078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88416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C6C1A-0CCE-9F41-9C9B-BDC424405B1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4102-E822-EC4D-B032-D67F4CA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volume of crystalloid administered during the first hour was 11.7-75 ml kg-1 (median 20.4 mlkg-1), between one and three hours 3.2-25 ml kg-1 (median 9.2 ml kg-1) and during the subsequent two hours 5.8-20 (median 8.3 ml kg-1 ). </a:t>
            </a:r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94102-E822-EC4D-B032-D67F4CA0B2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8590284" cy="2578289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NAP6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err="1" smtClean="0">
                <a:solidFill>
                  <a:schemeClr val="bg1"/>
                </a:solidFill>
              </a:rPr>
              <a:t>Paediatric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cases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Mark Thomas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Paediatric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Anaesthetist</a:t>
            </a:r>
            <a:r>
              <a:rPr lang="en-US" sz="2200" dirty="0">
                <a:solidFill>
                  <a:schemeClr val="bg1"/>
                </a:solidFill>
              </a:rPr>
              <a:t> Great Ormond Street Hospital, London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Council member, Association of </a:t>
            </a:r>
            <a:r>
              <a:rPr lang="en-US" sz="2200" dirty="0" err="1">
                <a:solidFill>
                  <a:schemeClr val="bg1"/>
                </a:solidFill>
              </a:rPr>
              <a:t>Paedaitrc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Anaesthetists</a:t>
            </a:r>
            <a:r>
              <a:rPr lang="en-US" sz="2200" dirty="0">
                <a:solidFill>
                  <a:schemeClr val="bg1"/>
                </a:solidFill>
              </a:rPr>
              <a:t> GBI</a:t>
            </a: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2056"/>
            <a:ext cx="10668000" cy="384294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Consultant involved in all cases</a:t>
            </a:r>
          </a:p>
          <a:p>
            <a:r>
              <a:rPr lang="en-GB" dirty="0"/>
              <a:t>Bronchospasm (6/7) &lt;5 </a:t>
            </a:r>
            <a:r>
              <a:rPr lang="en-GB" dirty="0" err="1"/>
              <a:t>mins</a:t>
            </a:r>
            <a:r>
              <a:rPr lang="en-GB" dirty="0"/>
              <a:t>. to </a:t>
            </a:r>
            <a:r>
              <a:rPr lang="en-GB" dirty="0" err="1"/>
              <a:t>resus</a:t>
            </a:r>
            <a:r>
              <a:rPr lang="en-GB" dirty="0"/>
              <a:t>. start</a:t>
            </a:r>
          </a:p>
          <a:p>
            <a:r>
              <a:rPr lang="en-GB" dirty="0"/>
              <a:t>Hypotension/tachycardia or rash: slower</a:t>
            </a:r>
          </a:p>
          <a:p>
            <a:r>
              <a:rPr lang="en-GB" dirty="0"/>
              <a:t>1 non-urticarial rash case &gt;15 </a:t>
            </a:r>
            <a:r>
              <a:rPr lang="en-GB" dirty="0" err="1"/>
              <a:t>mins</a:t>
            </a:r>
            <a:endParaRPr lang="en-GB" dirty="0"/>
          </a:p>
          <a:p>
            <a:r>
              <a:rPr lang="en-GB" dirty="0"/>
              <a:t>10/11 received adrenaline median 2.5(0-9)</a:t>
            </a:r>
          </a:p>
          <a:p>
            <a:r>
              <a:rPr lang="en-GB" dirty="0"/>
              <a:t>8/11 received hydrocortisone, 1 </a:t>
            </a:r>
            <a:r>
              <a:rPr lang="en-GB" dirty="0" err="1"/>
              <a:t>dexameth</a:t>
            </a:r>
            <a:r>
              <a:rPr lang="en-GB" dirty="0"/>
              <a:t>.</a:t>
            </a:r>
          </a:p>
          <a:p>
            <a:r>
              <a:rPr lang="en-GB" dirty="0"/>
              <a:t>8/11 received </a:t>
            </a:r>
            <a:r>
              <a:rPr lang="en-GB" dirty="0" err="1"/>
              <a:t>chlorphenamine</a:t>
            </a:r>
            <a:endParaRPr lang="en-GB" dirty="0"/>
          </a:p>
          <a:p>
            <a:r>
              <a:rPr lang="en-GB" dirty="0"/>
              <a:t>8 MST (@least 1)</a:t>
            </a:r>
          </a:p>
          <a:p>
            <a:r>
              <a:rPr lang="en-GB" dirty="0"/>
              <a:t>7 locally reported, 1 MHRA report, 2 hazard bracelets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Management: fluids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05026"/>
              </p:ext>
            </p:extLst>
          </p:nvPr>
        </p:nvGraphicFramePr>
        <p:xfrm>
          <a:off x="609600" y="1689493"/>
          <a:ext cx="5943600" cy="306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888468"/>
            <a:ext cx="650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ml/Kg in hours after event: median (range)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16800" y="2870200"/>
            <a:ext cx="360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10 crystalloid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1 gelatin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1 no iv fluids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Management: guidelines and judge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2056"/>
            <a:ext cx="10464800" cy="384294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AAGBI 5 (45%)</a:t>
            </a:r>
          </a:p>
          <a:p>
            <a:pPr>
              <a:buFont typeface="Arial" charset="0"/>
              <a:buChar char="•"/>
            </a:pPr>
            <a:r>
              <a:rPr lang="en-US" dirty="0"/>
              <a:t>RCUK 1 (9%)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Access to laminate in 7 (63%) </a:t>
            </a:r>
          </a:p>
          <a:p>
            <a:pPr>
              <a:buFont typeface="Arial" charset="0"/>
              <a:buChar char="•"/>
            </a:pPr>
            <a:r>
              <a:rPr lang="en-US" dirty="0"/>
              <a:t>No-one used smartphone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Review panel: 7 good, 4 good and poor, poor in 1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arrests (&lt;60)</a:t>
            </a:r>
          </a:p>
          <a:p>
            <a:r>
              <a:rPr lang="en-GB" dirty="0"/>
              <a:t>No deaths</a:t>
            </a:r>
          </a:p>
          <a:p>
            <a:r>
              <a:rPr lang="en-GB" dirty="0"/>
              <a:t>1 report of patient/parent anxiety</a:t>
            </a:r>
          </a:p>
          <a:p>
            <a:r>
              <a:rPr lang="en-GB" dirty="0"/>
              <a:t>1 report of child withdrawn behaviour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 and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9493"/>
            <a:ext cx="10972800" cy="4148916"/>
          </a:xfrm>
        </p:spPr>
        <p:txBody>
          <a:bodyPr/>
          <a:lstStyle/>
          <a:p>
            <a:r>
              <a:rPr lang="en-GB" dirty="0"/>
              <a:t>Challenging</a:t>
            </a:r>
          </a:p>
          <a:p>
            <a:r>
              <a:rPr lang="en-GB" dirty="0"/>
              <a:t>Allergy clinic id 7 high confidence triggers</a:t>
            </a:r>
          </a:p>
          <a:p>
            <a:r>
              <a:rPr lang="en-GB" dirty="0"/>
              <a:t>Panel id 8</a:t>
            </a:r>
          </a:p>
          <a:p>
            <a:r>
              <a:rPr lang="en-GB" dirty="0"/>
              <a:t>7/8 : deviation from BSACI guidelines</a:t>
            </a:r>
          </a:p>
          <a:p>
            <a:r>
              <a:rPr lang="en-GB" dirty="0"/>
              <a:t>Include: fail to test all possible triggers, fail to id potential safe alternatives, fail to establish baseline MST</a:t>
            </a:r>
          </a:p>
          <a:p>
            <a:r>
              <a:rPr lang="en-GB" dirty="0"/>
              <a:t>5/8 judged still at risk or poor advice</a:t>
            </a:r>
          </a:p>
          <a:p>
            <a:r>
              <a:rPr lang="en-GB" dirty="0"/>
              <a:t>None good, good and poor 4, poor in 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</a:t>
            </a:r>
            <a:r>
              <a:rPr lang="en-GB" dirty="0" err="1"/>
              <a:t>Paeds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Rare 2.7:100,000</a:t>
            </a:r>
          </a:p>
          <a:p>
            <a:r>
              <a:rPr lang="en-GB" dirty="0"/>
              <a:t>No deaths</a:t>
            </a:r>
          </a:p>
          <a:p>
            <a:r>
              <a:rPr lang="en-GB" dirty="0"/>
              <a:t>Well managed</a:t>
            </a:r>
          </a:p>
          <a:p>
            <a:r>
              <a:rPr lang="en-GB" dirty="0" err="1"/>
              <a:t>Atracurium</a:t>
            </a:r>
            <a:r>
              <a:rPr lang="en-GB" dirty="0"/>
              <a:t> single biggest trigger agent</a:t>
            </a:r>
          </a:p>
          <a:p>
            <a:r>
              <a:rPr lang="en-GB" dirty="0"/>
              <a:t>Clinic and follow up can be improved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2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-Title-Lilac.jp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5" b="9293"/>
          <a:stretch/>
        </p:blipFill>
        <p:spPr>
          <a:xfrm>
            <a:off x="0" y="29119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>
                <a:solidFill>
                  <a:schemeClr val="bg1"/>
                </a:solidFill>
              </a:rPr>
              <a:t>Many thanks</a:t>
            </a:r>
          </a:p>
          <a:p>
            <a:pPr algn="ctr"/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Picture 3" descr="/Users/MarkThomas/Library/Containers/com.apple.mail/Data/Library/Mail Downloads/1324AC5F-41B9-478B-AFF9-B247A0C97E25/Image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9930" y="1503543"/>
            <a:ext cx="1927304" cy="2802091"/>
          </a:xfrm>
          <a:prstGeom prst="rect">
            <a:avLst/>
          </a:prstGeom>
          <a:noFill/>
          <a:ln>
            <a:noFill/>
          </a:ln>
          <a:effectLst>
            <a:reflection stA="77000" endPos="65000" dist="50800" dir="5400000" sy="-100000" algn="bl" rotWithShape="0"/>
          </a:effectLst>
        </p:spPr>
      </p:pic>
      <p:pic>
        <p:nvPicPr>
          <p:cNvPr id="7" name="Picture 6" descr="/Users/MarkThomas/Library/Containers/com.apple.mail/Data/Library/Mail Downloads/31D35DF8-0EB7-419A-8A64-D7887624236C/Image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11" y="3727960"/>
            <a:ext cx="3200400" cy="2244870"/>
          </a:xfrm>
          <a:prstGeom prst="rect">
            <a:avLst/>
          </a:prstGeom>
          <a:noFill/>
          <a:ln>
            <a:noFill/>
          </a:ln>
          <a:effectLst>
            <a:reflection stA="5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0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Paediatric</a:t>
            </a:r>
            <a:r>
              <a:rPr lang="en-US" dirty="0"/>
              <a:t> caseload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Children &lt;16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Banded age 0-5 or 5-16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2053 cases giving an annual estimate of 402,753 </a:t>
            </a:r>
            <a:r>
              <a:rPr lang="en-US" dirty="0" err="1"/>
              <a:t>paediatric</a:t>
            </a:r>
            <a:r>
              <a:rPr lang="en-US" dirty="0"/>
              <a:t> cases</a:t>
            </a:r>
          </a:p>
          <a:p>
            <a:r>
              <a:rPr lang="en-US" dirty="0"/>
              <a:t>11 cases of grade 3-4 anaphylaxis</a:t>
            </a:r>
          </a:p>
          <a:p>
            <a:r>
              <a:rPr lang="en-US" dirty="0"/>
              <a:t>2.73/10k (CI 1.36-1.49) </a:t>
            </a:r>
            <a:r>
              <a:rPr lang="en-US" dirty="0" err="1"/>
              <a:t>paediatric</a:t>
            </a:r>
            <a:r>
              <a:rPr lang="en-US" dirty="0"/>
              <a:t> </a:t>
            </a:r>
            <a:r>
              <a:rPr lang="en-US" dirty="0" err="1"/>
              <a:t>anaesthetics</a:t>
            </a:r>
            <a:endParaRPr lang="en-US" dirty="0"/>
          </a:p>
          <a:p>
            <a:r>
              <a:rPr lang="en-US" dirty="0"/>
              <a:t>vs 9.36 (8.42-10.59) adults P&lt;.001</a:t>
            </a:r>
          </a:p>
          <a:p>
            <a:r>
              <a:rPr lang="en-US" dirty="0"/>
              <a:t>1: &lt;5 years</a:t>
            </a:r>
          </a:p>
          <a:p>
            <a:r>
              <a:rPr lang="en-US" dirty="0"/>
              <a:t>10: 5-16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anaesthetist</a:t>
            </a:r>
            <a:r>
              <a:rPr lang="en-US" dirty="0"/>
              <a:t> thought</a:t>
            </a:r>
            <a:r>
              <a:rPr lang="mr-IN" dirty="0"/>
              <a:t>…</a:t>
            </a:r>
            <a:r>
              <a:rPr lang="en-GB" dirty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Atracurium</a:t>
            </a:r>
            <a:r>
              <a:rPr lang="en-US" dirty="0"/>
              <a:t> 3 cases</a:t>
            </a:r>
          </a:p>
          <a:p>
            <a:r>
              <a:rPr lang="en-US" dirty="0"/>
              <a:t>Single cases of ;</a:t>
            </a:r>
          </a:p>
          <a:p>
            <a:pPr marL="0" indent="0">
              <a:buNone/>
            </a:pPr>
            <a:r>
              <a:rPr lang="en-US" dirty="0"/>
              <a:t>           Lidocaine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err="1"/>
              <a:t>Suxamethonium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err="1"/>
              <a:t>Piperacillin</a:t>
            </a:r>
            <a:r>
              <a:rPr lang="en-US" dirty="0"/>
              <a:t>/</a:t>
            </a:r>
            <a:r>
              <a:rPr lang="en-US" dirty="0" err="1"/>
              <a:t>tazobactam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err="1"/>
              <a:t>Teicoplainin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err="1"/>
              <a:t>Aprotinin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Cefuroxime</a:t>
            </a:r>
          </a:p>
          <a:p>
            <a:pPr marL="0" indent="0">
              <a:buNone/>
            </a:pPr>
            <a:r>
              <a:rPr lang="en-US" dirty="0"/>
              <a:t>           Ibuprofen</a:t>
            </a:r>
          </a:p>
          <a:p>
            <a:pPr marL="0" indent="0">
              <a:buNone/>
            </a:pPr>
            <a:r>
              <a:rPr lang="en-US" dirty="0"/>
              <a:t>           Cryoprecipitate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panel thought (high certainty)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cases</a:t>
            </a:r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atracurium</a:t>
            </a:r>
            <a:endParaRPr lang="en-US" dirty="0"/>
          </a:p>
          <a:p>
            <a:r>
              <a:rPr lang="en-US" dirty="0"/>
              <a:t>One each of the following</a:t>
            </a:r>
          </a:p>
          <a:p>
            <a:pPr marL="0" indent="0">
              <a:buNone/>
            </a:pPr>
            <a:r>
              <a:rPr lang="en-US" dirty="0" err="1"/>
              <a:t>Aprotinin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Suxamethonium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Ibuprofen</a:t>
            </a:r>
          </a:p>
          <a:p>
            <a:pPr marL="0" indent="0">
              <a:buNone/>
            </a:pPr>
            <a:r>
              <a:rPr lang="en-US" dirty="0"/>
              <a:t>Cefuroxime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Vecuronium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Allergen survey Children (n=2053)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919530"/>
              </p:ext>
            </p:extLst>
          </p:nvPr>
        </p:nvGraphicFramePr>
        <p:xfrm>
          <a:off x="609599" y="1896533"/>
          <a:ext cx="10600267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18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Agent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Number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Proportion of cases receiving (%)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No. of cases NAP6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Atracurium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282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14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3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Ibuprofen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358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17.4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1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Cefuroxime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70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3.4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1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Suxamethonium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52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2.5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1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Aprotinin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4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0.2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1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Cryoprecipitate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unknown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>
                          <a:effectLst/>
                        </a:rPr>
                        <a:t>–</a:t>
                      </a:r>
                      <a:endParaRPr lang="en-GB" sz="2000" i="1" baseline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aseline="0" dirty="0">
                          <a:effectLst/>
                        </a:rPr>
                        <a:t>1</a:t>
                      </a:r>
                      <a:endParaRPr lang="en-GB" sz="2000" i="1" baseline="0" dirty="0">
                        <a:effectLst/>
                        <a:latin typeface="Gill Sans M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adults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NMBAs</a:t>
            </a:r>
            <a:r>
              <a:rPr lang="en-GB" dirty="0"/>
              <a:t> 24.7% </a:t>
            </a:r>
            <a:r>
              <a:rPr lang="en-GB" dirty="0" err="1"/>
              <a:t>paeds</a:t>
            </a:r>
            <a:r>
              <a:rPr lang="en-GB" dirty="0"/>
              <a:t> cases vs 47% adults</a:t>
            </a:r>
          </a:p>
          <a:p>
            <a:pPr marL="0" indent="0">
              <a:buNone/>
            </a:pPr>
            <a:r>
              <a:rPr lang="en-GB" dirty="0" err="1"/>
              <a:t>Atracurium</a:t>
            </a:r>
            <a:r>
              <a:rPr lang="en-GB" dirty="0"/>
              <a:t> 57% of </a:t>
            </a:r>
            <a:r>
              <a:rPr lang="en-GB" dirty="0" err="1"/>
              <a:t>paeds</a:t>
            </a:r>
            <a:r>
              <a:rPr lang="en-GB" dirty="0"/>
              <a:t> NMBAs</a:t>
            </a:r>
          </a:p>
          <a:p>
            <a:pPr marL="0" indent="0">
              <a:buNone/>
            </a:pPr>
            <a:r>
              <a:rPr lang="en-GB" dirty="0" err="1"/>
              <a:t>Rocuronium</a:t>
            </a:r>
            <a:r>
              <a:rPr lang="en-GB" dirty="0"/>
              <a:t> 5.2% (21%)</a:t>
            </a:r>
          </a:p>
          <a:p>
            <a:pPr marL="0" indent="0">
              <a:buNone/>
            </a:pPr>
            <a:r>
              <a:rPr lang="en-GB" dirty="0" err="1"/>
              <a:t>Suxamethonium</a:t>
            </a:r>
            <a:r>
              <a:rPr lang="en-GB" dirty="0"/>
              <a:t> 2.5%(10%)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14% children </a:t>
            </a:r>
            <a:r>
              <a:rPr lang="en-GB" dirty="0" err="1"/>
              <a:t>sevoflurane</a:t>
            </a:r>
            <a:r>
              <a:rPr lang="en-GB" dirty="0"/>
              <a:t>-only anaesthetic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Antibiotics</a:t>
            </a:r>
            <a:r>
              <a:rPr lang="en-GB" dirty="0"/>
              <a:t> 26.4% </a:t>
            </a:r>
            <a:r>
              <a:rPr lang="en-GB" dirty="0" err="1"/>
              <a:t>paeds</a:t>
            </a:r>
            <a:r>
              <a:rPr lang="en-GB" dirty="0"/>
              <a:t> cases vs 57% adults</a:t>
            </a:r>
          </a:p>
          <a:p>
            <a:pPr marL="0" indent="0">
              <a:buNone/>
            </a:pPr>
            <a:r>
              <a:rPr lang="en-GB" dirty="0" err="1"/>
              <a:t>Teicoplainin</a:t>
            </a:r>
            <a:r>
              <a:rPr lang="en-GB" dirty="0"/>
              <a:t> 0.9% vs 7.1% adult </a:t>
            </a:r>
            <a:r>
              <a:rPr lang="en-GB" dirty="0" err="1"/>
              <a:t>periop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Latex and </a:t>
            </a:r>
            <a:r>
              <a:rPr lang="en-GB" dirty="0" err="1"/>
              <a:t>Teicoplainin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Latex: more awareness of risk. Latex-free environment</a:t>
            </a:r>
          </a:p>
          <a:p>
            <a:r>
              <a:rPr lang="en-GB" dirty="0" err="1"/>
              <a:t>Teicoplainin</a:t>
            </a:r>
            <a:r>
              <a:rPr lang="en-GB" dirty="0"/>
              <a:t>: relatively low use (0.9 vs 7%), less labelled as penicillin allergic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presentation: 1</a:t>
            </a:r>
            <a:r>
              <a:rPr lang="en-GB" baseline="30000" dirty="0"/>
              <a:t>st</a:t>
            </a:r>
            <a:r>
              <a:rPr lang="en-GB" dirty="0"/>
              <a:t>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Bronchospasm/high airway pressures in 7(64%) of cases (all &lt; 5 minutes post)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Hypotension: 2 (both &gt;5 minutes post)</a:t>
            </a:r>
          </a:p>
          <a:p>
            <a:r>
              <a:rPr lang="en-GB" dirty="0"/>
              <a:t>Tachycardia: 1</a:t>
            </a:r>
          </a:p>
          <a:p>
            <a:r>
              <a:rPr lang="en-GB" dirty="0"/>
              <a:t>Rash: 1</a:t>
            </a:r>
          </a:p>
          <a:p>
            <a:r>
              <a:rPr lang="en-GB" dirty="0"/>
              <a:t>Decreased ETCO2: 3 (2 @ zero)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presentation: any time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6CD1ED-495C-4126-9D2A-03FE54CBE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498218"/>
              </p:ext>
            </p:extLst>
          </p:nvPr>
        </p:nvGraphicFramePr>
        <p:xfrm>
          <a:off x="1219200" y="1689493"/>
          <a:ext cx="8991600" cy="358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549</Words>
  <Application>Microsoft Office PowerPoint</Application>
  <PresentationFormat>Widescreen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Gill Sans MT</vt:lpstr>
      <vt:lpstr>Times New Roman</vt:lpstr>
      <vt:lpstr>PowerpointTheme2016</vt:lpstr>
      <vt:lpstr> NAP6  Paediatric cases  Mark Thomas  Paediatric Anaesthetist Great Ormond Street Hospital, London Council member, Association of Paedaitrc Anaesthetists GBI </vt:lpstr>
      <vt:lpstr>Paediatric caseload</vt:lpstr>
      <vt:lpstr>What the anaesthetist thought…..</vt:lpstr>
      <vt:lpstr>What the panel thought (high certainty)</vt:lpstr>
      <vt:lpstr>Allergen survey Children (n=2053)</vt:lpstr>
      <vt:lpstr>Differences from adults</vt:lpstr>
      <vt:lpstr>Latex and Teicoplainin</vt:lpstr>
      <vt:lpstr>Clinical presentation: 1st feature</vt:lpstr>
      <vt:lpstr>Clinical presentation: any time</vt:lpstr>
      <vt:lpstr>Management</vt:lpstr>
      <vt:lpstr>Management: fluids</vt:lpstr>
      <vt:lpstr>Management: guidelines and judge</vt:lpstr>
      <vt:lpstr>Outcomes</vt:lpstr>
      <vt:lpstr>Investigation and follow-up</vt:lpstr>
      <vt:lpstr>Summary: Paeds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18</cp:revision>
  <dcterms:created xsi:type="dcterms:W3CDTF">2018-04-06T08:51:48Z</dcterms:created>
  <dcterms:modified xsi:type="dcterms:W3CDTF">2018-04-23T08:36:40Z</dcterms:modified>
</cp:coreProperties>
</file>