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2" r:id="rId1"/>
  </p:sldMasterIdLst>
  <p:notesMasterIdLst>
    <p:notesMasterId r:id="rId40"/>
  </p:notesMasterIdLst>
  <p:handoutMasterIdLst>
    <p:handoutMasterId r:id="rId41"/>
  </p:handoutMasterIdLst>
  <p:sldIdLst>
    <p:sldId id="256" r:id="rId2"/>
    <p:sldId id="257" r:id="rId3"/>
    <p:sldId id="258" r:id="rId4"/>
    <p:sldId id="259" r:id="rId5"/>
    <p:sldId id="260" r:id="rId6"/>
    <p:sldId id="271" r:id="rId7"/>
    <p:sldId id="272" r:id="rId8"/>
    <p:sldId id="273" r:id="rId9"/>
    <p:sldId id="274" r:id="rId10"/>
    <p:sldId id="275" r:id="rId11"/>
    <p:sldId id="276" r:id="rId12"/>
    <p:sldId id="277" r:id="rId13"/>
    <p:sldId id="278" r:id="rId14"/>
    <p:sldId id="279" r:id="rId15"/>
    <p:sldId id="280" r:id="rId16"/>
    <p:sldId id="281" r:id="rId17"/>
    <p:sldId id="282" r:id="rId18"/>
    <p:sldId id="283" r:id="rId19"/>
    <p:sldId id="284" r:id="rId20"/>
    <p:sldId id="285" r:id="rId21"/>
    <p:sldId id="286" r:id="rId22"/>
    <p:sldId id="287" r:id="rId23"/>
    <p:sldId id="288" r:id="rId24"/>
    <p:sldId id="289" r:id="rId25"/>
    <p:sldId id="290" r:id="rId26"/>
    <p:sldId id="291" r:id="rId27"/>
    <p:sldId id="292" r:id="rId28"/>
    <p:sldId id="293" r:id="rId29"/>
    <p:sldId id="294" r:id="rId30"/>
    <p:sldId id="295" r:id="rId31"/>
    <p:sldId id="296" r:id="rId32"/>
    <p:sldId id="297" r:id="rId33"/>
    <p:sldId id="298" r:id="rId34"/>
    <p:sldId id="299" r:id="rId35"/>
    <p:sldId id="300" r:id="rId36"/>
    <p:sldId id="301" r:id="rId37"/>
    <p:sldId id="302" r:id="rId38"/>
    <p:sldId id="305" r:id="rId39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ABBF"/>
    <a:srgbClr val="898D8D"/>
    <a:srgbClr val="00A7B5"/>
    <a:srgbClr val="3F2A56"/>
    <a:srgbClr val="A05EB5"/>
    <a:srgbClr val="62B5E5"/>
    <a:srgbClr val="EF4A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5" d="100"/>
          <a:sy n="75" d="100"/>
        </p:scale>
        <p:origin x="948" y="5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5157A33-F991-48E1-96E1-E06C227CBE1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E5F5F3C-23BA-C927-52BB-AC06C8866BC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EA3189-C5BE-4EFB-A576-E4888F5CFA76}" type="datetimeFigureOut">
              <a:rPr lang="en-GB" smtClean="0"/>
              <a:t>14/07/2023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CF63139-861F-3F4B-B881-EEFBA5423B0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dirty="0"/>
              <a:t>Adapted from flash card pack produced by Tom Burr &amp; Barry Featherstone for East Kent Hospitals NHS Foundation Trust 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6644D2F-DC3F-BD40-7C30-318CD9D7B1D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49AC48-3FF5-48D8-855D-D05DC09BBAA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38972790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EBD55E-A297-4B21-8076-3AB08F3C1CBD}" type="datetimeFigureOut">
              <a:rPr lang="en-GB" smtClean="0"/>
              <a:t>14/07/2023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dirty="0"/>
              <a:t>Adapted from flash card pack produced by Tom Burr &amp; Barry Featherstone for East Kent Hospitals NHS Foundation Trust 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E23A64-32B8-49E0-8CF4-E6E6B77122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51460736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Adapted from flash card pack produced by Tom Burr &amp; Barry Featherstone for East Kent Hospitals NHS Foundation Trust 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E23A64-32B8-49E0-8CF4-E6E6B7712226}" type="slidenum">
              <a:rPr lang="en-GB" smtClean="0"/>
              <a:t>38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578780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</p:spPr>
        <p:txBody>
          <a:bodyPr>
            <a:normAutofit/>
          </a:bodyPr>
          <a:lstStyle>
            <a:lvl1pPr>
              <a:defRPr sz="3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>
            <a:normAutofit/>
          </a:bodyPr>
          <a:lstStyle>
            <a:lvl1pPr marL="0" indent="0" algn="ctr">
              <a:buNone/>
              <a:defRPr sz="3000">
                <a:solidFill>
                  <a:srgbClr val="898D8D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66108-5AEF-D14E-BA70-38762366C1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23447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66108-5AEF-D14E-BA70-38762366C1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43625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66108-5AEF-D14E-BA70-38762366C1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004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/>
            </a:lvl1pPr>
            <a:lvl2pPr>
              <a:defRPr sz="2500">
                <a:solidFill>
                  <a:schemeClr val="tx1"/>
                </a:solidFill>
              </a:defRPr>
            </a:lvl2pPr>
            <a:lvl3pPr>
              <a:defRPr sz="2200"/>
            </a:lvl3pPr>
            <a:lvl4pPr>
              <a:defRPr sz="2200"/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66108-5AEF-D14E-BA70-38762366C1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25698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3305176"/>
            <a:ext cx="7772400" cy="1021556"/>
          </a:xfrm>
        </p:spPr>
        <p:txBody>
          <a:bodyPr anchor="t">
            <a:normAutofit/>
          </a:bodyPr>
          <a:lstStyle>
            <a:lvl1pPr algn="l">
              <a:defRPr sz="3800" b="0" cap="none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66108-5AEF-D14E-BA70-38762366C1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0757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5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5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66108-5AEF-D14E-BA70-38762366C1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55496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0" y="1151335"/>
            <a:ext cx="4041775" cy="47982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0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66108-5AEF-D14E-BA70-38762366C1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9210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66108-5AEF-D14E-BA70-38762366C1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2617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66108-5AEF-D14E-BA70-38762366C1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71305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5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5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66108-5AEF-D14E-BA70-38762366C1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86509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66108-5AEF-D14E-BA70-38762366C1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4767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4708900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A66108-5AEF-D14E-BA70-38762366C1B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 descr="RCoA-Initials-RGB.jpg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5847" y="4435325"/>
            <a:ext cx="1168958" cy="540295"/>
          </a:xfrm>
          <a:prstGeom prst="rect">
            <a:avLst/>
          </a:prstGeom>
        </p:spPr>
      </p:pic>
      <p:pic>
        <p:nvPicPr>
          <p:cNvPr id="8" name="Picture 7" descr="RCoA-Initials-RGB.jp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5847" y="4435325"/>
            <a:ext cx="1168958" cy="540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6050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4400" kern="1200">
          <a:solidFill>
            <a:srgbClr val="50ABBF"/>
          </a:solidFill>
          <a:latin typeface="Century Gothic"/>
          <a:ea typeface="+mj-ea"/>
          <a:cs typeface="Century Gothic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00A7B5"/>
        </a:buClr>
        <a:buFont typeface="Arial"/>
        <a:buChar char="•"/>
        <a:defRPr sz="3200" kern="1200">
          <a:solidFill>
            <a:srgbClr val="3F2A56"/>
          </a:solidFill>
          <a:latin typeface="Century Gothic"/>
          <a:ea typeface="+mn-ea"/>
          <a:cs typeface="Century Gothic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rgbClr val="3F2A56"/>
          </a:solidFill>
          <a:latin typeface="Century Gothic"/>
          <a:ea typeface="+mn-ea"/>
          <a:cs typeface="Century Gothic"/>
        </a:defRPr>
      </a:lvl2pPr>
      <a:lvl3pPr marL="1143000" indent="-228600" algn="l" defTabSz="457200" rtl="0" eaLnBrk="1" latinLnBrk="0" hangingPunct="1">
        <a:spcBef>
          <a:spcPct val="20000"/>
        </a:spcBef>
        <a:buClr>
          <a:srgbClr val="00A7B5"/>
        </a:buClr>
        <a:buFont typeface="Arial"/>
        <a:buChar char="•"/>
        <a:defRPr sz="2400" kern="1200">
          <a:solidFill>
            <a:srgbClr val="3F2A56"/>
          </a:solidFill>
          <a:latin typeface="Century Gothic"/>
          <a:ea typeface="+mn-ea"/>
          <a:cs typeface="Century Gothic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rgbClr val="3F2A56"/>
          </a:solidFill>
          <a:latin typeface="Century Gothic"/>
          <a:ea typeface="+mn-ea"/>
          <a:cs typeface="Century Gothic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rgbClr val="3F2A56"/>
          </a:solidFill>
          <a:latin typeface="Century Gothic"/>
          <a:ea typeface="+mn-ea"/>
          <a:cs typeface="Century Gothic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PowerPoint-Title-Lilac.jp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r="-50" b="28762"/>
          <a:stretch/>
        </p:blipFill>
        <p:spPr>
          <a:xfrm>
            <a:off x="0" y="0"/>
            <a:ext cx="9630888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0515" y="1413934"/>
            <a:ext cx="9005151" cy="2802466"/>
          </a:xfrm>
        </p:spPr>
        <p:txBody>
          <a:bodyPr anchor="t">
            <a:normAutofit/>
          </a:bodyPr>
          <a:lstStyle/>
          <a:p>
            <a:pPr algn="ctr"/>
            <a:r>
              <a:rPr lang="en-US" sz="4400" b="1" dirty="0">
                <a:solidFill>
                  <a:schemeClr val="bg1"/>
                </a:solidFill>
              </a:rPr>
              <a:t>Theatre team training</a:t>
            </a:r>
            <a:br>
              <a:rPr lang="en-US" sz="4400" dirty="0">
                <a:solidFill>
                  <a:schemeClr val="bg1"/>
                </a:solidFill>
              </a:rPr>
            </a:br>
            <a:r>
              <a:rPr lang="en-US" sz="4400" dirty="0">
                <a:solidFill>
                  <a:schemeClr val="bg1"/>
                </a:solidFill>
              </a:rPr>
              <a:t>Flash Cards Starter Pack</a:t>
            </a:r>
            <a:br>
              <a:rPr lang="en-US" sz="4400" dirty="0">
                <a:solidFill>
                  <a:schemeClr val="bg1"/>
                </a:solidFill>
              </a:rPr>
            </a:b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4B42057-1756-DF17-9291-E6E6FF9E13B2}"/>
              </a:ext>
            </a:extLst>
          </p:cNvPr>
          <p:cNvSpPr txBox="1"/>
          <p:nvPr/>
        </p:nvSpPr>
        <p:spPr>
          <a:xfrm>
            <a:off x="237067" y="4691401"/>
            <a:ext cx="92794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</a:rPr>
              <a:t>Adapted from What if? flash card pack produced by Tom Burr &amp; Barry Featherstone for East Kent Hospitals NHS Foundation Trust </a:t>
            </a:r>
            <a:endParaRPr lang="en-GB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02910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8852768"/>
              </p:ext>
            </p:extLst>
          </p:nvPr>
        </p:nvGraphicFramePr>
        <p:xfrm>
          <a:off x="194733" y="190724"/>
          <a:ext cx="8762999" cy="2376012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22613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016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8390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45"/>
                        </a:spcBef>
                      </a:pPr>
                      <a:r>
                        <a:rPr sz="1800" b="1" spc="-10" dirty="0">
                          <a:solidFill>
                            <a:schemeClr val="tx1"/>
                          </a:solidFill>
                        </a:rPr>
                        <a:t>LARYNGOSPASM</a:t>
                      </a:r>
                      <a:endParaRPr sz="180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232886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953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815"/>
                        </a:spcBef>
                      </a:pPr>
                      <a:r>
                        <a:rPr sz="1400" dirty="0"/>
                        <a:t>Human</a:t>
                      </a:r>
                      <a:r>
                        <a:rPr sz="1400" spc="-10" dirty="0"/>
                        <a:t> Factors: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77629" marB="0"/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815"/>
                        </a:spcBef>
                      </a:pPr>
                      <a:r>
                        <a:rPr sz="1400" dirty="0"/>
                        <a:t>Human</a:t>
                      </a:r>
                      <a:r>
                        <a:rPr sz="1400" spc="-65" dirty="0"/>
                        <a:t> </a:t>
                      </a:r>
                      <a:r>
                        <a:rPr sz="1400" dirty="0"/>
                        <a:t>Interaction,</a:t>
                      </a:r>
                      <a:r>
                        <a:rPr sz="1400" spc="-50" dirty="0"/>
                        <a:t> </a:t>
                      </a:r>
                      <a:r>
                        <a:rPr sz="1400" dirty="0"/>
                        <a:t>Equipment,</a:t>
                      </a:r>
                      <a:r>
                        <a:rPr sz="1400" spc="-50" dirty="0"/>
                        <a:t> </a:t>
                      </a:r>
                      <a:r>
                        <a:rPr sz="1400" spc="-10" dirty="0"/>
                        <a:t>Environment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77629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10151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400" spc="-10" dirty="0"/>
                        <a:t>Problem: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29051" marB="0"/>
                </a:tc>
                <a:tc>
                  <a:txBody>
                    <a:bodyPr/>
                    <a:lstStyle/>
                    <a:p>
                      <a:pPr marL="91440" marR="15049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400" dirty="0"/>
                        <a:t>The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theatre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team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are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busy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tidying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up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at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end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of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15" dirty="0"/>
                        <a:t> </a:t>
                      </a:r>
                      <a:r>
                        <a:rPr sz="1400" spc="-10" dirty="0"/>
                        <a:t>list. </a:t>
                      </a:r>
                      <a:r>
                        <a:rPr sz="1400" dirty="0"/>
                        <a:t>After</a:t>
                      </a:r>
                      <a:r>
                        <a:rPr sz="1400" spc="-40" dirty="0"/>
                        <a:t> </a:t>
                      </a:r>
                      <a:r>
                        <a:rPr sz="1400" dirty="0"/>
                        <a:t>reversing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muscle</a:t>
                      </a:r>
                      <a:r>
                        <a:rPr sz="1400" spc="-25" dirty="0"/>
                        <a:t> </a:t>
                      </a:r>
                      <a:r>
                        <a:rPr sz="1400" spc="-10" dirty="0"/>
                        <a:t>relaxant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with</a:t>
                      </a:r>
                      <a:r>
                        <a:rPr sz="1400" spc="-30" dirty="0"/>
                        <a:t> </a:t>
                      </a:r>
                      <a:r>
                        <a:rPr sz="1400" spc="-10" dirty="0"/>
                        <a:t>neostigmine/ glycopyrrolate</a:t>
                      </a:r>
                      <a:r>
                        <a:rPr sz="1400" spc="-35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proceed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extubate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patient</a:t>
                      </a:r>
                      <a:r>
                        <a:rPr sz="1400" spc="-20" dirty="0"/>
                        <a:t> </a:t>
                      </a:r>
                      <a:r>
                        <a:rPr sz="1400" spc="-10" dirty="0"/>
                        <a:t>awake. </a:t>
                      </a:r>
                      <a:r>
                        <a:rPr sz="1400" dirty="0"/>
                        <a:t>The</a:t>
                      </a:r>
                      <a:r>
                        <a:rPr sz="1400" spc="-40" dirty="0"/>
                        <a:t> </a:t>
                      </a:r>
                      <a:r>
                        <a:rPr sz="1400" dirty="0"/>
                        <a:t>patient</a:t>
                      </a:r>
                      <a:r>
                        <a:rPr sz="1400" spc="-35" dirty="0"/>
                        <a:t> </a:t>
                      </a:r>
                      <a:r>
                        <a:rPr sz="1400" dirty="0"/>
                        <a:t>immediately</a:t>
                      </a:r>
                      <a:r>
                        <a:rPr sz="1400" spc="-35" dirty="0"/>
                        <a:t> </a:t>
                      </a:r>
                      <a:r>
                        <a:rPr sz="1400" dirty="0"/>
                        <a:t>becomes</a:t>
                      </a:r>
                      <a:r>
                        <a:rPr sz="1400" spc="-40" dirty="0"/>
                        <a:t> </a:t>
                      </a:r>
                      <a:r>
                        <a:rPr sz="1400" dirty="0"/>
                        <a:t>stridulous.</a:t>
                      </a:r>
                      <a:r>
                        <a:rPr sz="1400" spc="-40" dirty="0"/>
                        <a:t> </a:t>
                      </a:r>
                      <a:r>
                        <a:rPr sz="1400" dirty="0"/>
                        <a:t>There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is</a:t>
                      </a:r>
                      <a:r>
                        <a:rPr sz="1400" spc="-30" dirty="0"/>
                        <a:t> </a:t>
                      </a:r>
                      <a:r>
                        <a:rPr sz="1400" spc="-25" dirty="0"/>
                        <a:t>no </a:t>
                      </a:r>
                      <a:r>
                        <a:rPr sz="1400" spc="-10" dirty="0"/>
                        <a:t>End-</a:t>
                      </a:r>
                      <a:r>
                        <a:rPr sz="1400" dirty="0"/>
                        <a:t>tidal</a:t>
                      </a:r>
                      <a:r>
                        <a:rPr sz="1400" spc="-35" dirty="0"/>
                        <a:t> </a:t>
                      </a:r>
                      <a:r>
                        <a:rPr sz="1400" dirty="0"/>
                        <a:t>CO2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recordable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with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a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face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mask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and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10" dirty="0"/>
                        <a:t> patient </a:t>
                      </a:r>
                      <a:r>
                        <a:rPr sz="1400" dirty="0"/>
                        <a:t>starts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20" dirty="0"/>
                        <a:t> </a:t>
                      </a:r>
                      <a:r>
                        <a:rPr sz="1400" spc="-10" dirty="0"/>
                        <a:t>desaturate</a:t>
                      </a:r>
                      <a:r>
                        <a:rPr sz="1400" spc="-15" dirty="0"/>
                        <a:t> </a:t>
                      </a:r>
                      <a:r>
                        <a:rPr sz="1400" spc="-10" dirty="0"/>
                        <a:t>quickly.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29051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7927486"/>
              </p:ext>
            </p:extLst>
          </p:nvPr>
        </p:nvGraphicFramePr>
        <p:xfrm>
          <a:off x="194734" y="2620992"/>
          <a:ext cx="8762998" cy="2391275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87629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48711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400" spc="-10" dirty="0">
                          <a:solidFill>
                            <a:schemeClr val="tx1"/>
                          </a:solidFill>
                        </a:rPr>
                        <a:t>Questions:</a:t>
                      </a:r>
                      <a:endParaRPr sz="140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31433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6119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1400" dirty="0"/>
                        <a:t>How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would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manage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this</a:t>
                      </a:r>
                      <a:r>
                        <a:rPr sz="1400" spc="-15" dirty="0"/>
                        <a:t> </a:t>
                      </a:r>
                      <a:r>
                        <a:rPr sz="1400" spc="-10" dirty="0"/>
                        <a:t>situation?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40481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7854">
                <a:tc>
                  <a:txBody>
                    <a:bodyPr/>
                    <a:lstStyle/>
                    <a:p>
                      <a:pPr marL="90805">
                        <a:lnSpc>
                          <a:spcPts val="2130"/>
                        </a:lnSpc>
                        <a:spcBef>
                          <a:spcPts val="465"/>
                        </a:spcBef>
                      </a:pPr>
                      <a:r>
                        <a:rPr sz="1400" dirty="0"/>
                        <a:t>How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would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communicate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this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concern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your</a:t>
                      </a:r>
                      <a:r>
                        <a:rPr sz="1400" spc="-25" dirty="0"/>
                        <a:t> </a:t>
                      </a:r>
                      <a:r>
                        <a:rPr sz="1400" spc="-10" dirty="0"/>
                        <a:t>team?</a:t>
                      </a:r>
                      <a:endParaRPr sz="1400" dirty="0"/>
                    </a:p>
                    <a:p>
                      <a:pPr marL="90805">
                        <a:lnSpc>
                          <a:spcPts val="2130"/>
                        </a:lnSpc>
                      </a:pPr>
                      <a:r>
                        <a:rPr sz="1400" b="1" dirty="0">
                          <a:solidFill>
                            <a:srgbClr val="7F7F7F"/>
                          </a:solidFill>
                        </a:rPr>
                        <a:t>DODAR</a:t>
                      </a:r>
                      <a:r>
                        <a:rPr sz="1400" b="1" spc="-35" dirty="0">
                          <a:solidFill>
                            <a:srgbClr val="7F7F7F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7F7F7F"/>
                          </a:solidFill>
                        </a:rPr>
                        <a:t>(Diagnostics/</a:t>
                      </a:r>
                      <a:r>
                        <a:rPr sz="1400" spc="-35" dirty="0">
                          <a:solidFill>
                            <a:srgbClr val="7F7F7F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7F7F7F"/>
                          </a:solidFill>
                        </a:rPr>
                        <a:t>Options/</a:t>
                      </a:r>
                      <a:r>
                        <a:rPr sz="1400" spc="-25" dirty="0">
                          <a:solidFill>
                            <a:srgbClr val="7F7F7F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7F7F7F"/>
                          </a:solidFill>
                        </a:rPr>
                        <a:t>Declare</a:t>
                      </a:r>
                      <a:r>
                        <a:rPr sz="1400" spc="-25" dirty="0">
                          <a:solidFill>
                            <a:srgbClr val="7F7F7F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7F7F7F"/>
                          </a:solidFill>
                        </a:rPr>
                        <a:t>decision/</a:t>
                      </a:r>
                      <a:r>
                        <a:rPr sz="1400" spc="-25" dirty="0">
                          <a:solidFill>
                            <a:srgbClr val="7F7F7F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7F7F7F"/>
                          </a:solidFill>
                        </a:rPr>
                        <a:t>Allocate</a:t>
                      </a:r>
                      <a:r>
                        <a:rPr sz="1400" spc="-25" dirty="0">
                          <a:solidFill>
                            <a:srgbClr val="7F7F7F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7F7F7F"/>
                          </a:solidFill>
                        </a:rPr>
                        <a:t>Roles/</a:t>
                      </a:r>
                      <a:r>
                        <a:rPr sz="1400" spc="-25" dirty="0">
                          <a:solidFill>
                            <a:srgbClr val="7F7F7F"/>
                          </a:solidFill>
                        </a:rPr>
                        <a:t> </a:t>
                      </a:r>
                      <a:r>
                        <a:rPr sz="1400" spc="-10" dirty="0">
                          <a:solidFill>
                            <a:srgbClr val="7F7F7F"/>
                          </a:solidFill>
                        </a:rPr>
                        <a:t>Review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44291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8711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400" dirty="0"/>
                        <a:t>What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help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might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need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and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where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would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get</a:t>
                      </a:r>
                      <a:r>
                        <a:rPr sz="1400" spc="-15" dirty="0"/>
                        <a:t> </a:t>
                      </a:r>
                      <a:r>
                        <a:rPr sz="1400" spc="-25" dirty="0"/>
                        <a:t>it?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9880">
                <a:tc>
                  <a:txBody>
                    <a:bodyPr/>
                    <a:lstStyle/>
                    <a:p>
                      <a:pPr marL="90805" marR="502284">
                        <a:lnSpc>
                          <a:spcPts val="2100"/>
                        </a:lnSpc>
                        <a:spcBef>
                          <a:spcPts val="575"/>
                        </a:spcBef>
                      </a:pPr>
                      <a:r>
                        <a:rPr sz="1400" dirty="0"/>
                        <a:t>With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regard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managing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this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situation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have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identified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any</a:t>
                      </a:r>
                      <a:r>
                        <a:rPr sz="1400" spc="-30" dirty="0"/>
                        <a:t> </a:t>
                      </a:r>
                      <a:r>
                        <a:rPr sz="1400" spc="-10" dirty="0"/>
                        <a:t>changes </a:t>
                      </a:r>
                      <a:r>
                        <a:rPr sz="1400" dirty="0"/>
                        <a:t>which</a:t>
                      </a:r>
                      <a:r>
                        <a:rPr sz="1400" spc="5" dirty="0"/>
                        <a:t> </a:t>
                      </a:r>
                      <a:r>
                        <a:rPr sz="1400" dirty="0"/>
                        <a:t>need</a:t>
                      </a:r>
                      <a:r>
                        <a:rPr sz="1400" spc="5" dirty="0"/>
                        <a:t> </a:t>
                      </a:r>
                      <a:r>
                        <a:rPr sz="1400" dirty="0"/>
                        <a:t>to be</a:t>
                      </a:r>
                      <a:r>
                        <a:rPr sz="1400" spc="5" dirty="0"/>
                        <a:t> </a:t>
                      </a:r>
                      <a:r>
                        <a:rPr sz="1400" spc="-20" dirty="0"/>
                        <a:t>made?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54769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3249326" y="6433492"/>
            <a:ext cx="2646045" cy="2114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kern="0"/>
            </a:defPPr>
            <a:lvl1pPr>
              <a:defRPr sz="1200" b="0" i="0">
                <a:solidFill>
                  <a:srgbClr val="898989"/>
                </a:solidFill>
                <a:latin typeface="Calibri"/>
                <a:cs typeface="Calibri"/>
              </a:defRPr>
            </a:lvl1pPr>
          </a:lstStyle>
          <a:p>
            <a:pPr marL="9525">
              <a:spcBef>
                <a:spcPts val="30"/>
              </a:spcBef>
            </a:pPr>
            <a:r>
              <a:rPr lang="en-US" spc="-10" dirty="0"/>
              <a:t>Adapted from flash card pack produced by Tom Burr &amp; Barry Featherstone for East Kent Hospitals NHS Foundation Trust </a:t>
            </a:r>
            <a:endParaRPr spc="-8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6154055"/>
              </p:ext>
            </p:extLst>
          </p:nvPr>
        </p:nvGraphicFramePr>
        <p:xfrm>
          <a:off x="203200" y="190724"/>
          <a:ext cx="8746067" cy="2159793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24129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331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0103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045"/>
                        </a:spcBef>
                      </a:pPr>
                      <a:r>
                        <a:rPr sz="1800" b="1" spc="-10" dirty="0">
                          <a:solidFill>
                            <a:schemeClr val="tx1"/>
                          </a:solidFill>
                        </a:rPr>
                        <a:t>NEEDLE-</a:t>
                      </a:r>
                      <a:r>
                        <a:rPr sz="1800" b="1" dirty="0">
                          <a:solidFill>
                            <a:schemeClr val="tx1"/>
                          </a:solidFill>
                        </a:rPr>
                        <a:t>STICK</a:t>
                      </a:r>
                      <a:r>
                        <a:rPr sz="1800" b="1" spc="-35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800" b="1" spc="-10" dirty="0">
                          <a:solidFill>
                            <a:schemeClr val="tx1"/>
                          </a:solidFill>
                        </a:rPr>
                        <a:t>INJURY</a:t>
                      </a:r>
                      <a:endParaRPr sz="180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94786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577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185"/>
                        </a:spcBef>
                      </a:pPr>
                      <a:r>
                        <a:rPr sz="1400" dirty="0"/>
                        <a:t>Human</a:t>
                      </a:r>
                      <a:r>
                        <a:rPr sz="1400" spc="-10" dirty="0"/>
                        <a:t> Factors: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112871" marB="0"/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185"/>
                        </a:spcBef>
                      </a:pPr>
                      <a:r>
                        <a:rPr sz="1400" dirty="0"/>
                        <a:t>Systems,</a:t>
                      </a:r>
                      <a:r>
                        <a:rPr sz="1400" spc="-40" dirty="0"/>
                        <a:t> </a:t>
                      </a:r>
                      <a:r>
                        <a:rPr sz="1400" dirty="0"/>
                        <a:t>Human</a:t>
                      </a:r>
                      <a:r>
                        <a:rPr sz="1400" spc="-40" dirty="0"/>
                        <a:t> </a:t>
                      </a:r>
                      <a:r>
                        <a:rPr sz="1400" spc="-10" dirty="0"/>
                        <a:t>Interaction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112871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12984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400" spc="-10" dirty="0"/>
                        <a:t>Problem: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28575" marB="0"/>
                </a:tc>
                <a:tc>
                  <a:txBody>
                    <a:bodyPr/>
                    <a:lstStyle/>
                    <a:p>
                      <a:pPr marL="90805" marR="179705">
                        <a:lnSpc>
                          <a:spcPct val="100299"/>
                        </a:lnSpc>
                        <a:spcBef>
                          <a:spcPts val="295"/>
                        </a:spcBef>
                      </a:pPr>
                      <a:r>
                        <a:rPr sz="1400" dirty="0"/>
                        <a:t>During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first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case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on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list,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scrub</a:t>
                      </a:r>
                      <a:r>
                        <a:rPr sz="1400" spc="-5" dirty="0"/>
                        <a:t> </a:t>
                      </a:r>
                      <a:r>
                        <a:rPr sz="1400" spc="-10" dirty="0"/>
                        <a:t>nurse </a:t>
                      </a:r>
                      <a:r>
                        <a:rPr sz="1400" dirty="0"/>
                        <a:t>notices</a:t>
                      </a:r>
                      <a:r>
                        <a:rPr sz="1400" spc="-35" dirty="0"/>
                        <a:t> </a:t>
                      </a:r>
                      <a:r>
                        <a:rPr sz="1400" dirty="0"/>
                        <a:t>that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senior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surgeon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has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sustained</a:t>
                      </a:r>
                      <a:r>
                        <a:rPr sz="1400" spc="-20" dirty="0"/>
                        <a:t> </a:t>
                      </a:r>
                      <a:r>
                        <a:rPr sz="1400" spc="-50" dirty="0"/>
                        <a:t>a </a:t>
                      </a:r>
                      <a:r>
                        <a:rPr sz="1400" spc="-10" dirty="0"/>
                        <a:t>needle-</a:t>
                      </a:r>
                      <a:r>
                        <a:rPr sz="1400" dirty="0"/>
                        <a:t>stick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injury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from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junior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surgeon</a:t>
                      </a:r>
                      <a:r>
                        <a:rPr sz="1400" spc="-5" dirty="0"/>
                        <a:t> </a:t>
                      </a:r>
                      <a:r>
                        <a:rPr sz="1400" spc="-10" dirty="0"/>
                        <a:t>during </a:t>
                      </a:r>
                      <a:r>
                        <a:rPr sz="1400" dirty="0"/>
                        <a:t>skin</a:t>
                      </a:r>
                      <a:r>
                        <a:rPr sz="1400" spc="-15" dirty="0"/>
                        <a:t> </a:t>
                      </a:r>
                      <a:r>
                        <a:rPr sz="1400" spc="-10" dirty="0"/>
                        <a:t>closure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28099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380209"/>
              </p:ext>
            </p:extLst>
          </p:nvPr>
        </p:nvGraphicFramePr>
        <p:xfrm>
          <a:off x="203200" y="2458975"/>
          <a:ext cx="8746067" cy="2553290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87460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7549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sz="1400" spc="-10" dirty="0">
                          <a:solidFill>
                            <a:schemeClr val="tx1"/>
                          </a:solidFill>
                        </a:rPr>
                        <a:t>Questions:</a:t>
                      </a:r>
                      <a:endParaRPr sz="140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40958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7151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1400" dirty="0"/>
                        <a:t>What</a:t>
                      </a:r>
                      <a:r>
                        <a:rPr sz="1400" spc="-40" dirty="0"/>
                        <a:t> </a:t>
                      </a:r>
                      <a:r>
                        <a:rPr sz="1400" dirty="0"/>
                        <a:t>steps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would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take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reduce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risk</a:t>
                      </a:r>
                      <a:r>
                        <a:rPr sz="1400" spc="-35" dirty="0"/>
                        <a:t> </a:t>
                      </a:r>
                      <a:r>
                        <a:rPr sz="1400" dirty="0"/>
                        <a:t>of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harm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patient/</a:t>
                      </a:r>
                      <a:r>
                        <a:rPr sz="1400" spc="-20" dirty="0"/>
                        <a:t> </a:t>
                      </a:r>
                      <a:r>
                        <a:rPr sz="1400" spc="-10" dirty="0"/>
                        <a:t>staff?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65246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6195">
                <a:tc>
                  <a:txBody>
                    <a:bodyPr/>
                    <a:lstStyle/>
                    <a:p>
                      <a:pPr marL="90805" marR="772795">
                        <a:lnSpc>
                          <a:spcPts val="2100"/>
                        </a:lnSpc>
                        <a:spcBef>
                          <a:spcPts val="650"/>
                        </a:spcBef>
                      </a:pPr>
                      <a:r>
                        <a:rPr sz="1400" dirty="0"/>
                        <a:t>What</a:t>
                      </a:r>
                      <a:r>
                        <a:rPr sz="1400" spc="-35" dirty="0"/>
                        <a:t> </a:t>
                      </a:r>
                      <a:r>
                        <a:rPr sz="1400" dirty="0"/>
                        <a:t>would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do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if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surgeon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refused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acknowledge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what</a:t>
                      </a:r>
                      <a:r>
                        <a:rPr sz="1400" spc="-20" dirty="0"/>
                        <a:t> </a:t>
                      </a:r>
                      <a:r>
                        <a:rPr sz="1400" spc="-25" dirty="0"/>
                        <a:t>has </a:t>
                      </a:r>
                      <a:r>
                        <a:rPr sz="1400" dirty="0"/>
                        <a:t>happened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and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continues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suture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15" dirty="0"/>
                        <a:t> </a:t>
                      </a:r>
                      <a:r>
                        <a:rPr sz="1400" spc="-10" dirty="0"/>
                        <a:t>skin?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61913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3381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760"/>
                        </a:spcBef>
                      </a:pPr>
                      <a:r>
                        <a:rPr sz="1400" dirty="0"/>
                        <a:t>What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resources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might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use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help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in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this</a:t>
                      </a:r>
                      <a:r>
                        <a:rPr sz="1400" spc="-15" dirty="0"/>
                        <a:t> </a:t>
                      </a:r>
                      <a:r>
                        <a:rPr sz="1400" spc="-10" dirty="0"/>
                        <a:t>situation?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7239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9014">
                <a:tc>
                  <a:txBody>
                    <a:bodyPr/>
                    <a:lstStyle/>
                    <a:p>
                      <a:pPr marL="90805" marR="502284">
                        <a:lnSpc>
                          <a:spcPts val="2100"/>
                        </a:lnSpc>
                        <a:spcBef>
                          <a:spcPts val="409"/>
                        </a:spcBef>
                      </a:pPr>
                      <a:r>
                        <a:rPr sz="1400" dirty="0"/>
                        <a:t>With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regard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managing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this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situation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have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identified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any</a:t>
                      </a:r>
                      <a:r>
                        <a:rPr sz="1400" spc="-30" dirty="0"/>
                        <a:t> </a:t>
                      </a:r>
                      <a:r>
                        <a:rPr sz="1400" spc="-10" dirty="0"/>
                        <a:t>changes </a:t>
                      </a:r>
                      <a:r>
                        <a:rPr sz="1400" dirty="0"/>
                        <a:t>which</a:t>
                      </a:r>
                      <a:r>
                        <a:rPr sz="1400" spc="5" dirty="0"/>
                        <a:t> </a:t>
                      </a:r>
                      <a:r>
                        <a:rPr sz="1400" dirty="0"/>
                        <a:t>need</a:t>
                      </a:r>
                      <a:r>
                        <a:rPr sz="1400" spc="5" dirty="0"/>
                        <a:t> </a:t>
                      </a:r>
                      <a:r>
                        <a:rPr sz="1400" dirty="0"/>
                        <a:t>to be</a:t>
                      </a:r>
                      <a:r>
                        <a:rPr sz="1400" spc="5" dirty="0"/>
                        <a:t> </a:t>
                      </a:r>
                      <a:r>
                        <a:rPr sz="1400" spc="-20" dirty="0"/>
                        <a:t>made?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9052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3249326" y="6433492"/>
            <a:ext cx="2646045" cy="2114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kern="0"/>
            </a:defPPr>
            <a:lvl1pPr>
              <a:defRPr sz="1200" b="0" i="0">
                <a:solidFill>
                  <a:srgbClr val="898989"/>
                </a:solidFill>
                <a:latin typeface="Calibri"/>
                <a:cs typeface="Calibri"/>
              </a:defRPr>
            </a:lvl1pPr>
          </a:lstStyle>
          <a:p>
            <a:pPr marL="9525">
              <a:spcBef>
                <a:spcPts val="30"/>
              </a:spcBef>
            </a:pPr>
            <a:r>
              <a:rPr lang="en-US" spc="-10" dirty="0"/>
              <a:t>Adapted from flash card pack produced by Tom Burr &amp; Barry Featherstone for East Kent Hospitals NHS Foundation Trust </a:t>
            </a:r>
            <a:endParaRPr spc="-8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0283902"/>
              </p:ext>
            </p:extLst>
          </p:nvPr>
        </p:nvGraphicFramePr>
        <p:xfrm>
          <a:off x="194733" y="190724"/>
          <a:ext cx="8788399" cy="2159793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24246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637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0103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045"/>
                        </a:spcBef>
                      </a:pPr>
                      <a:r>
                        <a:rPr sz="1800" b="1" spc="-20" dirty="0">
                          <a:solidFill>
                            <a:schemeClr val="tx1"/>
                          </a:solidFill>
                        </a:rPr>
                        <a:t>OXYGEN</a:t>
                      </a:r>
                      <a:r>
                        <a:rPr sz="1800" b="1" spc="-85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800" b="1" spc="-25" dirty="0">
                          <a:solidFill>
                            <a:schemeClr val="tx1"/>
                          </a:solidFill>
                        </a:rPr>
                        <a:t>SUPPLY</a:t>
                      </a:r>
                      <a:r>
                        <a:rPr sz="1800" b="1" spc="-75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800" b="1" spc="-10" dirty="0">
                          <a:solidFill>
                            <a:schemeClr val="tx1"/>
                          </a:solidFill>
                        </a:rPr>
                        <a:t>FAILURE</a:t>
                      </a:r>
                      <a:endParaRPr sz="180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94786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577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185"/>
                        </a:spcBef>
                      </a:pPr>
                      <a:r>
                        <a:rPr sz="1400" dirty="0"/>
                        <a:t>Human</a:t>
                      </a:r>
                      <a:r>
                        <a:rPr sz="1400" spc="-10" dirty="0"/>
                        <a:t> Factors: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112871" marB="0"/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185"/>
                        </a:spcBef>
                      </a:pPr>
                      <a:r>
                        <a:rPr sz="1400" dirty="0"/>
                        <a:t>Systems,</a:t>
                      </a:r>
                      <a:r>
                        <a:rPr sz="1400" spc="-80" dirty="0"/>
                        <a:t> </a:t>
                      </a:r>
                      <a:r>
                        <a:rPr sz="1400" dirty="0"/>
                        <a:t>Equipment,</a:t>
                      </a:r>
                      <a:r>
                        <a:rPr sz="1400" spc="-75" dirty="0"/>
                        <a:t> </a:t>
                      </a:r>
                      <a:r>
                        <a:rPr sz="1400" spc="-10" dirty="0"/>
                        <a:t>Environment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112871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12984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400" spc="-10" dirty="0"/>
                        <a:t>Problem: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28575" marB="0"/>
                </a:tc>
                <a:tc>
                  <a:txBody>
                    <a:bodyPr/>
                    <a:lstStyle/>
                    <a:p>
                      <a:pPr marL="90805" marR="501015">
                        <a:lnSpc>
                          <a:spcPct val="100299"/>
                        </a:lnSpc>
                        <a:spcBef>
                          <a:spcPts val="295"/>
                        </a:spcBef>
                      </a:pPr>
                      <a:r>
                        <a:rPr sz="1400" dirty="0"/>
                        <a:t>After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induction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of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GA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(patient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paralysed</a:t>
                      </a:r>
                      <a:r>
                        <a:rPr sz="1400" spc="-10" dirty="0"/>
                        <a:t> </a:t>
                      </a:r>
                      <a:r>
                        <a:rPr sz="1400" spc="-25" dirty="0"/>
                        <a:t>and </a:t>
                      </a:r>
                      <a:r>
                        <a:rPr sz="1400" dirty="0"/>
                        <a:t>intubated)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in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anaesthetic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room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10" dirty="0"/>
                        <a:t> </a:t>
                      </a:r>
                      <a:r>
                        <a:rPr sz="1400" spc="-25" dirty="0"/>
                        <a:t>low </a:t>
                      </a:r>
                      <a:r>
                        <a:rPr sz="1400" dirty="0"/>
                        <a:t>inspired</a:t>
                      </a:r>
                      <a:r>
                        <a:rPr sz="1400" spc="-40" dirty="0"/>
                        <a:t> </a:t>
                      </a:r>
                      <a:r>
                        <a:rPr sz="1400" dirty="0"/>
                        <a:t>oxygen</a:t>
                      </a:r>
                      <a:r>
                        <a:rPr sz="1400" spc="-35" dirty="0"/>
                        <a:t> </a:t>
                      </a:r>
                      <a:r>
                        <a:rPr sz="1400" dirty="0"/>
                        <a:t>warning</a:t>
                      </a:r>
                      <a:r>
                        <a:rPr sz="1400" spc="-40" dirty="0"/>
                        <a:t> </a:t>
                      </a:r>
                      <a:r>
                        <a:rPr sz="1400" dirty="0"/>
                        <a:t>alarms.</a:t>
                      </a:r>
                      <a:r>
                        <a:rPr sz="1400" spc="-45" dirty="0"/>
                        <a:t> </a:t>
                      </a:r>
                      <a:r>
                        <a:rPr sz="1400" spc="-20" dirty="0"/>
                        <a:t>You</a:t>
                      </a:r>
                      <a:r>
                        <a:rPr sz="1400" spc="-35" dirty="0"/>
                        <a:t> </a:t>
                      </a:r>
                      <a:r>
                        <a:rPr sz="1400" dirty="0"/>
                        <a:t>identify</a:t>
                      </a:r>
                      <a:r>
                        <a:rPr sz="1400" spc="-45" dirty="0"/>
                        <a:t> </a:t>
                      </a:r>
                      <a:r>
                        <a:rPr sz="1400" spc="-50" dirty="0"/>
                        <a:t>a </a:t>
                      </a:r>
                      <a:r>
                        <a:rPr sz="1400" dirty="0"/>
                        <a:t>mains</a:t>
                      </a:r>
                      <a:r>
                        <a:rPr sz="1400" spc="-45" dirty="0"/>
                        <a:t> </a:t>
                      </a:r>
                      <a:r>
                        <a:rPr sz="1400" dirty="0"/>
                        <a:t>oxygen</a:t>
                      </a:r>
                      <a:r>
                        <a:rPr sz="1400" spc="-35" dirty="0"/>
                        <a:t> </a:t>
                      </a:r>
                      <a:r>
                        <a:rPr sz="1400" spc="-10" dirty="0"/>
                        <a:t>failure.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28099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57370"/>
              </p:ext>
            </p:extLst>
          </p:nvPr>
        </p:nvGraphicFramePr>
        <p:xfrm>
          <a:off x="194733" y="2512981"/>
          <a:ext cx="8788399" cy="2507753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87883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8934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565"/>
                        </a:spcBef>
                      </a:pPr>
                      <a:r>
                        <a:rPr sz="1400" spc="-10" dirty="0">
                          <a:solidFill>
                            <a:schemeClr val="tx1"/>
                          </a:solidFill>
                        </a:rPr>
                        <a:t>Questions:</a:t>
                      </a:r>
                      <a:endParaRPr sz="140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53816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156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400" dirty="0"/>
                        <a:t>What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do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expect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10" dirty="0"/>
                        <a:t> happen?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2385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8877">
                <a:tc>
                  <a:txBody>
                    <a:bodyPr/>
                    <a:lstStyle/>
                    <a:p>
                      <a:pPr marL="90805" marR="619125">
                        <a:lnSpc>
                          <a:spcPts val="2100"/>
                        </a:lnSpc>
                        <a:spcBef>
                          <a:spcPts val="620"/>
                        </a:spcBef>
                      </a:pPr>
                      <a:r>
                        <a:rPr sz="1400" dirty="0"/>
                        <a:t>What</a:t>
                      </a:r>
                      <a:r>
                        <a:rPr sz="1400" spc="-35" dirty="0"/>
                        <a:t> </a:t>
                      </a:r>
                      <a:r>
                        <a:rPr sz="1400" dirty="0"/>
                        <a:t>equipment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is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required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maintain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patient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safety</a:t>
                      </a:r>
                      <a:r>
                        <a:rPr sz="1400" spc="-35" dirty="0"/>
                        <a:t> </a:t>
                      </a:r>
                      <a:r>
                        <a:rPr sz="1400" dirty="0"/>
                        <a:t>and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where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is</a:t>
                      </a:r>
                      <a:r>
                        <a:rPr sz="1400" spc="-30" dirty="0"/>
                        <a:t> </a:t>
                      </a:r>
                      <a:r>
                        <a:rPr sz="1400" spc="-25" dirty="0"/>
                        <a:t>it </a:t>
                      </a:r>
                      <a:r>
                        <a:rPr sz="1400" spc="-10" dirty="0"/>
                        <a:t>located?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59055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5909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r>
                        <a:rPr sz="1400" dirty="0"/>
                        <a:t>Are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aware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of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a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cognitive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aid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which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may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be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of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help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in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this</a:t>
                      </a:r>
                      <a:r>
                        <a:rPr sz="1400" spc="-10" dirty="0"/>
                        <a:t> situation?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77153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38877">
                <a:tc>
                  <a:txBody>
                    <a:bodyPr/>
                    <a:lstStyle/>
                    <a:p>
                      <a:pPr marL="90805" marR="502284">
                        <a:lnSpc>
                          <a:spcPts val="2100"/>
                        </a:lnSpc>
                        <a:spcBef>
                          <a:spcPts val="630"/>
                        </a:spcBef>
                      </a:pPr>
                      <a:r>
                        <a:rPr sz="1400" dirty="0"/>
                        <a:t>With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regard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managing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this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situation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have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identified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any</a:t>
                      </a:r>
                      <a:r>
                        <a:rPr sz="1400" spc="-30" dirty="0"/>
                        <a:t> </a:t>
                      </a:r>
                      <a:r>
                        <a:rPr sz="1400" spc="-10" dirty="0"/>
                        <a:t>changes </a:t>
                      </a:r>
                      <a:r>
                        <a:rPr sz="1400" dirty="0"/>
                        <a:t>which</a:t>
                      </a:r>
                      <a:r>
                        <a:rPr sz="1400" spc="5" dirty="0"/>
                        <a:t> </a:t>
                      </a:r>
                      <a:r>
                        <a:rPr sz="1400" dirty="0"/>
                        <a:t>need</a:t>
                      </a:r>
                      <a:r>
                        <a:rPr sz="1400" spc="5" dirty="0"/>
                        <a:t> </a:t>
                      </a:r>
                      <a:r>
                        <a:rPr sz="1400" dirty="0"/>
                        <a:t>to be</a:t>
                      </a:r>
                      <a:r>
                        <a:rPr sz="1400" spc="5" dirty="0"/>
                        <a:t> </a:t>
                      </a:r>
                      <a:r>
                        <a:rPr sz="1400" spc="-20" dirty="0"/>
                        <a:t>made?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60008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3249326" y="6433492"/>
            <a:ext cx="2646045" cy="2114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kern="0"/>
            </a:defPPr>
            <a:lvl1pPr>
              <a:defRPr sz="1200" b="0" i="0">
                <a:solidFill>
                  <a:srgbClr val="898989"/>
                </a:solidFill>
                <a:latin typeface="Calibri"/>
                <a:cs typeface="Calibri"/>
              </a:defRPr>
            </a:lvl1pPr>
          </a:lstStyle>
          <a:p>
            <a:pPr marL="9525">
              <a:spcBef>
                <a:spcPts val="30"/>
              </a:spcBef>
            </a:pPr>
            <a:r>
              <a:rPr lang="en-US" spc="-10" dirty="0"/>
              <a:t>Adapted from flash card pack produced by Tom Burr &amp; Barry Featherstone for East Kent Hospitals NHS Foundation Trust </a:t>
            </a:r>
            <a:endParaRPr spc="-8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1292119"/>
              </p:ext>
            </p:extLst>
          </p:nvPr>
        </p:nvGraphicFramePr>
        <p:xfrm>
          <a:off x="211667" y="190724"/>
          <a:ext cx="8771465" cy="2159793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24199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514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0103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045"/>
                        </a:spcBef>
                      </a:pPr>
                      <a:r>
                        <a:rPr sz="1800" b="1" dirty="0">
                          <a:solidFill>
                            <a:schemeClr val="tx1"/>
                          </a:solidFill>
                        </a:rPr>
                        <a:t>MAJOR</a:t>
                      </a:r>
                      <a:r>
                        <a:rPr sz="1800" b="1" spc="15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800" b="1" spc="-10" dirty="0">
                          <a:solidFill>
                            <a:schemeClr val="tx1"/>
                          </a:solidFill>
                        </a:rPr>
                        <a:t>INCIDENT</a:t>
                      </a:r>
                      <a:endParaRPr sz="180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94786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577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185"/>
                        </a:spcBef>
                      </a:pPr>
                      <a:r>
                        <a:rPr sz="1400" dirty="0"/>
                        <a:t>Human</a:t>
                      </a:r>
                      <a:r>
                        <a:rPr sz="1400" spc="-10" dirty="0"/>
                        <a:t> Factors: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112871" marB="0"/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185"/>
                        </a:spcBef>
                      </a:pPr>
                      <a:r>
                        <a:rPr sz="1400" dirty="0"/>
                        <a:t>Systems,</a:t>
                      </a:r>
                      <a:r>
                        <a:rPr sz="1400" spc="-75" dirty="0"/>
                        <a:t> </a:t>
                      </a:r>
                      <a:r>
                        <a:rPr sz="1400" spc="-10" dirty="0"/>
                        <a:t>Equipment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112871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12984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400" spc="-10" dirty="0"/>
                        <a:t>Problem: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28575" marB="0"/>
                </a:tc>
                <a:tc>
                  <a:txBody>
                    <a:bodyPr/>
                    <a:lstStyle/>
                    <a:p>
                      <a:pPr marL="90805" marR="346710">
                        <a:lnSpc>
                          <a:spcPct val="99500"/>
                        </a:lnSpc>
                        <a:spcBef>
                          <a:spcPts val="315"/>
                        </a:spcBef>
                      </a:pPr>
                      <a:r>
                        <a:rPr sz="1400" dirty="0"/>
                        <a:t>Mid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list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and</a:t>
                      </a:r>
                      <a:r>
                        <a:rPr sz="1400" spc="-10" dirty="0"/>
                        <a:t> mid-</a:t>
                      </a:r>
                      <a:r>
                        <a:rPr sz="1400" dirty="0"/>
                        <a:t>operation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10" dirty="0"/>
                        <a:t> anaesthetist </a:t>
                      </a:r>
                      <a:r>
                        <a:rPr sz="1400" dirty="0"/>
                        <a:t>receives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a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message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via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‘Everbridge’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app</a:t>
                      </a:r>
                      <a:r>
                        <a:rPr sz="1400" spc="-15" dirty="0"/>
                        <a:t> </a:t>
                      </a:r>
                      <a:r>
                        <a:rPr sz="1400" spc="-20" dirty="0"/>
                        <a:t>that </a:t>
                      </a:r>
                      <a:r>
                        <a:rPr sz="1400" dirty="0"/>
                        <a:t>EKHUFT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has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declared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a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major</a:t>
                      </a:r>
                      <a:r>
                        <a:rPr sz="1400" spc="-10" dirty="0"/>
                        <a:t> incident.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0004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9716248"/>
              </p:ext>
            </p:extLst>
          </p:nvPr>
        </p:nvGraphicFramePr>
        <p:xfrm>
          <a:off x="211668" y="2404969"/>
          <a:ext cx="8771464" cy="2615765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87714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51864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400" spc="-10" dirty="0">
                          <a:solidFill>
                            <a:schemeClr val="tx1"/>
                          </a:solidFill>
                        </a:rPr>
                        <a:t>Questions:</a:t>
                      </a:r>
                      <a:endParaRPr sz="140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8922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sz="1400" dirty="0"/>
                        <a:t>How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would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get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more</a:t>
                      </a:r>
                      <a:r>
                        <a:rPr sz="1400" spc="-15" dirty="0"/>
                        <a:t> </a:t>
                      </a:r>
                      <a:r>
                        <a:rPr sz="1400" spc="-10" dirty="0"/>
                        <a:t>information?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62389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7101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894"/>
                        </a:spcBef>
                      </a:pPr>
                      <a:r>
                        <a:rPr sz="1400" dirty="0"/>
                        <a:t>Where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is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major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incident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plan</a:t>
                      </a:r>
                      <a:r>
                        <a:rPr sz="1400" spc="-10" dirty="0"/>
                        <a:t> located?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85248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0394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r>
                        <a:rPr sz="1400" dirty="0"/>
                        <a:t>What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would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be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your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individual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roles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in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team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for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a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major</a:t>
                      </a:r>
                      <a:r>
                        <a:rPr sz="1400" spc="-15" dirty="0"/>
                        <a:t> </a:t>
                      </a:r>
                      <a:r>
                        <a:rPr sz="1400" spc="-10" dirty="0"/>
                        <a:t>incident?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49054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3606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815"/>
                        </a:spcBef>
                      </a:pPr>
                      <a:r>
                        <a:rPr sz="1400" dirty="0"/>
                        <a:t>How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would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manage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rest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of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your</a:t>
                      </a:r>
                      <a:r>
                        <a:rPr sz="1400" spc="-15" dirty="0"/>
                        <a:t> </a:t>
                      </a:r>
                      <a:r>
                        <a:rPr sz="1400" spc="-10" dirty="0"/>
                        <a:t>list?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77629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3878">
                <a:tc>
                  <a:txBody>
                    <a:bodyPr/>
                    <a:lstStyle/>
                    <a:p>
                      <a:pPr marL="90805" marR="502284">
                        <a:lnSpc>
                          <a:spcPts val="2100"/>
                        </a:lnSpc>
                        <a:spcBef>
                          <a:spcPts val="365"/>
                        </a:spcBef>
                      </a:pPr>
                      <a:r>
                        <a:rPr sz="1400" dirty="0"/>
                        <a:t>With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regard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managing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this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situation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have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identified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any</a:t>
                      </a:r>
                      <a:r>
                        <a:rPr sz="1400" spc="-30" dirty="0"/>
                        <a:t> </a:t>
                      </a:r>
                      <a:r>
                        <a:rPr sz="1400" spc="-10" dirty="0"/>
                        <a:t>changes </a:t>
                      </a:r>
                      <a:r>
                        <a:rPr sz="1400" dirty="0"/>
                        <a:t>which</a:t>
                      </a:r>
                      <a:r>
                        <a:rPr sz="1400" spc="5" dirty="0"/>
                        <a:t> </a:t>
                      </a:r>
                      <a:r>
                        <a:rPr sz="1400" dirty="0"/>
                        <a:t>need</a:t>
                      </a:r>
                      <a:r>
                        <a:rPr sz="1400" spc="5" dirty="0"/>
                        <a:t> </a:t>
                      </a:r>
                      <a:r>
                        <a:rPr sz="1400" dirty="0"/>
                        <a:t>to be</a:t>
                      </a:r>
                      <a:r>
                        <a:rPr sz="1400" spc="5" dirty="0"/>
                        <a:t> </a:t>
                      </a:r>
                      <a:r>
                        <a:rPr sz="1400" spc="-20" dirty="0"/>
                        <a:t>made?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4766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3249326" y="6433492"/>
            <a:ext cx="2646045" cy="2114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kern="0"/>
            </a:defPPr>
            <a:lvl1pPr>
              <a:defRPr sz="1200" b="0" i="0">
                <a:solidFill>
                  <a:srgbClr val="898989"/>
                </a:solidFill>
                <a:latin typeface="Calibri"/>
                <a:cs typeface="Calibri"/>
              </a:defRPr>
            </a:lvl1pPr>
          </a:lstStyle>
          <a:p>
            <a:pPr marL="9525">
              <a:spcBef>
                <a:spcPts val="30"/>
              </a:spcBef>
            </a:pPr>
            <a:r>
              <a:rPr lang="en-US" spc="-10" dirty="0"/>
              <a:t>Adapted from flash card pack produced by Tom Burr &amp; Barry Featherstone for East Kent Hospitals NHS Foundation Trust </a:t>
            </a:r>
            <a:endParaRPr spc="-8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8769807"/>
              </p:ext>
            </p:extLst>
          </p:nvPr>
        </p:nvGraphicFramePr>
        <p:xfrm>
          <a:off x="237067" y="190724"/>
          <a:ext cx="8737599" cy="2159793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24106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269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0103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045"/>
                        </a:spcBef>
                      </a:pPr>
                      <a:r>
                        <a:rPr sz="1800" b="1" dirty="0">
                          <a:solidFill>
                            <a:schemeClr val="tx1"/>
                          </a:solidFill>
                        </a:rPr>
                        <a:t>UNWELL</a:t>
                      </a:r>
                      <a:r>
                        <a:rPr sz="1800" b="1" spc="-55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800" b="1" dirty="0">
                          <a:solidFill>
                            <a:schemeClr val="tx1"/>
                          </a:solidFill>
                        </a:rPr>
                        <a:t>TEAM</a:t>
                      </a:r>
                      <a:r>
                        <a:rPr sz="1800" b="1" spc="-35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800" b="1" spc="-10" dirty="0">
                          <a:solidFill>
                            <a:schemeClr val="tx1"/>
                          </a:solidFill>
                        </a:rPr>
                        <a:t>MEMBER</a:t>
                      </a:r>
                      <a:endParaRPr sz="180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94786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577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185"/>
                        </a:spcBef>
                      </a:pPr>
                      <a:r>
                        <a:rPr sz="1400" dirty="0"/>
                        <a:t>Human</a:t>
                      </a:r>
                      <a:r>
                        <a:rPr sz="1400" spc="-10" dirty="0"/>
                        <a:t> Factors: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112871" marB="0"/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185"/>
                        </a:spcBef>
                      </a:pPr>
                      <a:r>
                        <a:rPr sz="1400" dirty="0"/>
                        <a:t>Human</a:t>
                      </a:r>
                      <a:r>
                        <a:rPr sz="1400" spc="-60" dirty="0"/>
                        <a:t> </a:t>
                      </a:r>
                      <a:r>
                        <a:rPr sz="1400" dirty="0"/>
                        <a:t>Interaction,</a:t>
                      </a:r>
                      <a:r>
                        <a:rPr sz="1400" spc="-55" dirty="0"/>
                        <a:t> </a:t>
                      </a:r>
                      <a:r>
                        <a:rPr sz="1400" dirty="0"/>
                        <a:t>Environment,</a:t>
                      </a:r>
                      <a:r>
                        <a:rPr sz="1400" spc="-55" dirty="0"/>
                        <a:t> </a:t>
                      </a:r>
                      <a:r>
                        <a:rPr sz="1400" spc="-10" dirty="0"/>
                        <a:t>Personal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112871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12984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400" spc="-10" dirty="0"/>
                        <a:t>Problem: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28575" marB="0"/>
                </a:tc>
                <a:tc>
                  <a:txBody>
                    <a:bodyPr/>
                    <a:lstStyle/>
                    <a:p>
                      <a:pPr marL="90805" marR="396240">
                        <a:lnSpc>
                          <a:spcPts val="2100"/>
                        </a:lnSpc>
                        <a:spcBef>
                          <a:spcPts val="420"/>
                        </a:spcBef>
                      </a:pPr>
                      <a:r>
                        <a:rPr sz="1400" dirty="0"/>
                        <a:t>Mid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operation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surgeon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complains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of</a:t>
                      </a:r>
                      <a:r>
                        <a:rPr sz="1400" spc="-20" dirty="0"/>
                        <a:t> </a:t>
                      </a:r>
                      <a:r>
                        <a:rPr sz="1400" spc="-10" dirty="0"/>
                        <a:t>feeling </a:t>
                      </a:r>
                      <a:r>
                        <a:rPr sz="1400" dirty="0"/>
                        <a:t>faint.</a:t>
                      </a:r>
                      <a:r>
                        <a:rPr sz="1400" spc="-40" dirty="0"/>
                        <a:t> </a:t>
                      </a:r>
                      <a:r>
                        <a:rPr sz="1400" dirty="0"/>
                        <a:t>They</a:t>
                      </a:r>
                      <a:r>
                        <a:rPr sz="1400" spc="-40" dirty="0"/>
                        <a:t> </a:t>
                      </a:r>
                      <a:r>
                        <a:rPr sz="1400" dirty="0"/>
                        <a:t>subsequently</a:t>
                      </a:r>
                      <a:r>
                        <a:rPr sz="1400" spc="-40" dirty="0"/>
                        <a:t> </a:t>
                      </a:r>
                      <a:r>
                        <a:rPr sz="1400" spc="-10" dirty="0"/>
                        <a:t>collapse.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40005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5639933"/>
              </p:ext>
            </p:extLst>
          </p:nvPr>
        </p:nvGraphicFramePr>
        <p:xfrm>
          <a:off x="237068" y="2458975"/>
          <a:ext cx="8737598" cy="2561757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87375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83369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sz="1400" spc="-10" dirty="0">
                          <a:solidFill>
                            <a:schemeClr val="tx1"/>
                          </a:solidFill>
                        </a:rPr>
                        <a:t>Questions:</a:t>
                      </a:r>
                      <a:endParaRPr sz="140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40958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443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010"/>
                        </a:spcBef>
                      </a:pPr>
                      <a:r>
                        <a:rPr sz="1400" dirty="0"/>
                        <a:t>What</a:t>
                      </a:r>
                      <a:r>
                        <a:rPr sz="1400" spc="-40" dirty="0"/>
                        <a:t> </a:t>
                      </a:r>
                      <a:r>
                        <a:rPr sz="1400" dirty="0"/>
                        <a:t>steps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would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take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reduce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risk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of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harm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20" dirty="0"/>
                        <a:t> </a:t>
                      </a:r>
                      <a:r>
                        <a:rPr sz="1400" spc="-10" dirty="0"/>
                        <a:t>patient?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96203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1566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150"/>
                        </a:spcBef>
                      </a:pPr>
                      <a:r>
                        <a:rPr sz="1400" dirty="0"/>
                        <a:t>How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would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allocate</a:t>
                      </a:r>
                      <a:r>
                        <a:rPr sz="1400" spc="-20" dirty="0"/>
                        <a:t> </a:t>
                      </a:r>
                      <a:r>
                        <a:rPr sz="1400" spc="-10" dirty="0"/>
                        <a:t>roles?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109538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8079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r>
                        <a:rPr sz="1400" dirty="0"/>
                        <a:t>How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would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contact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another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surgeon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and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who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else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might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10" dirty="0"/>
                        <a:t> contact?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100965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4313">
                <a:tc>
                  <a:txBody>
                    <a:bodyPr/>
                    <a:lstStyle/>
                    <a:p>
                      <a:pPr marL="90805" marR="502284">
                        <a:lnSpc>
                          <a:spcPts val="2100"/>
                        </a:lnSpc>
                        <a:spcBef>
                          <a:spcPts val="480"/>
                        </a:spcBef>
                      </a:pPr>
                      <a:r>
                        <a:rPr sz="1400" dirty="0"/>
                        <a:t>With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regard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managing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this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situation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have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identified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any</a:t>
                      </a:r>
                      <a:r>
                        <a:rPr sz="1400" spc="-30" dirty="0"/>
                        <a:t> </a:t>
                      </a:r>
                      <a:r>
                        <a:rPr sz="1400" spc="-10" dirty="0"/>
                        <a:t>changes </a:t>
                      </a:r>
                      <a:r>
                        <a:rPr sz="1400" dirty="0"/>
                        <a:t>which</a:t>
                      </a:r>
                      <a:r>
                        <a:rPr sz="1400" spc="5" dirty="0"/>
                        <a:t> </a:t>
                      </a:r>
                      <a:r>
                        <a:rPr sz="1400" dirty="0"/>
                        <a:t>need</a:t>
                      </a:r>
                      <a:r>
                        <a:rPr sz="1400" spc="5" dirty="0"/>
                        <a:t> </a:t>
                      </a:r>
                      <a:r>
                        <a:rPr sz="1400" dirty="0"/>
                        <a:t>to be</a:t>
                      </a:r>
                      <a:r>
                        <a:rPr sz="1400" spc="5" dirty="0"/>
                        <a:t> </a:t>
                      </a:r>
                      <a:r>
                        <a:rPr sz="1400" spc="-20" dirty="0"/>
                        <a:t>made?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3249326" y="6433492"/>
            <a:ext cx="2646045" cy="2114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kern="0"/>
            </a:defPPr>
            <a:lvl1pPr>
              <a:defRPr sz="1200" b="0" i="0">
                <a:solidFill>
                  <a:srgbClr val="898989"/>
                </a:solidFill>
                <a:latin typeface="Calibri"/>
                <a:cs typeface="Calibri"/>
              </a:defRPr>
            </a:lvl1pPr>
          </a:lstStyle>
          <a:p>
            <a:pPr marL="9525">
              <a:spcBef>
                <a:spcPts val="30"/>
              </a:spcBef>
            </a:pPr>
            <a:r>
              <a:rPr lang="en-US" spc="-10" dirty="0"/>
              <a:t>Adapted from flash card pack produced by Tom Burr &amp; Barry Featherstone for East Kent Hospitals NHS Foundation Trust </a:t>
            </a:r>
            <a:endParaRPr spc="-8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85585"/>
              </p:ext>
            </p:extLst>
          </p:nvPr>
        </p:nvGraphicFramePr>
        <p:xfrm>
          <a:off x="203200" y="190724"/>
          <a:ext cx="8779933" cy="2194083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24223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576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0103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045"/>
                        </a:spcBef>
                      </a:pPr>
                      <a:r>
                        <a:rPr sz="1800" b="1" spc="-10" dirty="0">
                          <a:solidFill>
                            <a:schemeClr val="tx1"/>
                          </a:solidFill>
                        </a:rPr>
                        <a:t>INTRA-OPERATIVE</a:t>
                      </a:r>
                      <a:r>
                        <a:rPr sz="1800" b="1" spc="-12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800" b="1" spc="-10" dirty="0">
                          <a:solidFill>
                            <a:schemeClr val="tx1"/>
                          </a:solidFill>
                        </a:rPr>
                        <a:t>BLEEDING</a:t>
                      </a:r>
                      <a:endParaRPr sz="180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94786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006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385"/>
                        </a:spcBef>
                      </a:pPr>
                      <a:r>
                        <a:rPr sz="1400" dirty="0"/>
                        <a:t>Human</a:t>
                      </a:r>
                      <a:r>
                        <a:rPr sz="1400" spc="-10" dirty="0"/>
                        <a:t> Factors: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131921" marB="0"/>
                </a:tc>
                <a:tc>
                  <a:txBody>
                    <a:bodyPr/>
                    <a:lstStyle/>
                    <a:p>
                      <a:pPr marL="90805" marR="1052195">
                        <a:lnSpc>
                          <a:spcPts val="2100"/>
                        </a:lnSpc>
                        <a:spcBef>
                          <a:spcPts val="405"/>
                        </a:spcBef>
                      </a:pPr>
                      <a:r>
                        <a:rPr sz="1400" dirty="0"/>
                        <a:t>Systems,</a:t>
                      </a:r>
                      <a:r>
                        <a:rPr sz="1400" spc="-50" dirty="0"/>
                        <a:t> </a:t>
                      </a:r>
                      <a:r>
                        <a:rPr sz="1400" dirty="0"/>
                        <a:t>Human</a:t>
                      </a:r>
                      <a:r>
                        <a:rPr sz="1400" spc="-50" dirty="0"/>
                        <a:t> </a:t>
                      </a:r>
                      <a:r>
                        <a:rPr sz="1400" dirty="0"/>
                        <a:t>Interaction,</a:t>
                      </a:r>
                      <a:r>
                        <a:rPr sz="1400" spc="-50" dirty="0"/>
                        <a:t> </a:t>
                      </a:r>
                      <a:r>
                        <a:rPr sz="1400" spc="-10" dirty="0"/>
                        <a:t>Equipment, Environment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8576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12984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1400" spc="-10" dirty="0"/>
                        <a:t>Problem: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23336" marB="0"/>
                </a:tc>
                <a:tc>
                  <a:txBody>
                    <a:bodyPr/>
                    <a:lstStyle/>
                    <a:p>
                      <a:pPr marL="90805" marR="647700">
                        <a:lnSpc>
                          <a:spcPct val="99500"/>
                        </a:lnSpc>
                        <a:spcBef>
                          <a:spcPts val="254"/>
                        </a:spcBef>
                      </a:pPr>
                      <a:r>
                        <a:rPr sz="1400" dirty="0"/>
                        <a:t>During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operation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surgeon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damages</a:t>
                      </a:r>
                      <a:r>
                        <a:rPr sz="1400" spc="-25" dirty="0"/>
                        <a:t> </a:t>
                      </a:r>
                      <a:r>
                        <a:rPr sz="1400" spc="-50" dirty="0"/>
                        <a:t>a </a:t>
                      </a:r>
                      <a:r>
                        <a:rPr sz="1400" dirty="0"/>
                        <a:t>major</a:t>
                      </a:r>
                      <a:r>
                        <a:rPr sz="1400" spc="-35" dirty="0"/>
                        <a:t> </a:t>
                      </a:r>
                      <a:r>
                        <a:rPr sz="1400" dirty="0"/>
                        <a:t>vessel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and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patient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start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20" dirty="0"/>
                        <a:t> </a:t>
                      </a:r>
                      <a:r>
                        <a:rPr sz="1400" spc="-10" dirty="0"/>
                        <a:t>bleed profusely.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24288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029555"/>
              </p:ext>
            </p:extLst>
          </p:nvPr>
        </p:nvGraphicFramePr>
        <p:xfrm>
          <a:off x="203200" y="2458975"/>
          <a:ext cx="8779933" cy="2576357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87799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29507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sz="1400" spc="-10" dirty="0">
                          <a:solidFill>
                            <a:schemeClr val="tx1"/>
                          </a:solidFill>
                        </a:rPr>
                        <a:t>Questions:</a:t>
                      </a:r>
                      <a:endParaRPr sz="140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40958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1743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400" dirty="0"/>
                        <a:t>How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would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alert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rest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of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team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in</a:t>
                      </a:r>
                      <a:r>
                        <a:rPr sz="1400" spc="-5" dirty="0"/>
                        <a:t> </a:t>
                      </a:r>
                      <a:r>
                        <a:rPr sz="1400" spc="-10" dirty="0"/>
                        <a:t>theatre?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27146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8227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sz="1400" dirty="0"/>
                        <a:t>How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would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allocate</a:t>
                      </a:r>
                      <a:r>
                        <a:rPr sz="1400" spc="-20" dirty="0"/>
                        <a:t> </a:t>
                      </a:r>
                      <a:r>
                        <a:rPr sz="1400" spc="-10" dirty="0"/>
                        <a:t>roles?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57626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3382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295"/>
                        </a:spcBef>
                      </a:pPr>
                      <a:r>
                        <a:rPr sz="1400" dirty="0"/>
                        <a:t>How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would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get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help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from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a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vascular</a:t>
                      </a:r>
                      <a:r>
                        <a:rPr sz="1400" spc="-15" dirty="0"/>
                        <a:t> </a:t>
                      </a:r>
                      <a:r>
                        <a:rPr sz="1400" spc="-10" dirty="0"/>
                        <a:t>surgeon?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123349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2382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190"/>
                        </a:spcBef>
                      </a:pPr>
                      <a:r>
                        <a:rPr sz="1400" dirty="0"/>
                        <a:t>What</a:t>
                      </a:r>
                      <a:r>
                        <a:rPr sz="1400" spc="-35" dirty="0"/>
                        <a:t> </a:t>
                      </a:r>
                      <a:r>
                        <a:rPr sz="1400" dirty="0"/>
                        <a:t>other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tasks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might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team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need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perform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stabilise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10" dirty="0"/>
                        <a:t> patient?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113348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8050">
                <a:tc>
                  <a:txBody>
                    <a:bodyPr/>
                    <a:lstStyle/>
                    <a:p>
                      <a:pPr marL="90805" marR="502284">
                        <a:lnSpc>
                          <a:spcPts val="2100"/>
                        </a:lnSpc>
                        <a:spcBef>
                          <a:spcPts val="409"/>
                        </a:spcBef>
                      </a:pPr>
                      <a:r>
                        <a:rPr sz="1400" dirty="0"/>
                        <a:t>With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regard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managing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this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situation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have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identified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any</a:t>
                      </a:r>
                      <a:r>
                        <a:rPr sz="1400" spc="-30" dirty="0"/>
                        <a:t> </a:t>
                      </a:r>
                      <a:r>
                        <a:rPr sz="1400" spc="-10" dirty="0"/>
                        <a:t>changes </a:t>
                      </a:r>
                      <a:r>
                        <a:rPr sz="1400" dirty="0"/>
                        <a:t>which</a:t>
                      </a:r>
                      <a:r>
                        <a:rPr sz="1400" spc="5" dirty="0"/>
                        <a:t> </a:t>
                      </a:r>
                      <a:r>
                        <a:rPr sz="1400" dirty="0"/>
                        <a:t>need</a:t>
                      </a:r>
                      <a:r>
                        <a:rPr sz="1400" spc="5" dirty="0"/>
                        <a:t> </a:t>
                      </a:r>
                      <a:r>
                        <a:rPr sz="1400" dirty="0"/>
                        <a:t>to be</a:t>
                      </a:r>
                      <a:r>
                        <a:rPr sz="1400" spc="5" dirty="0"/>
                        <a:t> </a:t>
                      </a:r>
                      <a:r>
                        <a:rPr sz="1400" spc="-20" dirty="0"/>
                        <a:t>made?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9052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3249326" y="6433492"/>
            <a:ext cx="2646045" cy="2114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kern="0"/>
            </a:defPPr>
            <a:lvl1pPr>
              <a:defRPr sz="1200" b="0" i="0">
                <a:solidFill>
                  <a:srgbClr val="898989"/>
                </a:solidFill>
                <a:latin typeface="Calibri"/>
                <a:cs typeface="Calibri"/>
              </a:defRPr>
            </a:lvl1pPr>
          </a:lstStyle>
          <a:p>
            <a:pPr marL="9525">
              <a:spcBef>
                <a:spcPts val="30"/>
              </a:spcBef>
            </a:pPr>
            <a:r>
              <a:rPr lang="en-US" spc="-10" dirty="0"/>
              <a:t>Adapted from flash card pack produced by Tom Burr &amp; Barry Featherstone for East Kent Hospitals NHS Foundation Trust </a:t>
            </a:r>
            <a:endParaRPr spc="-8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2237422"/>
              </p:ext>
            </p:extLst>
          </p:nvPr>
        </p:nvGraphicFramePr>
        <p:xfrm>
          <a:off x="177800" y="190724"/>
          <a:ext cx="8796867" cy="2244089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24269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698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0103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045"/>
                        </a:spcBef>
                      </a:pPr>
                      <a:r>
                        <a:rPr sz="1800" b="1" dirty="0">
                          <a:solidFill>
                            <a:schemeClr val="tx1"/>
                          </a:solidFill>
                        </a:rPr>
                        <a:t>INCORRECT</a:t>
                      </a:r>
                      <a:r>
                        <a:rPr sz="1800" b="1" spc="-85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800" b="1" spc="-10" dirty="0">
                          <a:solidFill>
                            <a:schemeClr val="tx1"/>
                          </a:solidFill>
                        </a:rPr>
                        <a:t>SWAB</a:t>
                      </a:r>
                      <a:r>
                        <a:rPr sz="1800" b="1" spc="-8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800" b="1" spc="-20" dirty="0">
                          <a:solidFill>
                            <a:schemeClr val="tx1"/>
                          </a:solidFill>
                        </a:rPr>
                        <a:t>COUNT</a:t>
                      </a:r>
                      <a:endParaRPr sz="180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94786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577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185"/>
                        </a:spcBef>
                      </a:pPr>
                      <a:r>
                        <a:rPr sz="1400" dirty="0"/>
                        <a:t>Human</a:t>
                      </a:r>
                      <a:r>
                        <a:rPr sz="1400" spc="-10" dirty="0"/>
                        <a:t> Factors: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112871" marB="0"/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185"/>
                        </a:spcBef>
                      </a:pPr>
                      <a:r>
                        <a:rPr sz="1400" dirty="0"/>
                        <a:t>Systems,</a:t>
                      </a:r>
                      <a:r>
                        <a:rPr sz="1400" spc="-50" dirty="0"/>
                        <a:t> </a:t>
                      </a:r>
                      <a:r>
                        <a:rPr sz="1400" dirty="0"/>
                        <a:t>Human</a:t>
                      </a:r>
                      <a:r>
                        <a:rPr sz="1400" spc="-50" dirty="0"/>
                        <a:t> </a:t>
                      </a:r>
                      <a:r>
                        <a:rPr sz="1400" dirty="0"/>
                        <a:t>Interaction,</a:t>
                      </a:r>
                      <a:r>
                        <a:rPr sz="1400" spc="-50" dirty="0"/>
                        <a:t> </a:t>
                      </a:r>
                      <a:r>
                        <a:rPr sz="1400" spc="-10" dirty="0"/>
                        <a:t>Equipment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112871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9728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400" spc="-10" dirty="0"/>
                        <a:t>Problem: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28575" marB="0"/>
                </a:tc>
                <a:tc>
                  <a:txBody>
                    <a:bodyPr/>
                    <a:lstStyle/>
                    <a:p>
                      <a:pPr marL="90805" marR="86360">
                        <a:lnSpc>
                          <a:spcPct val="99500"/>
                        </a:lnSpc>
                        <a:spcBef>
                          <a:spcPts val="315"/>
                        </a:spcBef>
                      </a:pPr>
                      <a:r>
                        <a:rPr sz="1400" dirty="0"/>
                        <a:t>At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end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of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last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case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during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1</a:t>
                      </a:r>
                      <a:r>
                        <a:rPr sz="1400" baseline="23148" dirty="0"/>
                        <a:t>st</a:t>
                      </a:r>
                      <a:r>
                        <a:rPr sz="1400" spc="179" baseline="23148" dirty="0"/>
                        <a:t> </a:t>
                      </a:r>
                      <a:r>
                        <a:rPr sz="1400" dirty="0"/>
                        <a:t>count,</a:t>
                      </a:r>
                      <a:r>
                        <a:rPr sz="1400" spc="-5" dirty="0"/>
                        <a:t> </a:t>
                      </a:r>
                      <a:r>
                        <a:rPr sz="1400" spc="-25" dirty="0"/>
                        <a:t>the </a:t>
                      </a:r>
                      <a:r>
                        <a:rPr sz="1400" dirty="0"/>
                        <a:t>scrub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nurse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and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TSW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identify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that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there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is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a</a:t>
                      </a:r>
                      <a:r>
                        <a:rPr sz="1400" spc="-15" dirty="0"/>
                        <a:t> </a:t>
                      </a:r>
                      <a:r>
                        <a:rPr sz="1400" spc="-10" dirty="0"/>
                        <a:t>large </a:t>
                      </a:r>
                      <a:r>
                        <a:rPr sz="1400" dirty="0"/>
                        <a:t>swab</a:t>
                      </a:r>
                      <a:r>
                        <a:rPr sz="1400" spc="-40" dirty="0"/>
                        <a:t> </a:t>
                      </a:r>
                      <a:r>
                        <a:rPr sz="1400" dirty="0"/>
                        <a:t>missing.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surgical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team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are</a:t>
                      </a:r>
                      <a:r>
                        <a:rPr sz="1400" spc="-25" dirty="0"/>
                        <a:t> </a:t>
                      </a:r>
                      <a:r>
                        <a:rPr sz="1400" spc="-10" dirty="0"/>
                        <a:t>convinced</a:t>
                      </a:r>
                      <a:r>
                        <a:rPr sz="1400" spc="500" dirty="0"/>
                        <a:t> </a:t>
                      </a:r>
                      <a:r>
                        <a:rPr sz="1400" dirty="0"/>
                        <a:t>that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scrub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nurse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is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wrong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and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they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request</a:t>
                      </a:r>
                      <a:r>
                        <a:rPr sz="1400" spc="-15" dirty="0"/>
                        <a:t> </a:t>
                      </a:r>
                      <a:r>
                        <a:rPr sz="1400" spc="-50" dirty="0"/>
                        <a:t>a </a:t>
                      </a:r>
                      <a:r>
                        <a:rPr sz="1400" dirty="0"/>
                        <a:t>suture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for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skin</a:t>
                      </a:r>
                      <a:r>
                        <a:rPr sz="1400" spc="-25" dirty="0"/>
                        <a:t> </a:t>
                      </a:r>
                      <a:r>
                        <a:rPr sz="1400" spc="-10" dirty="0"/>
                        <a:t>closure.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0004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3609328"/>
              </p:ext>
            </p:extLst>
          </p:nvPr>
        </p:nvGraphicFramePr>
        <p:xfrm>
          <a:off x="177800" y="2512981"/>
          <a:ext cx="8796867" cy="2499285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87968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47645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1400" spc="-10" dirty="0">
                          <a:solidFill>
                            <a:schemeClr val="tx1"/>
                          </a:solidFill>
                        </a:rPr>
                        <a:t>Questions:</a:t>
                      </a:r>
                      <a:endParaRPr sz="140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34766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4019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sz="1400" dirty="0"/>
                        <a:t>What</a:t>
                      </a:r>
                      <a:r>
                        <a:rPr sz="1400" spc="-40" dirty="0"/>
                        <a:t> </a:t>
                      </a:r>
                      <a:r>
                        <a:rPr sz="1400" dirty="0"/>
                        <a:t>steps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would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take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reduce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risk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of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harm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20" dirty="0"/>
                        <a:t> </a:t>
                      </a:r>
                      <a:r>
                        <a:rPr sz="1400" spc="-10" dirty="0"/>
                        <a:t>patient?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59055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5880">
                <a:tc>
                  <a:txBody>
                    <a:bodyPr/>
                    <a:lstStyle/>
                    <a:p>
                      <a:pPr marL="90805" marR="1422400">
                        <a:lnSpc>
                          <a:spcPts val="2100"/>
                        </a:lnSpc>
                        <a:spcBef>
                          <a:spcPts val="380"/>
                        </a:spcBef>
                      </a:pPr>
                      <a:r>
                        <a:rPr sz="1400" dirty="0"/>
                        <a:t>How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would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ensure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that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your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concerns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are</a:t>
                      </a:r>
                      <a:r>
                        <a:rPr sz="1400" spc="-10" dirty="0"/>
                        <a:t> acknowledged appropriately?</a:t>
                      </a:r>
                      <a:endParaRPr sz="1400" dirty="0"/>
                    </a:p>
                    <a:p>
                      <a:pPr marL="90805">
                        <a:lnSpc>
                          <a:spcPts val="2140"/>
                        </a:lnSpc>
                      </a:pPr>
                      <a:r>
                        <a:rPr sz="1400" dirty="0">
                          <a:solidFill>
                            <a:srgbClr val="7F7F7F"/>
                          </a:solidFill>
                        </a:rPr>
                        <a:t>CUSS</a:t>
                      </a:r>
                      <a:r>
                        <a:rPr sz="1400" spc="-30" dirty="0">
                          <a:solidFill>
                            <a:srgbClr val="7F7F7F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7F7F7F"/>
                          </a:solidFill>
                        </a:rPr>
                        <a:t>(I</a:t>
                      </a:r>
                      <a:r>
                        <a:rPr sz="1400" spc="-15" dirty="0">
                          <a:solidFill>
                            <a:srgbClr val="7F7F7F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7F7F7F"/>
                          </a:solidFill>
                        </a:rPr>
                        <a:t>am</a:t>
                      </a:r>
                      <a:r>
                        <a:rPr sz="1400" spc="-10" dirty="0">
                          <a:solidFill>
                            <a:srgbClr val="7F7F7F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7F7F7F"/>
                          </a:solidFill>
                        </a:rPr>
                        <a:t>concerned</a:t>
                      </a:r>
                      <a:r>
                        <a:rPr sz="1400" spc="-5" dirty="0">
                          <a:solidFill>
                            <a:srgbClr val="7F7F7F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7F7F7F"/>
                          </a:solidFill>
                        </a:rPr>
                        <a:t>that…,I</a:t>
                      </a:r>
                      <a:r>
                        <a:rPr sz="1400" spc="-20" dirty="0">
                          <a:solidFill>
                            <a:srgbClr val="7F7F7F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7F7F7F"/>
                          </a:solidFill>
                        </a:rPr>
                        <a:t>am</a:t>
                      </a:r>
                      <a:r>
                        <a:rPr sz="1400" spc="-10" dirty="0">
                          <a:solidFill>
                            <a:srgbClr val="7F7F7F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7F7F7F"/>
                          </a:solidFill>
                        </a:rPr>
                        <a:t>unsure</a:t>
                      </a:r>
                      <a:r>
                        <a:rPr sz="1400" spc="-5" dirty="0">
                          <a:solidFill>
                            <a:srgbClr val="7F7F7F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7F7F7F"/>
                          </a:solidFill>
                        </a:rPr>
                        <a:t>whether…,Is</a:t>
                      </a:r>
                      <a:r>
                        <a:rPr sz="1400" spc="-15" dirty="0">
                          <a:solidFill>
                            <a:srgbClr val="7F7F7F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7F7F7F"/>
                          </a:solidFill>
                        </a:rPr>
                        <a:t>it</a:t>
                      </a:r>
                      <a:r>
                        <a:rPr sz="1400" spc="-15" dirty="0">
                          <a:solidFill>
                            <a:srgbClr val="7F7F7F"/>
                          </a:solidFill>
                        </a:rPr>
                        <a:t> </a:t>
                      </a:r>
                      <a:r>
                        <a:rPr sz="1400" spc="-10" dirty="0">
                          <a:solidFill>
                            <a:srgbClr val="7F7F7F"/>
                          </a:solidFill>
                        </a:rPr>
                        <a:t>safe…?,STOP!)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6195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4625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sz="1400" dirty="0"/>
                        <a:t>What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resources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might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use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help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in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this</a:t>
                      </a:r>
                      <a:r>
                        <a:rPr sz="1400" spc="-15" dirty="0"/>
                        <a:t> </a:t>
                      </a:r>
                      <a:r>
                        <a:rPr sz="1400" spc="-10" dirty="0"/>
                        <a:t>situation?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5334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7116">
                <a:tc>
                  <a:txBody>
                    <a:bodyPr/>
                    <a:lstStyle/>
                    <a:p>
                      <a:pPr marL="90805" marR="502284">
                        <a:lnSpc>
                          <a:spcPts val="2100"/>
                        </a:lnSpc>
                        <a:spcBef>
                          <a:spcPts val="409"/>
                        </a:spcBef>
                      </a:pPr>
                      <a:r>
                        <a:rPr sz="1400" dirty="0"/>
                        <a:t>With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regard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managing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this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situation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have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identified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any</a:t>
                      </a:r>
                      <a:r>
                        <a:rPr sz="1400" spc="-30" dirty="0"/>
                        <a:t> </a:t>
                      </a:r>
                      <a:r>
                        <a:rPr sz="1400" spc="-10" dirty="0"/>
                        <a:t>changes </a:t>
                      </a:r>
                      <a:r>
                        <a:rPr sz="1400" dirty="0"/>
                        <a:t>which</a:t>
                      </a:r>
                      <a:r>
                        <a:rPr sz="1400" spc="5" dirty="0"/>
                        <a:t> </a:t>
                      </a:r>
                      <a:r>
                        <a:rPr sz="1400" dirty="0"/>
                        <a:t>need</a:t>
                      </a:r>
                      <a:r>
                        <a:rPr sz="1400" spc="5" dirty="0"/>
                        <a:t> </a:t>
                      </a:r>
                      <a:r>
                        <a:rPr sz="1400" dirty="0"/>
                        <a:t>to be</a:t>
                      </a:r>
                      <a:r>
                        <a:rPr sz="1400" spc="5" dirty="0"/>
                        <a:t> </a:t>
                      </a:r>
                      <a:r>
                        <a:rPr sz="1400" spc="-20" dirty="0"/>
                        <a:t>made?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9052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3249326" y="6433492"/>
            <a:ext cx="2646045" cy="2114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kern="0"/>
            </a:defPPr>
            <a:lvl1pPr>
              <a:defRPr sz="1200" b="0" i="0">
                <a:solidFill>
                  <a:srgbClr val="898989"/>
                </a:solidFill>
                <a:latin typeface="Calibri"/>
                <a:cs typeface="Calibri"/>
              </a:defRPr>
            </a:lvl1pPr>
          </a:lstStyle>
          <a:p>
            <a:pPr marL="9525">
              <a:spcBef>
                <a:spcPts val="30"/>
              </a:spcBef>
            </a:pPr>
            <a:r>
              <a:rPr lang="en-US" spc="-10" dirty="0"/>
              <a:t>Adapted from flash card pack produced by Tom Burr &amp; Barry Featherstone for East Kent Hospitals NHS Foundation Trust </a:t>
            </a:r>
            <a:endParaRPr spc="-8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4217373"/>
              </p:ext>
            </p:extLst>
          </p:nvPr>
        </p:nvGraphicFramePr>
        <p:xfrm>
          <a:off x="211667" y="190724"/>
          <a:ext cx="8737599" cy="2194083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24106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269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0103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045"/>
                        </a:spcBef>
                      </a:pPr>
                      <a:r>
                        <a:rPr sz="1800" b="1" dirty="0">
                          <a:solidFill>
                            <a:schemeClr val="tx1"/>
                          </a:solidFill>
                        </a:rPr>
                        <a:t>CARDIAC</a:t>
                      </a:r>
                      <a:r>
                        <a:rPr sz="1800" b="1" spc="-55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800" b="1" spc="-10" dirty="0">
                          <a:solidFill>
                            <a:schemeClr val="tx1"/>
                          </a:solidFill>
                        </a:rPr>
                        <a:t>ARREST</a:t>
                      </a:r>
                      <a:endParaRPr sz="180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94786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006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385"/>
                        </a:spcBef>
                      </a:pPr>
                      <a:r>
                        <a:rPr sz="1400" dirty="0"/>
                        <a:t>Human</a:t>
                      </a:r>
                      <a:r>
                        <a:rPr sz="1400" spc="-10" dirty="0"/>
                        <a:t> Factors: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131921" marB="0"/>
                </a:tc>
                <a:tc>
                  <a:txBody>
                    <a:bodyPr/>
                    <a:lstStyle/>
                    <a:p>
                      <a:pPr marL="90805" marR="1052195">
                        <a:lnSpc>
                          <a:spcPts val="2100"/>
                        </a:lnSpc>
                        <a:spcBef>
                          <a:spcPts val="405"/>
                        </a:spcBef>
                      </a:pPr>
                      <a:r>
                        <a:rPr sz="1400" dirty="0"/>
                        <a:t>Systems,</a:t>
                      </a:r>
                      <a:r>
                        <a:rPr sz="1400" spc="-50" dirty="0"/>
                        <a:t> </a:t>
                      </a:r>
                      <a:r>
                        <a:rPr sz="1400" dirty="0"/>
                        <a:t>Human</a:t>
                      </a:r>
                      <a:r>
                        <a:rPr sz="1400" spc="-50" dirty="0"/>
                        <a:t> </a:t>
                      </a:r>
                      <a:r>
                        <a:rPr sz="1400" dirty="0"/>
                        <a:t>Interaction,</a:t>
                      </a:r>
                      <a:r>
                        <a:rPr sz="1400" spc="-50" dirty="0"/>
                        <a:t> </a:t>
                      </a:r>
                      <a:r>
                        <a:rPr sz="1400" spc="-10" dirty="0"/>
                        <a:t>Equipment, Environment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8576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12984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1400" spc="-10" dirty="0"/>
                        <a:t>Problem: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23336" marB="0"/>
                </a:tc>
                <a:tc>
                  <a:txBody>
                    <a:bodyPr/>
                    <a:lstStyle/>
                    <a:p>
                      <a:pPr marL="90805" marR="167640">
                        <a:lnSpc>
                          <a:spcPct val="99500"/>
                        </a:lnSpc>
                        <a:spcBef>
                          <a:spcPts val="254"/>
                        </a:spcBef>
                      </a:pPr>
                      <a:r>
                        <a:rPr sz="1400" spc="-20" dirty="0"/>
                        <a:t>You</a:t>
                      </a:r>
                      <a:r>
                        <a:rPr sz="1400" spc="-40" dirty="0"/>
                        <a:t> </a:t>
                      </a:r>
                      <a:r>
                        <a:rPr sz="1400" dirty="0"/>
                        <a:t>have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just</a:t>
                      </a:r>
                      <a:r>
                        <a:rPr sz="1400" spc="-35" dirty="0"/>
                        <a:t> </a:t>
                      </a:r>
                      <a:r>
                        <a:rPr sz="1400" dirty="0"/>
                        <a:t>completed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Time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Out</a:t>
                      </a:r>
                      <a:r>
                        <a:rPr sz="1400" spc="-35" dirty="0"/>
                        <a:t> </a:t>
                      </a:r>
                      <a:r>
                        <a:rPr sz="1400" dirty="0"/>
                        <a:t>for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20" dirty="0"/>
                        <a:t> </a:t>
                      </a:r>
                      <a:r>
                        <a:rPr sz="1400" spc="-10" dirty="0"/>
                        <a:t>first </a:t>
                      </a:r>
                      <a:r>
                        <a:rPr sz="1400" dirty="0"/>
                        <a:t>case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on your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list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and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the patient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has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a</a:t>
                      </a:r>
                      <a:r>
                        <a:rPr sz="1400" spc="-5" dirty="0"/>
                        <a:t> </a:t>
                      </a:r>
                      <a:r>
                        <a:rPr sz="1400" spc="-10" dirty="0"/>
                        <a:t>cardiac </a:t>
                      </a:r>
                      <a:r>
                        <a:rPr sz="1400" dirty="0"/>
                        <a:t>arrest</a:t>
                      </a:r>
                      <a:r>
                        <a:rPr sz="1400" spc="-35" dirty="0"/>
                        <a:t> </a:t>
                      </a:r>
                      <a:r>
                        <a:rPr sz="1400" dirty="0"/>
                        <a:t>on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operating</a:t>
                      </a:r>
                      <a:r>
                        <a:rPr sz="1400" spc="-25" dirty="0"/>
                        <a:t> </a:t>
                      </a:r>
                      <a:r>
                        <a:rPr sz="1400" spc="-10" dirty="0"/>
                        <a:t>table.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24288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6766438"/>
              </p:ext>
            </p:extLst>
          </p:nvPr>
        </p:nvGraphicFramePr>
        <p:xfrm>
          <a:off x="211668" y="2512982"/>
          <a:ext cx="8737598" cy="2499286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87375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2474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1400" spc="-10" dirty="0">
                          <a:solidFill>
                            <a:schemeClr val="tx1"/>
                          </a:solidFill>
                        </a:rPr>
                        <a:t>Questions:</a:t>
                      </a:r>
                      <a:endParaRPr sz="140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34766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6136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dirty="0"/>
                        <a:t>What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initial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steps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would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take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as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a</a:t>
                      </a:r>
                      <a:r>
                        <a:rPr sz="1400" spc="-25" dirty="0"/>
                        <a:t> </a:t>
                      </a:r>
                      <a:r>
                        <a:rPr sz="1400" spc="-10" dirty="0"/>
                        <a:t>team?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6068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400" dirty="0"/>
                        <a:t>Which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roles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would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each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team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member</a:t>
                      </a:r>
                      <a:r>
                        <a:rPr sz="1400" spc="-15" dirty="0"/>
                        <a:t> </a:t>
                      </a:r>
                      <a:r>
                        <a:rPr sz="1400" spc="-10" dirty="0"/>
                        <a:t>take?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60008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1864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r>
                        <a:rPr sz="1400" dirty="0"/>
                        <a:t>How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would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get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help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if</a:t>
                      </a:r>
                      <a:r>
                        <a:rPr sz="1400" spc="-5" dirty="0"/>
                        <a:t> </a:t>
                      </a:r>
                      <a:r>
                        <a:rPr sz="1400" spc="-10" dirty="0"/>
                        <a:t>needed?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49054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1864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r>
                        <a:rPr sz="1400" dirty="0"/>
                        <a:t>What</a:t>
                      </a:r>
                      <a:r>
                        <a:rPr sz="1400" spc="-35" dirty="0"/>
                        <a:t> </a:t>
                      </a:r>
                      <a:r>
                        <a:rPr sz="1400" dirty="0"/>
                        <a:t>additional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resources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would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need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that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are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not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already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in</a:t>
                      </a:r>
                      <a:r>
                        <a:rPr sz="1400" spc="-15" dirty="0"/>
                        <a:t> </a:t>
                      </a:r>
                      <a:r>
                        <a:rPr sz="1400" spc="-10" dirty="0"/>
                        <a:t>theatre?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49054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80880">
                <a:tc>
                  <a:txBody>
                    <a:bodyPr/>
                    <a:lstStyle/>
                    <a:p>
                      <a:pPr marL="90805" marR="502284">
                        <a:lnSpc>
                          <a:spcPts val="2100"/>
                        </a:lnSpc>
                        <a:spcBef>
                          <a:spcPts val="330"/>
                        </a:spcBef>
                      </a:pPr>
                      <a:r>
                        <a:rPr sz="1400" dirty="0"/>
                        <a:t>With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regard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managing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this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situation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have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identified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any</a:t>
                      </a:r>
                      <a:r>
                        <a:rPr sz="1400" spc="-30" dirty="0"/>
                        <a:t> </a:t>
                      </a:r>
                      <a:r>
                        <a:rPr sz="1400" spc="-10" dirty="0"/>
                        <a:t>changes </a:t>
                      </a:r>
                      <a:r>
                        <a:rPr sz="1400" dirty="0"/>
                        <a:t>which</a:t>
                      </a:r>
                      <a:r>
                        <a:rPr sz="1400" spc="5" dirty="0"/>
                        <a:t> </a:t>
                      </a:r>
                      <a:r>
                        <a:rPr sz="1400" dirty="0"/>
                        <a:t>need</a:t>
                      </a:r>
                      <a:r>
                        <a:rPr sz="1400" spc="5" dirty="0"/>
                        <a:t> </a:t>
                      </a:r>
                      <a:r>
                        <a:rPr sz="1400" dirty="0"/>
                        <a:t>to be</a:t>
                      </a:r>
                      <a:r>
                        <a:rPr sz="1400" spc="5" dirty="0"/>
                        <a:t> </a:t>
                      </a:r>
                      <a:r>
                        <a:rPr sz="1400" spc="-20" dirty="0"/>
                        <a:t>made?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1433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3249326" y="6433492"/>
            <a:ext cx="2646045" cy="2114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kern="0"/>
            </a:defPPr>
            <a:lvl1pPr>
              <a:defRPr sz="1200" b="0" i="0">
                <a:solidFill>
                  <a:srgbClr val="898989"/>
                </a:solidFill>
                <a:latin typeface="Calibri"/>
                <a:cs typeface="Calibri"/>
              </a:defRPr>
            </a:lvl1pPr>
          </a:lstStyle>
          <a:p>
            <a:pPr marL="9525">
              <a:spcBef>
                <a:spcPts val="30"/>
              </a:spcBef>
            </a:pPr>
            <a:r>
              <a:rPr lang="en-US" spc="-10" dirty="0"/>
              <a:t>Adapted from flash card pack produced by Tom Burr &amp; Barry Featherstone for East Kent Hospitals NHS Foundation Trust </a:t>
            </a:r>
            <a:endParaRPr spc="-8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028386"/>
              </p:ext>
            </p:extLst>
          </p:nvPr>
        </p:nvGraphicFramePr>
        <p:xfrm>
          <a:off x="203200" y="190724"/>
          <a:ext cx="8788400" cy="2194083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24246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637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0103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045"/>
                        </a:spcBef>
                      </a:pPr>
                      <a:r>
                        <a:rPr sz="1800" b="1" spc="-10" dirty="0">
                          <a:solidFill>
                            <a:schemeClr val="tx1"/>
                          </a:solidFill>
                        </a:rPr>
                        <a:t>HYPOXIA</a:t>
                      </a:r>
                      <a:endParaRPr sz="180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94786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006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385"/>
                        </a:spcBef>
                      </a:pPr>
                      <a:r>
                        <a:rPr sz="1400" dirty="0"/>
                        <a:t>Human</a:t>
                      </a:r>
                      <a:r>
                        <a:rPr sz="1400" spc="-10" dirty="0"/>
                        <a:t> Factors: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131921" marB="0"/>
                </a:tc>
                <a:tc>
                  <a:txBody>
                    <a:bodyPr/>
                    <a:lstStyle/>
                    <a:p>
                      <a:pPr marL="90805" marR="1052195">
                        <a:lnSpc>
                          <a:spcPts val="2100"/>
                        </a:lnSpc>
                        <a:spcBef>
                          <a:spcPts val="405"/>
                        </a:spcBef>
                      </a:pPr>
                      <a:r>
                        <a:rPr sz="1400" dirty="0"/>
                        <a:t>Systems,</a:t>
                      </a:r>
                      <a:r>
                        <a:rPr sz="1400" spc="-50" dirty="0"/>
                        <a:t> </a:t>
                      </a:r>
                      <a:r>
                        <a:rPr sz="1400" dirty="0"/>
                        <a:t>Human</a:t>
                      </a:r>
                      <a:r>
                        <a:rPr sz="1400" spc="-50" dirty="0"/>
                        <a:t> </a:t>
                      </a:r>
                      <a:r>
                        <a:rPr sz="1400" dirty="0"/>
                        <a:t>Interaction,</a:t>
                      </a:r>
                      <a:r>
                        <a:rPr sz="1400" spc="-50" dirty="0"/>
                        <a:t> </a:t>
                      </a:r>
                      <a:r>
                        <a:rPr sz="1400" spc="-10" dirty="0"/>
                        <a:t>Equipment, Environment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8576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12984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1400" spc="-10" dirty="0"/>
                        <a:t>Problem: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23336" marB="0"/>
                </a:tc>
                <a:tc>
                  <a:txBody>
                    <a:bodyPr/>
                    <a:lstStyle/>
                    <a:p>
                      <a:pPr marL="90805" marR="137160" algn="just">
                        <a:lnSpc>
                          <a:spcPct val="99500"/>
                        </a:lnSpc>
                        <a:spcBef>
                          <a:spcPts val="254"/>
                        </a:spcBef>
                      </a:pPr>
                      <a:r>
                        <a:rPr sz="1400" dirty="0"/>
                        <a:t>The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operation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is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underway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for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last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case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on</a:t>
                      </a:r>
                      <a:r>
                        <a:rPr sz="1400" spc="-20" dirty="0"/>
                        <a:t> </a:t>
                      </a:r>
                      <a:r>
                        <a:rPr sz="1400" spc="-25" dirty="0"/>
                        <a:t>the </a:t>
                      </a:r>
                      <a:r>
                        <a:rPr sz="1400" dirty="0"/>
                        <a:t>list.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After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5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minutes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patient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looks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blue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and</a:t>
                      </a:r>
                      <a:r>
                        <a:rPr sz="1400" spc="-5" dirty="0"/>
                        <a:t> </a:t>
                      </a:r>
                      <a:r>
                        <a:rPr sz="1400" spc="-25" dirty="0"/>
                        <a:t>the </a:t>
                      </a:r>
                      <a:r>
                        <a:rPr sz="1400" dirty="0"/>
                        <a:t>oxygen</a:t>
                      </a:r>
                      <a:r>
                        <a:rPr sz="1400" spc="-40" dirty="0"/>
                        <a:t> </a:t>
                      </a:r>
                      <a:r>
                        <a:rPr sz="1400" dirty="0"/>
                        <a:t>saturations</a:t>
                      </a:r>
                      <a:r>
                        <a:rPr sz="1400" spc="-35" dirty="0"/>
                        <a:t> </a:t>
                      </a:r>
                      <a:r>
                        <a:rPr sz="1400" dirty="0"/>
                        <a:t>read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70%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on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25" dirty="0"/>
                        <a:t> </a:t>
                      </a:r>
                      <a:r>
                        <a:rPr sz="1400" spc="-10" dirty="0"/>
                        <a:t>monitor.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24288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7338541"/>
              </p:ext>
            </p:extLst>
          </p:nvPr>
        </p:nvGraphicFramePr>
        <p:xfrm>
          <a:off x="203200" y="2458976"/>
          <a:ext cx="8788400" cy="2586799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8788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96804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1400" spc="-10" dirty="0">
                          <a:solidFill>
                            <a:schemeClr val="tx1"/>
                          </a:solidFill>
                        </a:rPr>
                        <a:t>Questions:</a:t>
                      </a:r>
                      <a:endParaRPr sz="140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21907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6481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sz="1400" dirty="0"/>
                        <a:t>What</a:t>
                      </a:r>
                      <a:r>
                        <a:rPr sz="1400" spc="-35" dirty="0"/>
                        <a:t> </a:t>
                      </a:r>
                      <a:r>
                        <a:rPr sz="1400" dirty="0"/>
                        <a:t>would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10" dirty="0"/>
                        <a:t> </a:t>
                      </a:r>
                      <a:r>
                        <a:rPr sz="1400" spc="-25" dirty="0"/>
                        <a:t>do?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42863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2648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1400" dirty="0"/>
                        <a:t>What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equipment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do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you need to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help in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this</a:t>
                      </a:r>
                      <a:r>
                        <a:rPr sz="1400" spc="-5" dirty="0"/>
                        <a:t> </a:t>
                      </a:r>
                      <a:r>
                        <a:rPr sz="1400" spc="-10" dirty="0"/>
                        <a:t>situation?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65246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3871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r>
                        <a:rPr sz="1400" dirty="0"/>
                        <a:t>How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would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those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aware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of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problem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tell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rest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of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5" dirty="0"/>
                        <a:t> </a:t>
                      </a:r>
                      <a:r>
                        <a:rPr sz="1400" spc="-10" dirty="0"/>
                        <a:t>team?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92392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2546">
                <a:tc>
                  <a:txBody>
                    <a:bodyPr/>
                    <a:lstStyle/>
                    <a:p>
                      <a:pPr marL="90805">
                        <a:lnSpc>
                          <a:spcPts val="2130"/>
                        </a:lnSpc>
                        <a:spcBef>
                          <a:spcPts val="259"/>
                        </a:spcBef>
                      </a:pPr>
                      <a:r>
                        <a:rPr sz="1400" dirty="0"/>
                        <a:t>What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could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aid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your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decision making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as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a</a:t>
                      </a:r>
                      <a:r>
                        <a:rPr sz="1400" spc="-5" dirty="0"/>
                        <a:t> </a:t>
                      </a:r>
                      <a:r>
                        <a:rPr sz="1400" spc="-10" dirty="0"/>
                        <a:t>team?</a:t>
                      </a:r>
                      <a:endParaRPr sz="1400" dirty="0"/>
                    </a:p>
                    <a:p>
                      <a:pPr marL="90805">
                        <a:lnSpc>
                          <a:spcPts val="2130"/>
                        </a:lnSpc>
                      </a:pPr>
                      <a:r>
                        <a:rPr sz="1400" dirty="0">
                          <a:solidFill>
                            <a:srgbClr val="7F7F7F"/>
                          </a:solidFill>
                        </a:rPr>
                        <a:t>(Hint:</a:t>
                      </a:r>
                      <a:r>
                        <a:rPr sz="1400" spc="-45" dirty="0">
                          <a:solidFill>
                            <a:srgbClr val="7F7F7F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7F7F7F"/>
                          </a:solidFill>
                        </a:rPr>
                        <a:t>A</a:t>
                      </a:r>
                      <a:r>
                        <a:rPr lang="en-US" sz="1400" dirty="0">
                          <a:solidFill>
                            <a:srgbClr val="7F7F7F"/>
                          </a:solidFill>
                        </a:rPr>
                        <a:t>ssociation of Anaesthetists</a:t>
                      </a:r>
                      <a:r>
                        <a:rPr sz="1400" spc="-45" dirty="0">
                          <a:solidFill>
                            <a:srgbClr val="7F7F7F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7F7F7F"/>
                          </a:solidFill>
                        </a:rPr>
                        <a:t>Quick</a:t>
                      </a:r>
                      <a:r>
                        <a:rPr sz="1400" spc="-45" dirty="0">
                          <a:solidFill>
                            <a:srgbClr val="7F7F7F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7F7F7F"/>
                          </a:solidFill>
                        </a:rPr>
                        <a:t>Reference</a:t>
                      </a:r>
                      <a:r>
                        <a:rPr sz="1400" spc="-30" dirty="0">
                          <a:solidFill>
                            <a:srgbClr val="7F7F7F"/>
                          </a:solidFill>
                        </a:rPr>
                        <a:t> </a:t>
                      </a:r>
                      <a:r>
                        <a:rPr sz="1400" spc="-10" dirty="0">
                          <a:solidFill>
                            <a:srgbClr val="7F7F7F"/>
                          </a:solidFill>
                        </a:rPr>
                        <a:t>Handbook)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24764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9407">
                <a:tc>
                  <a:txBody>
                    <a:bodyPr/>
                    <a:lstStyle/>
                    <a:p>
                      <a:pPr marL="90805" marR="502284">
                        <a:lnSpc>
                          <a:spcPts val="2100"/>
                        </a:lnSpc>
                        <a:spcBef>
                          <a:spcPts val="340"/>
                        </a:spcBef>
                      </a:pPr>
                      <a:r>
                        <a:rPr sz="1400" dirty="0"/>
                        <a:t>With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regard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managing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this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situation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have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identified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any</a:t>
                      </a:r>
                      <a:r>
                        <a:rPr sz="1400" spc="-30" dirty="0"/>
                        <a:t> </a:t>
                      </a:r>
                      <a:r>
                        <a:rPr sz="1400" spc="-10" dirty="0"/>
                        <a:t>changes </a:t>
                      </a:r>
                      <a:r>
                        <a:rPr sz="1400" dirty="0"/>
                        <a:t>which</a:t>
                      </a:r>
                      <a:r>
                        <a:rPr sz="1400" spc="5" dirty="0"/>
                        <a:t> </a:t>
                      </a:r>
                      <a:r>
                        <a:rPr sz="1400" dirty="0"/>
                        <a:t>need</a:t>
                      </a:r>
                      <a:r>
                        <a:rPr sz="1400" spc="5" dirty="0"/>
                        <a:t> </a:t>
                      </a:r>
                      <a:r>
                        <a:rPr sz="1400" dirty="0"/>
                        <a:t>to be</a:t>
                      </a:r>
                      <a:r>
                        <a:rPr sz="1400" spc="5" dirty="0"/>
                        <a:t> </a:t>
                      </a:r>
                      <a:r>
                        <a:rPr sz="1400" spc="-20" dirty="0"/>
                        <a:t>made?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2385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3249326" y="6433492"/>
            <a:ext cx="2646045" cy="2114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kern="0"/>
            </a:defPPr>
            <a:lvl1pPr>
              <a:defRPr sz="1200" b="0" i="0">
                <a:solidFill>
                  <a:srgbClr val="898989"/>
                </a:solidFill>
                <a:latin typeface="Calibri"/>
                <a:cs typeface="Calibri"/>
              </a:defRPr>
            </a:lvl1pPr>
          </a:lstStyle>
          <a:p>
            <a:pPr marL="9525">
              <a:spcBef>
                <a:spcPts val="30"/>
              </a:spcBef>
            </a:pPr>
            <a:r>
              <a:rPr lang="en-US" spc="-10" dirty="0"/>
              <a:t>Adapted from flash card pack produced by Tom Burr &amp; Barry Featherstone for East Kent Hospitals NHS Foundation Trust </a:t>
            </a:r>
            <a:endParaRPr spc="-8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0876314"/>
              </p:ext>
            </p:extLst>
          </p:nvPr>
        </p:nvGraphicFramePr>
        <p:xfrm>
          <a:off x="186268" y="190724"/>
          <a:ext cx="8805332" cy="2214562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24293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760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5580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345"/>
                        </a:spcBef>
                      </a:pPr>
                      <a:r>
                        <a:rPr sz="1800" b="1" dirty="0">
                          <a:solidFill>
                            <a:schemeClr val="tx1"/>
                          </a:solidFill>
                        </a:rPr>
                        <a:t>MACHINE</a:t>
                      </a:r>
                      <a:r>
                        <a:rPr sz="1800" b="1" spc="-55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800" b="1" spc="-10" dirty="0">
                          <a:solidFill>
                            <a:schemeClr val="tx1"/>
                          </a:solidFill>
                        </a:rPr>
                        <a:t>ALARM</a:t>
                      </a:r>
                      <a:endParaRPr sz="180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223361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577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210"/>
                        </a:spcBef>
                      </a:pPr>
                      <a:r>
                        <a:rPr sz="1400" dirty="0"/>
                        <a:t>Human</a:t>
                      </a:r>
                      <a:r>
                        <a:rPr sz="1400" spc="-10" dirty="0"/>
                        <a:t> Factors: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115253" marB="0"/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210"/>
                        </a:spcBef>
                      </a:pPr>
                      <a:r>
                        <a:rPr sz="1400" dirty="0"/>
                        <a:t>Human</a:t>
                      </a:r>
                      <a:r>
                        <a:rPr sz="1400" spc="-65" dirty="0"/>
                        <a:t> </a:t>
                      </a:r>
                      <a:r>
                        <a:rPr sz="1400" dirty="0"/>
                        <a:t>Interaction,</a:t>
                      </a:r>
                      <a:r>
                        <a:rPr sz="1400" spc="-50" dirty="0"/>
                        <a:t> </a:t>
                      </a:r>
                      <a:r>
                        <a:rPr sz="1400" dirty="0"/>
                        <a:t>Equipment,</a:t>
                      </a:r>
                      <a:r>
                        <a:rPr sz="1400" spc="-50" dirty="0"/>
                        <a:t> </a:t>
                      </a:r>
                      <a:r>
                        <a:rPr sz="1400" spc="-10" dirty="0"/>
                        <a:t>Environment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115253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12984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1400" spc="-10" dirty="0"/>
                        <a:t>Problem: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21907" marB="0"/>
                </a:tc>
                <a:tc>
                  <a:txBody>
                    <a:bodyPr/>
                    <a:lstStyle/>
                    <a:p>
                      <a:pPr marL="90805" marR="780415" algn="just">
                        <a:lnSpc>
                          <a:spcPct val="99500"/>
                        </a:lnSpc>
                        <a:spcBef>
                          <a:spcPts val="240"/>
                        </a:spcBef>
                      </a:pPr>
                      <a:r>
                        <a:rPr sz="1400" dirty="0"/>
                        <a:t>Mid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surgery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anaesthetic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machine</a:t>
                      </a:r>
                      <a:r>
                        <a:rPr sz="1400" spc="-5" dirty="0"/>
                        <a:t> </a:t>
                      </a:r>
                      <a:r>
                        <a:rPr sz="1400" spc="-10" dirty="0"/>
                        <a:t>starts </a:t>
                      </a:r>
                      <a:r>
                        <a:rPr sz="1400" dirty="0"/>
                        <a:t>alarming.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high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airway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pressure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alarm</a:t>
                      </a:r>
                      <a:r>
                        <a:rPr sz="1400" spc="-20" dirty="0"/>
                        <a:t> </a:t>
                      </a:r>
                      <a:r>
                        <a:rPr sz="1400" spc="-25" dirty="0"/>
                        <a:t>is </a:t>
                      </a:r>
                      <a:r>
                        <a:rPr sz="1400" spc="-10" dirty="0"/>
                        <a:t>sounding.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2286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1638913"/>
              </p:ext>
            </p:extLst>
          </p:nvPr>
        </p:nvGraphicFramePr>
        <p:xfrm>
          <a:off x="186268" y="2458975"/>
          <a:ext cx="8805332" cy="2561757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88053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2342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sz="1400" spc="-10" dirty="0">
                          <a:solidFill>
                            <a:schemeClr val="tx1"/>
                          </a:solidFill>
                        </a:rPr>
                        <a:t>Questions:</a:t>
                      </a:r>
                      <a:endParaRPr sz="140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40958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2797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735"/>
                        </a:spcBef>
                      </a:pPr>
                      <a:r>
                        <a:rPr sz="1400" dirty="0"/>
                        <a:t>What</a:t>
                      </a:r>
                      <a:r>
                        <a:rPr sz="1400" spc="-35" dirty="0"/>
                        <a:t> </a:t>
                      </a:r>
                      <a:r>
                        <a:rPr sz="1400" dirty="0"/>
                        <a:t>would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10" dirty="0"/>
                        <a:t> </a:t>
                      </a:r>
                      <a:r>
                        <a:rPr sz="1400" spc="-25" dirty="0"/>
                        <a:t>do?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70009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0266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405"/>
                        </a:spcBef>
                      </a:pPr>
                      <a:r>
                        <a:rPr sz="1400" dirty="0"/>
                        <a:t>If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problem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gets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worse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or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persists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how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would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call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for</a:t>
                      </a:r>
                      <a:r>
                        <a:rPr sz="1400" spc="-25" dirty="0"/>
                        <a:t> </a:t>
                      </a:r>
                      <a:r>
                        <a:rPr sz="1400" spc="-10" dirty="0"/>
                        <a:t>help?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133826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0266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370"/>
                        </a:spcBef>
                      </a:pPr>
                      <a:r>
                        <a:rPr sz="1400" dirty="0"/>
                        <a:t>What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equipment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do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need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and where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would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you access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it</a:t>
                      </a:r>
                      <a:r>
                        <a:rPr sz="1400" spc="-10" dirty="0"/>
                        <a:t> from?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130493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96086">
                <a:tc>
                  <a:txBody>
                    <a:bodyPr/>
                    <a:lstStyle/>
                    <a:p>
                      <a:pPr marL="90805" marR="502284">
                        <a:lnSpc>
                          <a:spcPts val="2100"/>
                        </a:lnSpc>
                        <a:spcBef>
                          <a:spcPts val="450"/>
                        </a:spcBef>
                      </a:pPr>
                      <a:r>
                        <a:rPr sz="1400" dirty="0"/>
                        <a:t>With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regard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managing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this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situation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have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identified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any</a:t>
                      </a:r>
                      <a:r>
                        <a:rPr sz="1400" spc="-30" dirty="0"/>
                        <a:t> </a:t>
                      </a:r>
                      <a:r>
                        <a:rPr sz="1400" spc="-10" dirty="0"/>
                        <a:t>changes </a:t>
                      </a:r>
                      <a:r>
                        <a:rPr sz="1400" dirty="0"/>
                        <a:t>which</a:t>
                      </a:r>
                      <a:r>
                        <a:rPr sz="1400" spc="5" dirty="0"/>
                        <a:t> </a:t>
                      </a:r>
                      <a:r>
                        <a:rPr sz="1400" dirty="0"/>
                        <a:t>need</a:t>
                      </a:r>
                      <a:r>
                        <a:rPr sz="1400" spc="5" dirty="0"/>
                        <a:t> </a:t>
                      </a:r>
                      <a:r>
                        <a:rPr sz="1400" dirty="0"/>
                        <a:t>to be</a:t>
                      </a:r>
                      <a:r>
                        <a:rPr sz="1400" spc="5" dirty="0"/>
                        <a:t> </a:t>
                      </a:r>
                      <a:r>
                        <a:rPr sz="1400" spc="-20" dirty="0"/>
                        <a:t>made?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42863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3249326" y="6433492"/>
            <a:ext cx="2646045" cy="2114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kern="0"/>
            </a:defPPr>
            <a:lvl1pPr>
              <a:defRPr sz="1200" b="0" i="0">
                <a:solidFill>
                  <a:srgbClr val="898989"/>
                </a:solidFill>
                <a:latin typeface="Calibri"/>
                <a:cs typeface="Calibri"/>
              </a:defRPr>
            </a:lvl1pPr>
          </a:lstStyle>
          <a:p>
            <a:pPr marL="9525">
              <a:spcBef>
                <a:spcPts val="30"/>
              </a:spcBef>
            </a:pPr>
            <a:r>
              <a:rPr lang="en-US" spc="-10" dirty="0"/>
              <a:t>Adapted from flash card pack produced by Tom Burr &amp; Barry Featherstone for East Kent Hospitals NHS Foundation Trust </a:t>
            </a:r>
            <a:endParaRPr spc="-8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D7B6447-763D-2B65-D121-7B51101854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dirty="0"/>
              <a:t>User Guide</a:t>
            </a:r>
            <a:endParaRPr lang="en-GB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1F1CED1-8369-5475-8796-C213FD4A213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r>
              <a:rPr lang="en-US" sz="1400" b="1" dirty="0">
                <a:latin typeface="Century Gothic" panose="020B0502020202020204" pitchFamily="34" charset="0"/>
                <a:cs typeface="Calibri"/>
              </a:rPr>
              <a:t>WHY?</a:t>
            </a:r>
            <a:r>
              <a:rPr lang="en-US" sz="1400" b="1" spc="10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1400" spc="-10" dirty="0">
                <a:latin typeface="Century Gothic" panose="020B0502020202020204" pitchFamily="34" charset="0"/>
                <a:cs typeface="Calibri"/>
              </a:rPr>
              <a:t>Preparation</a:t>
            </a:r>
            <a:r>
              <a:rPr lang="en-US" sz="1400" spc="5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1400" dirty="0">
                <a:latin typeface="Century Gothic" panose="020B0502020202020204" pitchFamily="34" charset="0"/>
                <a:cs typeface="Calibri"/>
              </a:rPr>
              <a:t>and</a:t>
            </a:r>
            <a:r>
              <a:rPr lang="en-US" sz="1400" spc="5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1400" spc="-10" dirty="0">
                <a:latin typeface="Century Gothic" panose="020B0502020202020204" pitchFamily="34" charset="0"/>
                <a:cs typeface="Calibri"/>
              </a:rPr>
              <a:t>planning </a:t>
            </a:r>
            <a:r>
              <a:rPr lang="en-US" sz="1400" dirty="0">
                <a:latin typeface="Century Gothic" panose="020B0502020202020204" pitchFamily="34" charset="0"/>
                <a:cs typeface="Calibri"/>
              </a:rPr>
              <a:t>helps</a:t>
            </a:r>
            <a:r>
              <a:rPr lang="en-US" sz="1400" spc="-15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1400" dirty="0">
                <a:latin typeface="Century Gothic" panose="020B0502020202020204" pitchFamily="34" charset="0"/>
                <a:cs typeface="Calibri"/>
              </a:rPr>
              <a:t>us</a:t>
            </a:r>
            <a:r>
              <a:rPr lang="en-US" sz="1400" spc="-15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1400" dirty="0">
                <a:latin typeface="Century Gothic" panose="020B0502020202020204" pitchFamily="34" charset="0"/>
                <a:cs typeface="Calibri"/>
              </a:rPr>
              <a:t>manage</a:t>
            </a:r>
            <a:r>
              <a:rPr lang="en-US" sz="1400" spc="-5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1400" spc="-10" dirty="0">
                <a:latin typeface="Century Gothic" panose="020B0502020202020204" pitchFamily="34" charset="0"/>
                <a:cs typeface="Calibri"/>
              </a:rPr>
              <a:t>emergencies </a:t>
            </a:r>
            <a:r>
              <a:rPr lang="en-US" sz="1400" dirty="0">
                <a:latin typeface="Century Gothic" panose="020B0502020202020204" pitchFamily="34" charset="0"/>
                <a:cs typeface="Calibri"/>
              </a:rPr>
              <a:t>together</a:t>
            </a:r>
            <a:r>
              <a:rPr lang="en-US" sz="1400" spc="-25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1400" dirty="0">
                <a:latin typeface="Century Gothic" panose="020B0502020202020204" pitchFamily="34" charset="0"/>
                <a:cs typeface="Calibri"/>
              </a:rPr>
              <a:t>as</a:t>
            </a:r>
            <a:r>
              <a:rPr lang="en-US" sz="1400" spc="-25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1400" dirty="0">
                <a:latin typeface="Century Gothic" panose="020B0502020202020204" pitchFamily="34" charset="0"/>
                <a:cs typeface="Calibri"/>
              </a:rPr>
              <a:t>a</a:t>
            </a:r>
            <a:r>
              <a:rPr lang="en-US" sz="1400" spc="-15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1400" dirty="0">
                <a:latin typeface="Century Gothic" panose="020B0502020202020204" pitchFamily="34" charset="0"/>
                <a:cs typeface="Calibri"/>
              </a:rPr>
              <a:t>team</a:t>
            </a:r>
            <a:r>
              <a:rPr lang="en-US" sz="1400" spc="-20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1400" dirty="0">
                <a:latin typeface="Century Gothic" panose="020B0502020202020204" pitchFamily="34" charset="0"/>
                <a:cs typeface="Calibri"/>
              </a:rPr>
              <a:t>more</a:t>
            </a:r>
            <a:r>
              <a:rPr lang="en-US" sz="1400" spc="-10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1400" spc="-25" dirty="0">
                <a:latin typeface="Century Gothic" panose="020B0502020202020204" pitchFamily="34" charset="0"/>
                <a:cs typeface="Calibri"/>
              </a:rPr>
              <a:t>effectively. </a:t>
            </a:r>
            <a:r>
              <a:rPr lang="en-US" sz="1400" dirty="0">
                <a:latin typeface="Century Gothic" panose="020B0502020202020204" pitchFamily="34" charset="0"/>
                <a:cs typeface="Calibri"/>
              </a:rPr>
              <a:t>The</a:t>
            </a:r>
            <a:r>
              <a:rPr lang="en-US" sz="1400" spc="-10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1400" dirty="0">
                <a:latin typeface="Century Gothic" panose="020B0502020202020204" pitchFamily="34" charset="0"/>
                <a:cs typeface="Calibri"/>
              </a:rPr>
              <a:t>aim</a:t>
            </a:r>
            <a:r>
              <a:rPr lang="en-US" sz="1400" spc="-5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1400" dirty="0">
                <a:latin typeface="Century Gothic" panose="020B0502020202020204" pitchFamily="34" charset="0"/>
                <a:cs typeface="Calibri"/>
              </a:rPr>
              <a:t>of</a:t>
            </a:r>
            <a:r>
              <a:rPr lang="en-US" sz="1400" spc="-5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1400" dirty="0">
                <a:latin typeface="Century Gothic" panose="020B0502020202020204" pitchFamily="34" charset="0"/>
                <a:cs typeface="Calibri"/>
              </a:rPr>
              <a:t>this</a:t>
            </a:r>
            <a:r>
              <a:rPr lang="en-US" sz="1400" spc="-10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1400" dirty="0">
                <a:latin typeface="Century Gothic" panose="020B0502020202020204" pitchFamily="34" charset="0"/>
                <a:cs typeface="Calibri"/>
              </a:rPr>
              <a:t>activity</a:t>
            </a:r>
            <a:r>
              <a:rPr lang="en-US" sz="1400" spc="-10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1400" dirty="0">
                <a:latin typeface="Century Gothic" panose="020B0502020202020204" pitchFamily="34" charset="0"/>
                <a:cs typeface="Calibri"/>
              </a:rPr>
              <a:t>is</a:t>
            </a:r>
            <a:r>
              <a:rPr lang="en-US" sz="1400" spc="-10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1400" dirty="0">
                <a:latin typeface="Century Gothic" panose="020B0502020202020204" pitchFamily="34" charset="0"/>
                <a:cs typeface="Calibri"/>
              </a:rPr>
              <a:t>to </a:t>
            </a:r>
            <a:r>
              <a:rPr lang="en-US" sz="1400" spc="-25" dirty="0">
                <a:latin typeface="Century Gothic" panose="020B0502020202020204" pitchFamily="34" charset="0"/>
                <a:cs typeface="Calibri"/>
              </a:rPr>
              <a:t>use </a:t>
            </a:r>
            <a:r>
              <a:rPr lang="en-US" sz="1400" dirty="0">
                <a:latin typeface="Century Gothic" panose="020B0502020202020204" pitchFamily="34" charset="0"/>
                <a:cs typeface="Calibri"/>
              </a:rPr>
              <a:t>verbal</a:t>
            </a:r>
            <a:r>
              <a:rPr lang="en-US" sz="1400" spc="-35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1400" dirty="0">
                <a:latin typeface="Century Gothic" panose="020B0502020202020204" pitchFamily="34" charset="0"/>
                <a:cs typeface="Calibri"/>
              </a:rPr>
              <a:t>simulation</a:t>
            </a:r>
            <a:r>
              <a:rPr lang="en-US" sz="1400" spc="-15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1400" dirty="0">
                <a:latin typeface="Century Gothic" panose="020B0502020202020204" pitchFamily="34" charset="0"/>
                <a:cs typeface="Calibri"/>
              </a:rPr>
              <a:t>to</a:t>
            </a:r>
            <a:r>
              <a:rPr lang="en-US" sz="1400" spc="-20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1400" dirty="0">
                <a:latin typeface="Century Gothic" panose="020B0502020202020204" pitchFamily="34" charset="0"/>
                <a:cs typeface="Calibri"/>
              </a:rPr>
              <a:t>help</a:t>
            </a:r>
            <a:r>
              <a:rPr lang="en-US" sz="1400" spc="-15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1400" dirty="0">
                <a:latin typeface="Century Gothic" panose="020B0502020202020204" pitchFamily="34" charset="0"/>
                <a:cs typeface="Calibri"/>
              </a:rPr>
              <a:t>raise</a:t>
            </a:r>
            <a:r>
              <a:rPr lang="en-US" sz="1400" spc="-15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1400" spc="-25" dirty="0">
                <a:latin typeface="Century Gothic" panose="020B0502020202020204" pitchFamily="34" charset="0"/>
                <a:cs typeface="Calibri"/>
              </a:rPr>
              <a:t>our </a:t>
            </a:r>
            <a:r>
              <a:rPr lang="en-US" sz="1400" dirty="0">
                <a:latin typeface="Century Gothic" panose="020B0502020202020204" pitchFamily="34" charset="0"/>
                <a:cs typeface="Calibri"/>
              </a:rPr>
              <a:t>awareness</a:t>
            </a:r>
            <a:r>
              <a:rPr lang="en-US" sz="1400" spc="-40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1400" dirty="0">
                <a:latin typeface="Century Gothic" panose="020B0502020202020204" pitchFamily="34" charset="0"/>
                <a:cs typeface="Calibri"/>
              </a:rPr>
              <a:t>of</a:t>
            </a:r>
            <a:r>
              <a:rPr lang="en-US" sz="1400" spc="-35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1400" dirty="0">
                <a:latin typeface="Century Gothic" panose="020B0502020202020204" pitchFamily="34" charset="0"/>
                <a:cs typeface="Calibri"/>
              </a:rPr>
              <a:t>human</a:t>
            </a:r>
            <a:r>
              <a:rPr lang="en-US" sz="1400" spc="-30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1400" dirty="0">
                <a:latin typeface="Century Gothic" panose="020B0502020202020204" pitchFamily="34" charset="0"/>
                <a:cs typeface="Calibri"/>
              </a:rPr>
              <a:t>factors</a:t>
            </a:r>
            <a:r>
              <a:rPr lang="en-US" sz="1400" spc="-35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1400" spc="-10" dirty="0">
                <a:latin typeface="Century Gothic" panose="020B0502020202020204" pitchFamily="34" charset="0"/>
                <a:cs typeface="Calibri"/>
              </a:rPr>
              <a:t>which </a:t>
            </a:r>
            <a:r>
              <a:rPr lang="en-US" sz="1400" dirty="0">
                <a:latin typeface="Century Gothic" panose="020B0502020202020204" pitchFamily="34" charset="0"/>
                <a:cs typeface="Calibri"/>
              </a:rPr>
              <a:t>impact</a:t>
            </a:r>
            <a:r>
              <a:rPr lang="en-US" sz="1400" spc="-15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1400" dirty="0">
                <a:latin typeface="Century Gothic" panose="020B0502020202020204" pitchFamily="34" charset="0"/>
                <a:cs typeface="Calibri"/>
              </a:rPr>
              <a:t>on</a:t>
            </a:r>
            <a:r>
              <a:rPr lang="en-US" sz="1400" spc="-10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1400" dirty="0">
                <a:latin typeface="Century Gothic" panose="020B0502020202020204" pitchFamily="34" charset="0"/>
                <a:cs typeface="Calibri"/>
              </a:rPr>
              <a:t>patient</a:t>
            </a:r>
            <a:r>
              <a:rPr lang="en-US" sz="1400" spc="-10" dirty="0">
                <a:latin typeface="Century Gothic" panose="020B0502020202020204" pitchFamily="34" charset="0"/>
                <a:cs typeface="Calibri"/>
              </a:rPr>
              <a:t> safety.</a:t>
            </a:r>
          </a:p>
          <a:p>
            <a:endParaRPr lang="en-US" sz="1400" dirty="0">
              <a:latin typeface="Century Gothic" panose="020B0502020202020204" pitchFamily="34" charset="0"/>
              <a:cs typeface="Calibri"/>
            </a:endParaRPr>
          </a:p>
          <a:p>
            <a:r>
              <a:rPr lang="en-US" sz="1400" b="1" dirty="0">
                <a:latin typeface="Century Gothic" panose="020B0502020202020204" pitchFamily="34" charset="0"/>
                <a:cs typeface="Calibri"/>
              </a:rPr>
              <a:t>WHEN? </a:t>
            </a:r>
            <a:r>
              <a:rPr lang="en-US" sz="1400" dirty="0">
                <a:latin typeface="Century Gothic" panose="020B0502020202020204" pitchFamily="34" charset="0"/>
                <a:cs typeface="Calibri"/>
              </a:rPr>
              <a:t>Set</a:t>
            </a:r>
            <a:r>
              <a:rPr lang="en-US" sz="1400" spc="-10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1400" dirty="0">
                <a:latin typeface="Century Gothic" panose="020B0502020202020204" pitchFamily="34" charset="0"/>
                <a:cs typeface="Calibri"/>
              </a:rPr>
              <a:t>aside</a:t>
            </a:r>
            <a:r>
              <a:rPr lang="en-US" sz="1400" spc="5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1400" dirty="0">
                <a:latin typeface="Century Gothic" panose="020B0502020202020204" pitchFamily="34" charset="0"/>
                <a:cs typeface="Calibri"/>
              </a:rPr>
              <a:t>5</a:t>
            </a:r>
            <a:r>
              <a:rPr lang="en-US" sz="1400" spc="-5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1400" dirty="0">
                <a:latin typeface="Century Gothic" panose="020B0502020202020204" pitchFamily="34" charset="0"/>
                <a:cs typeface="Calibri"/>
              </a:rPr>
              <a:t>minutes</a:t>
            </a:r>
            <a:r>
              <a:rPr lang="en-US" sz="1400" spc="-5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1400" spc="-20" dirty="0">
                <a:latin typeface="Century Gothic" panose="020B0502020202020204" pitchFamily="34" charset="0"/>
                <a:cs typeface="Calibri"/>
              </a:rPr>
              <a:t>after </a:t>
            </a:r>
            <a:r>
              <a:rPr lang="en-US" sz="1400" dirty="0">
                <a:latin typeface="Century Gothic" panose="020B0502020202020204" pitchFamily="34" charset="0"/>
                <a:cs typeface="Calibri"/>
              </a:rPr>
              <a:t>theatre</a:t>
            </a:r>
            <a:r>
              <a:rPr lang="en-US" sz="1400" spc="-35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1400" dirty="0">
                <a:latin typeface="Century Gothic" panose="020B0502020202020204" pitchFamily="34" charset="0"/>
                <a:cs typeface="Calibri"/>
              </a:rPr>
              <a:t>list</a:t>
            </a:r>
            <a:r>
              <a:rPr lang="en-US" sz="1400" spc="-40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1400" dirty="0">
                <a:latin typeface="Century Gothic" panose="020B0502020202020204" pitchFamily="34" charset="0"/>
                <a:cs typeface="Calibri"/>
              </a:rPr>
              <a:t>safety</a:t>
            </a:r>
            <a:r>
              <a:rPr lang="en-US" sz="1400" spc="-45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1400" dirty="0">
                <a:latin typeface="Century Gothic" panose="020B0502020202020204" pitchFamily="34" charset="0"/>
                <a:cs typeface="Calibri"/>
              </a:rPr>
              <a:t>team</a:t>
            </a:r>
            <a:r>
              <a:rPr lang="en-US" sz="1400" spc="-40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1400" dirty="0">
                <a:latin typeface="Century Gothic" panose="020B0502020202020204" pitchFamily="34" charset="0"/>
                <a:cs typeface="Calibri"/>
              </a:rPr>
              <a:t>brief</a:t>
            </a:r>
            <a:r>
              <a:rPr lang="en-US" sz="1400" spc="-35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1400" spc="-10" dirty="0">
                <a:latin typeface="Century Gothic" panose="020B0502020202020204" pitchFamily="34" charset="0"/>
                <a:cs typeface="Calibri"/>
              </a:rPr>
              <a:t>(huddle)</a:t>
            </a:r>
          </a:p>
          <a:p>
            <a:endParaRPr lang="en-US" sz="1400" dirty="0">
              <a:latin typeface="Century Gothic" panose="020B0502020202020204" pitchFamily="34" charset="0"/>
              <a:cs typeface="Calibri"/>
            </a:endParaRPr>
          </a:p>
          <a:p>
            <a:r>
              <a:rPr lang="en-US" sz="1400" b="1" dirty="0">
                <a:latin typeface="Century Gothic" panose="020B0502020202020204" pitchFamily="34" charset="0"/>
                <a:cs typeface="Calibri"/>
              </a:rPr>
              <a:t>WHO?</a:t>
            </a:r>
            <a:r>
              <a:rPr lang="en-US" sz="1400" b="1" spc="-5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1400" dirty="0">
                <a:latin typeface="Century Gothic" panose="020B0502020202020204" pitchFamily="34" charset="0"/>
                <a:cs typeface="Calibri"/>
              </a:rPr>
              <a:t>Where</a:t>
            </a:r>
            <a:r>
              <a:rPr lang="en-US" sz="1400" spc="-5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1400" dirty="0">
                <a:latin typeface="Century Gothic" panose="020B0502020202020204" pitchFamily="34" charset="0"/>
                <a:cs typeface="Calibri"/>
              </a:rPr>
              <a:t>possible</a:t>
            </a:r>
            <a:r>
              <a:rPr lang="en-US" sz="1400" spc="-10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1400" dirty="0">
                <a:latin typeface="Century Gothic" panose="020B0502020202020204" pitchFamily="34" charset="0"/>
                <a:cs typeface="Calibri"/>
              </a:rPr>
              <a:t>ALL </a:t>
            </a:r>
            <a:r>
              <a:rPr lang="en-US" sz="1400" spc="-20" dirty="0">
                <a:latin typeface="Century Gothic" panose="020B0502020202020204" pitchFamily="34" charset="0"/>
                <a:cs typeface="Calibri"/>
              </a:rPr>
              <a:t>team </a:t>
            </a:r>
            <a:r>
              <a:rPr lang="en-US" sz="1400" dirty="0">
                <a:latin typeface="Century Gothic" panose="020B0502020202020204" pitchFamily="34" charset="0"/>
                <a:cs typeface="Calibri"/>
              </a:rPr>
              <a:t>members</a:t>
            </a:r>
            <a:r>
              <a:rPr lang="en-US" sz="1400" spc="-30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1400" dirty="0">
                <a:latin typeface="Century Gothic" panose="020B0502020202020204" pitchFamily="34" charset="0"/>
                <a:cs typeface="Calibri"/>
              </a:rPr>
              <a:t>should</a:t>
            </a:r>
            <a:r>
              <a:rPr lang="en-US" sz="1400" spc="-10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1400" dirty="0">
                <a:latin typeface="Century Gothic" panose="020B0502020202020204" pitchFamily="34" charset="0"/>
                <a:cs typeface="Calibri"/>
              </a:rPr>
              <a:t>remain</a:t>
            </a:r>
            <a:r>
              <a:rPr lang="en-US" sz="1400" spc="-10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1400" dirty="0">
                <a:latin typeface="Century Gothic" panose="020B0502020202020204" pitchFamily="34" charset="0"/>
                <a:cs typeface="Calibri"/>
              </a:rPr>
              <a:t>in</a:t>
            </a:r>
            <a:r>
              <a:rPr lang="en-US" sz="1400" spc="-10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1400" spc="-25" dirty="0">
                <a:latin typeface="Century Gothic" panose="020B0502020202020204" pitchFamily="34" charset="0"/>
                <a:cs typeface="Calibri"/>
              </a:rPr>
              <a:t>the  </a:t>
            </a:r>
            <a:r>
              <a:rPr lang="en-US" sz="1400" dirty="0">
                <a:latin typeface="Century Gothic" panose="020B0502020202020204" pitchFamily="34" charset="0"/>
                <a:cs typeface="Calibri"/>
              </a:rPr>
              <a:t>room</a:t>
            </a:r>
            <a:r>
              <a:rPr lang="en-US" sz="1400" spc="-25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1400" dirty="0">
                <a:latin typeface="Century Gothic" panose="020B0502020202020204" pitchFamily="34" charset="0"/>
                <a:cs typeface="Calibri"/>
              </a:rPr>
              <a:t>and</a:t>
            </a:r>
            <a:r>
              <a:rPr lang="en-US" sz="1400" spc="-10" dirty="0">
                <a:latin typeface="Century Gothic" panose="020B0502020202020204" pitchFamily="34" charset="0"/>
                <a:cs typeface="Calibri"/>
              </a:rPr>
              <a:t> participate</a:t>
            </a:r>
            <a:endParaRPr lang="en-US" sz="1400" dirty="0">
              <a:latin typeface="Century Gothic" panose="020B0502020202020204" pitchFamily="34" charset="0"/>
              <a:cs typeface="Calibri"/>
            </a:endParaRPr>
          </a:p>
          <a:p>
            <a:endParaRPr lang="en-GB" sz="1400" dirty="0">
              <a:latin typeface="Century Gothic" panose="020B0502020202020204" pitchFamily="34" charset="0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6F13D18-59E2-BC3E-50D5-F8548CAA375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r>
              <a:rPr lang="en-GB" sz="1400" b="1" spc="-20" dirty="0">
                <a:latin typeface="Century Gothic" panose="020B0502020202020204" pitchFamily="34" charset="0"/>
                <a:cs typeface="Calibri"/>
              </a:rPr>
              <a:t>HOW?</a:t>
            </a:r>
            <a:endParaRPr lang="en-GB" sz="1400" dirty="0">
              <a:latin typeface="Century Gothic" panose="020B0502020202020204" pitchFamily="34" charset="0"/>
              <a:cs typeface="Calibri"/>
            </a:endParaRPr>
          </a:p>
          <a:p>
            <a:pPr marL="697865" marR="5080" lvl="1" indent="-285115">
              <a:lnSpc>
                <a:spcPct val="101899"/>
              </a:lnSpc>
              <a:spcBef>
                <a:spcPts val="55"/>
              </a:spcBef>
              <a:tabLst>
                <a:tab pos="297815" algn="l"/>
                <a:tab pos="298450" algn="l"/>
              </a:tabLst>
            </a:pPr>
            <a:r>
              <a:rPr lang="en-US" sz="1400" dirty="0">
                <a:latin typeface="Century Gothic" panose="020B0502020202020204" pitchFamily="34" charset="0"/>
              </a:rPr>
              <a:t>The</a:t>
            </a:r>
            <a:r>
              <a:rPr lang="en-US" sz="1400" spc="-20" dirty="0">
                <a:latin typeface="Century Gothic" panose="020B0502020202020204" pitchFamily="34" charset="0"/>
              </a:rPr>
              <a:t> </a:t>
            </a:r>
            <a:r>
              <a:rPr lang="en-US" sz="1400" dirty="0">
                <a:latin typeface="Century Gothic" panose="020B0502020202020204" pitchFamily="34" charset="0"/>
              </a:rPr>
              <a:t>team</a:t>
            </a:r>
            <a:r>
              <a:rPr lang="en-US" sz="1400" spc="-15" dirty="0">
                <a:latin typeface="Century Gothic" panose="020B0502020202020204" pitchFamily="34" charset="0"/>
              </a:rPr>
              <a:t> </a:t>
            </a:r>
            <a:r>
              <a:rPr lang="en-US" sz="1400" dirty="0">
                <a:latin typeface="Century Gothic" panose="020B0502020202020204" pitchFamily="34" charset="0"/>
              </a:rPr>
              <a:t>selects</a:t>
            </a:r>
            <a:r>
              <a:rPr lang="en-US" sz="1400" spc="-20" dirty="0">
                <a:latin typeface="Century Gothic" panose="020B0502020202020204" pitchFamily="34" charset="0"/>
              </a:rPr>
              <a:t> </a:t>
            </a:r>
            <a:r>
              <a:rPr lang="en-US" sz="1400" dirty="0">
                <a:latin typeface="Century Gothic" panose="020B0502020202020204" pitchFamily="34" charset="0"/>
              </a:rPr>
              <a:t>a</a:t>
            </a:r>
            <a:r>
              <a:rPr lang="en-US" sz="1400" spc="-15" dirty="0">
                <a:latin typeface="Century Gothic" panose="020B0502020202020204" pitchFamily="34" charset="0"/>
              </a:rPr>
              <a:t> </a:t>
            </a:r>
            <a:r>
              <a:rPr lang="en-US" sz="1400" dirty="0">
                <a:latin typeface="Century Gothic" panose="020B0502020202020204" pitchFamily="34" charset="0"/>
              </a:rPr>
              <a:t>flashcard</a:t>
            </a:r>
            <a:r>
              <a:rPr lang="en-US" sz="1400" spc="-10" dirty="0">
                <a:latin typeface="Century Gothic" panose="020B0502020202020204" pitchFamily="34" charset="0"/>
              </a:rPr>
              <a:t> </a:t>
            </a:r>
            <a:r>
              <a:rPr lang="en-US" sz="1400" spc="-25" dirty="0">
                <a:latin typeface="Century Gothic" panose="020B0502020202020204" pitchFamily="34" charset="0"/>
              </a:rPr>
              <a:t>at </a:t>
            </a:r>
            <a:r>
              <a:rPr lang="en-US" sz="1400" dirty="0">
                <a:latin typeface="Century Gothic" panose="020B0502020202020204" pitchFamily="34" charset="0"/>
              </a:rPr>
              <a:t>random</a:t>
            </a:r>
            <a:r>
              <a:rPr lang="en-US" sz="1400" spc="-10" dirty="0">
                <a:latin typeface="Century Gothic" panose="020B0502020202020204" pitchFamily="34" charset="0"/>
              </a:rPr>
              <a:t> </a:t>
            </a:r>
            <a:r>
              <a:rPr lang="en-US" sz="1400" dirty="0">
                <a:latin typeface="Century Gothic" panose="020B0502020202020204" pitchFamily="34" charset="0"/>
              </a:rPr>
              <a:t>(if</a:t>
            </a:r>
            <a:r>
              <a:rPr lang="en-US" sz="1400" spc="-10" dirty="0">
                <a:latin typeface="Century Gothic" panose="020B0502020202020204" pitchFamily="34" charset="0"/>
              </a:rPr>
              <a:t> </a:t>
            </a:r>
            <a:r>
              <a:rPr lang="en-US" sz="1400" dirty="0">
                <a:latin typeface="Century Gothic" panose="020B0502020202020204" pitchFamily="34" charset="0"/>
              </a:rPr>
              <a:t>the</a:t>
            </a:r>
            <a:r>
              <a:rPr lang="en-US" sz="1400" spc="-5" dirty="0">
                <a:latin typeface="Century Gothic" panose="020B0502020202020204" pitchFamily="34" charset="0"/>
              </a:rPr>
              <a:t> </a:t>
            </a:r>
            <a:r>
              <a:rPr lang="en-US" sz="1400" dirty="0">
                <a:latin typeface="Century Gothic" panose="020B0502020202020204" pitchFamily="34" charset="0"/>
              </a:rPr>
              <a:t>team</a:t>
            </a:r>
            <a:r>
              <a:rPr lang="en-US" sz="1400" spc="-10" dirty="0">
                <a:latin typeface="Century Gothic" panose="020B0502020202020204" pitchFamily="34" charset="0"/>
              </a:rPr>
              <a:t> </a:t>
            </a:r>
            <a:r>
              <a:rPr lang="en-US" sz="1400" dirty="0">
                <a:latin typeface="Century Gothic" panose="020B0502020202020204" pitchFamily="34" charset="0"/>
              </a:rPr>
              <a:t>has</a:t>
            </a:r>
            <a:r>
              <a:rPr lang="en-US" sz="1400" spc="-10" dirty="0">
                <a:latin typeface="Century Gothic" panose="020B0502020202020204" pitchFamily="34" charset="0"/>
              </a:rPr>
              <a:t> already </a:t>
            </a:r>
            <a:r>
              <a:rPr lang="en-US" sz="1400" dirty="0">
                <a:latin typeface="Century Gothic" panose="020B0502020202020204" pitchFamily="34" charset="0"/>
              </a:rPr>
              <a:t>done</a:t>
            </a:r>
            <a:r>
              <a:rPr lang="en-US" sz="1400" spc="-20" dirty="0">
                <a:latin typeface="Century Gothic" panose="020B0502020202020204" pitchFamily="34" charset="0"/>
              </a:rPr>
              <a:t> </a:t>
            </a:r>
            <a:r>
              <a:rPr lang="en-US" sz="1400" dirty="0">
                <a:latin typeface="Century Gothic" panose="020B0502020202020204" pitchFamily="34" charset="0"/>
              </a:rPr>
              <a:t>that</a:t>
            </a:r>
            <a:r>
              <a:rPr lang="en-US" sz="1400" spc="-20" dirty="0">
                <a:latin typeface="Century Gothic" panose="020B0502020202020204" pitchFamily="34" charset="0"/>
              </a:rPr>
              <a:t> </a:t>
            </a:r>
            <a:r>
              <a:rPr lang="en-US" sz="1400" dirty="0">
                <a:latin typeface="Century Gothic" panose="020B0502020202020204" pitchFamily="34" charset="0"/>
              </a:rPr>
              <a:t>flashcard,</a:t>
            </a:r>
            <a:r>
              <a:rPr lang="en-US" sz="1400" spc="-15" dirty="0">
                <a:latin typeface="Century Gothic" panose="020B0502020202020204" pitchFamily="34" charset="0"/>
              </a:rPr>
              <a:t> </a:t>
            </a:r>
            <a:r>
              <a:rPr lang="en-US" sz="1400" dirty="0">
                <a:latin typeface="Century Gothic" panose="020B0502020202020204" pitchFamily="34" charset="0"/>
              </a:rPr>
              <a:t>select</a:t>
            </a:r>
            <a:r>
              <a:rPr lang="en-US" sz="1400" spc="-20" dirty="0">
                <a:latin typeface="Century Gothic" panose="020B0502020202020204" pitchFamily="34" charset="0"/>
              </a:rPr>
              <a:t> </a:t>
            </a:r>
            <a:r>
              <a:rPr lang="en-US" sz="1400" spc="-10" dirty="0">
                <a:latin typeface="Century Gothic" panose="020B0502020202020204" pitchFamily="34" charset="0"/>
              </a:rPr>
              <a:t>another)</a:t>
            </a:r>
          </a:p>
          <a:p>
            <a:pPr marL="697865" marR="92710" lvl="1" indent="-285115">
              <a:lnSpc>
                <a:spcPct val="99500"/>
              </a:lnSpc>
              <a:spcBef>
                <a:spcPts val="455"/>
              </a:spcBef>
              <a:tabLst>
                <a:tab pos="297815" algn="l"/>
                <a:tab pos="298450" algn="l"/>
              </a:tabLst>
            </a:pPr>
            <a:r>
              <a:rPr lang="en-US" sz="1400" dirty="0">
                <a:latin typeface="Century Gothic" panose="020B0502020202020204" pitchFamily="34" charset="0"/>
              </a:rPr>
              <a:t>The</a:t>
            </a:r>
            <a:r>
              <a:rPr lang="en-US" sz="1400" spc="-20" dirty="0">
                <a:latin typeface="Century Gothic" panose="020B0502020202020204" pitchFamily="34" charset="0"/>
              </a:rPr>
              <a:t> </a:t>
            </a:r>
            <a:r>
              <a:rPr lang="en-US" sz="1400" dirty="0">
                <a:latin typeface="Century Gothic" panose="020B0502020202020204" pitchFamily="34" charset="0"/>
              </a:rPr>
              <a:t>flashcard</a:t>
            </a:r>
            <a:r>
              <a:rPr lang="en-US" sz="1400" spc="-10" dirty="0">
                <a:latin typeface="Century Gothic" panose="020B0502020202020204" pitchFamily="34" charset="0"/>
              </a:rPr>
              <a:t> </a:t>
            </a:r>
            <a:r>
              <a:rPr lang="en-US" sz="1400" dirty="0">
                <a:latin typeface="Century Gothic" panose="020B0502020202020204" pitchFamily="34" charset="0"/>
              </a:rPr>
              <a:t>reader</a:t>
            </a:r>
            <a:r>
              <a:rPr lang="en-US" sz="1400" spc="-20" dirty="0">
                <a:latin typeface="Century Gothic" panose="020B0502020202020204" pitchFamily="34" charset="0"/>
              </a:rPr>
              <a:t> </a:t>
            </a:r>
            <a:r>
              <a:rPr lang="en-US" sz="1400" dirty="0">
                <a:latin typeface="Century Gothic" panose="020B0502020202020204" pitchFamily="34" charset="0"/>
              </a:rPr>
              <a:t>is</a:t>
            </a:r>
            <a:r>
              <a:rPr lang="en-US" sz="1400" spc="-20" dirty="0">
                <a:latin typeface="Century Gothic" panose="020B0502020202020204" pitchFamily="34" charset="0"/>
              </a:rPr>
              <a:t> </a:t>
            </a:r>
            <a:r>
              <a:rPr lang="en-US" sz="1400" dirty="0">
                <a:latin typeface="Century Gothic" panose="020B0502020202020204" pitchFamily="34" charset="0"/>
              </a:rPr>
              <a:t>the</a:t>
            </a:r>
            <a:r>
              <a:rPr lang="en-US" sz="1400" spc="-5" dirty="0">
                <a:latin typeface="Century Gothic" panose="020B0502020202020204" pitchFamily="34" charset="0"/>
              </a:rPr>
              <a:t> </a:t>
            </a:r>
            <a:r>
              <a:rPr lang="en-US" sz="1400" spc="-20" dirty="0">
                <a:latin typeface="Century Gothic" panose="020B0502020202020204" pitchFamily="34" charset="0"/>
              </a:rPr>
              <a:t>team </a:t>
            </a:r>
            <a:r>
              <a:rPr lang="en-US" sz="1400" dirty="0">
                <a:latin typeface="Century Gothic" panose="020B0502020202020204" pitchFamily="34" charset="0"/>
              </a:rPr>
              <a:t>member</a:t>
            </a:r>
            <a:r>
              <a:rPr lang="en-US" sz="1400" spc="-30" dirty="0">
                <a:latin typeface="Century Gothic" panose="020B0502020202020204" pitchFamily="34" charset="0"/>
              </a:rPr>
              <a:t> </a:t>
            </a:r>
            <a:r>
              <a:rPr lang="en-US" sz="1400" dirty="0">
                <a:latin typeface="Century Gothic" panose="020B0502020202020204" pitchFamily="34" charset="0"/>
              </a:rPr>
              <a:t>indicated</a:t>
            </a:r>
            <a:r>
              <a:rPr lang="en-US" sz="1400" spc="-10" dirty="0">
                <a:latin typeface="Century Gothic" panose="020B0502020202020204" pitchFamily="34" charset="0"/>
              </a:rPr>
              <a:t> </a:t>
            </a:r>
            <a:r>
              <a:rPr lang="en-US" sz="1400" dirty="0">
                <a:latin typeface="Century Gothic" panose="020B0502020202020204" pitchFamily="34" charset="0"/>
              </a:rPr>
              <a:t>by</a:t>
            </a:r>
            <a:r>
              <a:rPr lang="en-US" sz="1400" spc="-20" dirty="0">
                <a:latin typeface="Century Gothic" panose="020B0502020202020204" pitchFamily="34" charset="0"/>
              </a:rPr>
              <a:t> </a:t>
            </a:r>
            <a:r>
              <a:rPr lang="en-US" sz="1400" dirty="0">
                <a:latin typeface="Century Gothic" panose="020B0502020202020204" pitchFamily="34" charset="0"/>
              </a:rPr>
              <a:t>the</a:t>
            </a:r>
            <a:r>
              <a:rPr lang="en-US" sz="1400" spc="-5" dirty="0">
                <a:latin typeface="Century Gothic" panose="020B0502020202020204" pitchFamily="34" charset="0"/>
              </a:rPr>
              <a:t> </a:t>
            </a:r>
            <a:r>
              <a:rPr lang="en-US" sz="1400" spc="-10" dirty="0">
                <a:latin typeface="Century Gothic" panose="020B0502020202020204" pitchFamily="34" charset="0"/>
              </a:rPr>
              <a:t>colour </a:t>
            </a:r>
            <a:r>
              <a:rPr lang="en-US" sz="1400" dirty="0">
                <a:latin typeface="Century Gothic" panose="020B0502020202020204" pitchFamily="34" charset="0"/>
              </a:rPr>
              <a:t>code</a:t>
            </a:r>
            <a:r>
              <a:rPr lang="en-US" sz="1400" spc="-5" dirty="0">
                <a:latin typeface="Century Gothic" panose="020B0502020202020204" pitchFamily="34" charset="0"/>
              </a:rPr>
              <a:t> </a:t>
            </a:r>
            <a:r>
              <a:rPr lang="en-US" sz="1400" dirty="0">
                <a:latin typeface="Century Gothic" panose="020B0502020202020204" pitchFamily="34" charset="0"/>
              </a:rPr>
              <a:t>-</a:t>
            </a:r>
            <a:r>
              <a:rPr lang="en-US" sz="1400" spc="-10" dirty="0">
                <a:latin typeface="Century Gothic" panose="020B0502020202020204" pitchFamily="34" charset="0"/>
              </a:rPr>
              <a:t> </a:t>
            </a:r>
            <a:r>
              <a:rPr lang="en-US" sz="1400" i="1" dirty="0">
                <a:latin typeface="Century Gothic" panose="020B0502020202020204" pitchFamily="34" charset="0"/>
                <a:cs typeface="Calibri"/>
              </a:rPr>
              <a:t>the topic</a:t>
            </a:r>
            <a:r>
              <a:rPr lang="en-US" sz="1400" i="1" spc="-5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1400" i="1" dirty="0">
                <a:latin typeface="Century Gothic" panose="020B0502020202020204" pitchFamily="34" charset="0"/>
                <a:cs typeface="Calibri"/>
              </a:rPr>
              <a:t>of</a:t>
            </a:r>
            <a:r>
              <a:rPr lang="en-US" sz="1400" i="1" spc="-5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1400" i="1" dirty="0">
                <a:latin typeface="Century Gothic" panose="020B0502020202020204" pitchFamily="34" charset="0"/>
                <a:cs typeface="Calibri"/>
              </a:rPr>
              <a:t>the </a:t>
            </a:r>
            <a:r>
              <a:rPr lang="en-US" sz="1400" i="1" spc="-10" dirty="0">
                <a:latin typeface="Century Gothic" panose="020B0502020202020204" pitchFamily="34" charset="0"/>
                <a:cs typeface="Calibri"/>
              </a:rPr>
              <a:t>emergency </a:t>
            </a:r>
            <a:r>
              <a:rPr lang="en-US" sz="1400" i="1" dirty="0">
                <a:latin typeface="Century Gothic" panose="020B0502020202020204" pitchFamily="34" charset="0"/>
                <a:cs typeface="Calibri"/>
              </a:rPr>
              <a:t>scenario</a:t>
            </a:r>
            <a:r>
              <a:rPr lang="en-US" sz="1400" i="1" spc="-35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1400" i="1" dirty="0">
                <a:latin typeface="Century Gothic" panose="020B0502020202020204" pitchFamily="34" charset="0"/>
                <a:cs typeface="Calibri"/>
              </a:rPr>
              <a:t>is</a:t>
            </a:r>
            <a:r>
              <a:rPr lang="en-US" sz="1400" i="1" spc="-40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1400" i="1" dirty="0">
                <a:latin typeface="Century Gothic" panose="020B0502020202020204" pitchFamily="34" charset="0"/>
                <a:cs typeface="Calibri"/>
              </a:rPr>
              <a:t>not</a:t>
            </a:r>
            <a:r>
              <a:rPr lang="en-US" sz="1400" i="1" spc="-40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1400" i="1" dirty="0">
                <a:latin typeface="Century Gothic" panose="020B0502020202020204" pitchFamily="34" charset="0"/>
                <a:cs typeface="Calibri"/>
              </a:rPr>
              <a:t>necessarily</a:t>
            </a:r>
            <a:r>
              <a:rPr lang="en-US" sz="1400" i="1" spc="-45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1400" i="1" dirty="0">
                <a:latin typeface="Century Gothic" panose="020B0502020202020204" pitchFamily="34" charset="0"/>
                <a:cs typeface="Calibri"/>
              </a:rPr>
              <a:t>linked</a:t>
            </a:r>
            <a:r>
              <a:rPr lang="en-US" sz="1400" i="1" spc="-35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1400" i="1" spc="-25" dirty="0">
                <a:latin typeface="Century Gothic" panose="020B0502020202020204" pitchFamily="34" charset="0"/>
                <a:cs typeface="Calibri"/>
              </a:rPr>
              <a:t>to </a:t>
            </a:r>
            <a:r>
              <a:rPr lang="en-US" sz="1400" i="1" dirty="0">
                <a:latin typeface="Century Gothic" panose="020B0502020202020204" pitchFamily="34" charset="0"/>
                <a:cs typeface="Calibri"/>
              </a:rPr>
              <a:t>the</a:t>
            </a:r>
            <a:r>
              <a:rPr lang="en-US" sz="1400" i="1" spc="-5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1400" i="1" dirty="0">
                <a:latin typeface="Century Gothic" panose="020B0502020202020204" pitchFamily="34" charset="0"/>
                <a:cs typeface="Calibri"/>
              </a:rPr>
              <a:t>specialty</a:t>
            </a:r>
            <a:r>
              <a:rPr lang="en-US" sz="1400" i="1" spc="-5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1400" i="1" dirty="0">
                <a:latin typeface="Century Gothic" panose="020B0502020202020204" pitchFamily="34" charset="0"/>
                <a:cs typeface="Calibri"/>
              </a:rPr>
              <a:t>of the </a:t>
            </a:r>
            <a:r>
              <a:rPr lang="en-US" sz="1400" i="1" spc="-10" dirty="0">
                <a:latin typeface="Century Gothic" panose="020B0502020202020204" pitchFamily="34" charset="0"/>
                <a:cs typeface="Calibri"/>
              </a:rPr>
              <a:t>reader</a:t>
            </a:r>
          </a:p>
          <a:p>
            <a:pPr marL="697865" marR="149860" lvl="1" indent="-285115">
              <a:lnSpc>
                <a:spcPct val="99500"/>
              </a:lnSpc>
              <a:spcBef>
                <a:spcPts val="450"/>
              </a:spcBef>
              <a:tabLst>
                <a:tab pos="297815" algn="l"/>
                <a:tab pos="298450" algn="l"/>
              </a:tabLst>
            </a:pPr>
            <a:r>
              <a:rPr lang="en-US" sz="1400" dirty="0">
                <a:latin typeface="Century Gothic" panose="020B0502020202020204" pitchFamily="34" charset="0"/>
              </a:rPr>
              <a:t>The</a:t>
            </a:r>
            <a:r>
              <a:rPr lang="en-US" sz="1400" spc="-15" dirty="0">
                <a:latin typeface="Century Gothic" panose="020B0502020202020204" pitchFamily="34" charset="0"/>
              </a:rPr>
              <a:t> </a:t>
            </a:r>
            <a:r>
              <a:rPr lang="en-US" sz="1400" dirty="0">
                <a:latin typeface="Century Gothic" panose="020B0502020202020204" pitchFamily="34" charset="0"/>
              </a:rPr>
              <a:t>team</a:t>
            </a:r>
            <a:r>
              <a:rPr lang="en-US" sz="1400" spc="-15" dirty="0">
                <a:latin typeface="Century Gothic" panose="020B0502020202020204" pitchFamily="34" charset="0"/>
              </a:rPr>
              <a:t> </a:t>
            </a:r>
            <a:r>
              <a:rPr lang="en-US" sz="1400" dirty="0">
                <a:latin typeface="Century Gothic" panose="020B0502020202020204" pitchFamily="34" charset="0"/>
              </a:rPr>
              <a:t>should</a:t>
            </a:r>
            <a:r>
              <a:rPr lang="en-US" sz="1400" spc="-15" dirty="0">
                <a:latin typeface="Century Gothic" panose="020B0502020202020204" pitchFamily="34" charset="0"/>
              </a:rPr>
              <a:t> </a:t>
            </a:r>
            <a:r>
              <a:rPr lang="en-US" sz="1400" dirty="0">
                <a:latin typeface="Century Gothic" panose="020B0502020202020204" pitchFamily="34" charset="0"/>
              </a:rPr>
              <a:t>have</a:t>
            </a:r>
            <a:r>
              <a:rPr lang="en-US" sz="1400" spc="-10" dirty="0">
                <a:latin typeface="Century Gothic" panose="020B0502020202020204" pitchFamily="34" charset="0"/>
              </a:rPr>
              <a:t> </a:t>
            </a:r>
            <a:r>
              <a:rPr lang="en-US" sz="1400" spc="-50" dirty="0">
                <a:latin typeface="Century Gothic" panose="020B0502020202020204" pitchFamily="34" charset="0"/>
              </a:rPr>
              <a:t>a </a:t>
            </a:r>
            <a:r>
              <a:rPr lang="en-US" sz="1400" spc="-10" dirty="0">
                <a:latin typeface="Century Gothic" panose="020B0502020202020204" pitchFamily="34" charset="0"/>
              </a:rPr>
              <a:t>collaborative </a:t>
            </a:r>
            <a:r>
              <a:rPr lang="en-US" sz="1400" dirty="0">
                <a:latin typeface="Century Gothic" panose="020B0502020202020204" pitchFamily="34" charset="0"/>
              </a:rPr>
              <a:t>discussion to </a:t>
            </a:r>
            <a:r>
              <a:rPr lang="en-US" sz="1400" spc="-10" dirty="0">
                <a:latin typeface="Century Gothic" panose="020B0502020202020204" pitchFamily="34" charset="0"/>
              </a:rPr>
              <a:t>answer </a:t>
            </a:r>
            <a:r>
              <a:rPr lang="en-US" sz="1400" dirty="0">
                <a:latin typeface="Century Gothic" panose="020B0502020202020204" pitchFamily="34" charset="0"/>
              </a:rPr>
              <a:t>the</a:t>
            </a:r>
            <a:r>
              <a:rPr lang="en-US" sz="1400" spc="10" dirty="0">
                <a:latin typeface="Century Gothic" panose="020B0502020202020204" pitchFamily="34" charset="0"/>
              </a:rPr>
              <a:t> </a:t>
            </a:r>
            <a:r>
              <a:rPr lang="en-US" sz="1400" spc="-10" dirty="0">
                <a:latin typeface="Century Gothic" panose="020B0502020202020204" pitchFamily="34" charset="0"/>
              </a:rPr>
              <a:t>questions</a:t>
            </a:r>
          </a:p>
          <a:p>
            <a:pPr marL="697865" marR="131445" lvl="1" indent="-285115">
              <a:lnSpc>
                <a:spcPct val="99500"/>
              </a:lnSpc>
              <a:spcBef>
                <a:spcPts val="450"/>
              </a:spcBef>
              <a:tabLst>
                <a:tab pos="297815" algn="l"/>
                <a:tab pos="298450" algn="l"/>
              </a:tabLst>
            </a:pPr>
            <a:r>
              <a:rPr lang="en-US" sz="1400" dirty="0">
                <a:latin typeface="Century Gothic" panose="020B0502020202020204" pitchFamily="34" charset="0"/>
              </a:rPr>
              <a:t>Any</a:t>
            </a:r>
            <a:r>
              <a:rPr lang="en-US" sz="1400" spc="-35" dirty="0">
                <a:latin typeface="Century Gothic" panose="020B0502020202020204" pitchFamily="34" charset="0"/>
              </a:rPr>
              <a:t> </a:t>
            </a:r>
            <a:r>
              <a:rPr lang="en-US" sz="1400" dirty="0">
                <a:latin typeface="Century Gothic" panose="020B0502020202020204" pitchFamily="34" charset="0"/>
              </a:rPr>
              <a:t>learning</a:t>
            </a:r>
            <a:r>
              <a:rPr lang="en-US" sz="1400" spc="-20" dirty="0">
                <a:latin typeface="Century Gothic" panose="020B0502020202020204" pitchFamily="34" charset="0"/>
              </a:rPr>
              <a:t> </a:t>
            </a:r>
            <a:r>
              <a:rPr lang="en-US" sz="1400" dirty="0">
                <a:latin typeface="Century Gothic" panose="020B0502020202020204" pitchFamily="34" charset="0"/>
              </a:rPr>
              <a:t>points</a:t>
            </a:r>
            <a:r>
              <a:rPr lang="en-US" sz="1400" spc="-25" dirty="0">
                <a:latin typeface="Century Gothic" panose="020B0502020202020204" pitchFamily="34" charset="0"/>
              </a:rPr>
              <a:t> </a:t>
            </a:r>
            <a:r>
              <a:rPr lang="en-US" sz="1400" dirty="0">
                <a:latin typeface="Century Gothic" panose="020B0502020202020204" pitchFamily="34" charset="0"/>
              </a:rPr>
              <a:t>identified</a:t>
            </a:r>
            <a:r>
              <a:rPr lang="en-US" sz="1400" spc="-15" dirty="0">
                <a:latin typeface="Century Gothic" panose="020B0502020202020204" pitchFamily="34" charset="0"/>
              </a:rPr>
              <a:t> </a:t>
            </a:r>
            <a:r>
              <a:rPr lang="en-US" sz="1400" spc="-25" dirty="0">
                <a:latin typeface="Century Gothic" panose="020B0502020202020204" pitchFamily="34" charset="0"/>
              </a:rPr>
              <a:t>by </a:t>
            </a:r>
            <a:r>
              <a:rPr lang="en-US" sz="1400" dirty="0">
                <a:latin typeface="Century Gothic" panose="020B0502020202020204" pitchFamily="34" charset="0"/>
              </a:rPr>
              <a:t>the</a:t>
            </a:r>
            <a:r>
              <a:rPr lang="en-US" sz="1400" spc="-5" dirty="0">
                <a:latin typeface="Century Gothic" panose="020B0502020202020204" pitchFamily="34" charset="0"/>
              </a:rPr>
              <a:t> </a:t>
            </a:r>
            <a:r>
              <a:rPr lang="en-US" sz="1400" dirty="0">
                <a:latin typeface="Century Gothic" panose="020B0502020202020204" pitchFamily="34" charset="0"/>
              </a:rPr>
              <a:t>team</a:t>
            </a:r>
            <a:r>
              <a:rPr lang="en-US" sz="1400" spc="-15" dirty="0">
                <a:latin typeface="Century Gothic" panose="020B0502020202020204" pitchFamily="34" charset="0"/>
              </a:rPr>
              <a:t> </a:t>
            </a:r>
            <a:r>
              <a:rPr lang="en-US" sz="1400" dirty="0">
                <a:latin typeface="Century Gothic" panose="020B0502020202020204" pitchFamily="34" charset="0"/>
              </a:rPr>
              <a:t>should</a:t>
            </a:r>
            <a:r>
              <a:rPr lang="en-US" sz="1400" spc="-5" dirty="0">
                <a:latin typeface="Century Gothic" panose="020B0502020202020204" pitchFamily="34" charset="0"/>
              </a:rPr>
              <a:t> </a:t>
            </a:r>
            <a:r>
              <a:rPr lang="en-US" sz="1400" dirty="0">
                <a:latin typeface="Century Gothic" panose="020B0502020202020204" pitchFamily="34" charset="0"/>
              </a:rPr>
              <a:t>be</a:t>
            </a:r>
            <a:r>
              <a:rPr lang="en-US" sz="1400" spc="-15" dirty="0">
                <a:latin typeface="Century Gothic" panose="020B0502020202020204" pitchFamily="34" charset="0"/>
              </a:rPr>
              <a:t> </a:t>
            </a:r>
            <a:r>
              <a:rPr lang="en-US" sz="1400" dirty="0">
                <a:latin typeface="Century Gothic" panose="020B0502020202020204" pitchFamily="34" charset="0"/>
              </a:rPr>
              <a:t>written</a:t>
            </a:r>
            <a:r>
              <a:rPr lang="en-US" sz="1400" spc="-5" dirty="0">
                <a:latin typeface="Century Gothic" panose="020B0502020202020204" pitchFamily="34" charset="0"/>
              </a:rPr>
              <a:t> </a:t>
            </a:r>
            <a:r>
              <a:rPr lang="en-US" sz="1400" dirty="0">
                <a:latin typeface="Century Gothic" panose="020B0502020202020204" pitchFamily="34" charset="0"/>
              </a:rPr>
              <a:t>on </a:t>
            </a:r>
            <a:r>
              <a:rPr lang="en-US" sz="1400" spc="-25" dirty="0">
                <a:latin typeface="Century Gothic" panose="020B0502020202020204" pitchFamily="34" charset="0"/>
              </a:rPr>
              <a:t>the </a:t>
            </a:r>
            <a:r>
              <a:rPr lang="en-US" sz="1400" dirty="0">
                <a:latin typeface="Century Gothic" panose="020B0502020202020204" pitchFamily="34" charset="0"/>
              </a:rPr>
              <a:t>evaluation</a:t>
            </a:r>
            <a:r>
              <a:rPr lang="en-US" sz="1400" spc="-70" dirty="0">
                <a:latin typeface="Century Gothic" panose="020B0502020202020204" pitchFamily="34" charset="0"/>
              </a:rPr>
              <a:t> </a:t>
            </a:r>
            <a:r>
              <a:rPr lang="en-US" sz="1400" spc="-20" dirty="0">
                <a:latin typeface="Century Gothic" panose="020B0502020202020204" pitchFamily="34" charset="0"/>
              </a:rPr>
              <a:t>form</a:t>
            </a:r>
          </a:p>
          <a:p>
            <a:endParaRPr lang="en-GB" sz="1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854145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116087"/>
              </p:ext>
            </p:extLst>
          </p:nvPr>
        </p:nvGraphicFramePr>
        <p:xfrm>
          <a:off x="194734" y="190724"/>
          <a:ext cx="8796866" cy="2027542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24269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698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5811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045"/>
                        </a:spcBef>
                      </a:pPr>
                      <a:r>
                        <a:rPr sz="1800" b="1" dirty="0">
                          <a:solidFill>
                            <a:schemeClr val="tx1"/>
                          </a:solidFill>
                        </a:rPr>
                        <a:t>LOW</a:t>
                      </a:r>
                      <a:r>
                        <a:rPr sz="1800" b="1" spc="-7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800" b="1" dirty="0">
                          <a:solidFill>
                            <a:schemeClr val="tx1"/>
                          </a:solidFill>
                        </a:rPr>
                        <a:t>BLOOD</a:t>
                      </a:r>
                      <a:r>
                        <a:rPr sz="1800" b="1" spc="-7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800" b="1" spc="-10" dirty="0">
                          <a:solidFill>
                            <a:schemeClr val="tx1"/>
                          </a:solidFill>
                        </a:rPr>
                        <a:t>PRESSURE</a:t>
                      </a:r>
                      <a:endParaRPr sz="180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94786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8474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185"/>
                        </a:spcBef>
                      </a:pPr>
                      <a:r>
                        <a:rPr sz="1400" dirty="0"/>
                        <a:t>Human</a:t>
                      </a:r>
                      <a:r>
                        <a:rPr sz="1400" spc="-10" dirty="0"/>
                        <a:t> Factors: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112871" marB="0"/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185"/>
                        </a:spcBef>
                      </a:pPr>
                      <a:r>
                        <a:rPr sz="1400" dirty="0"/>
                        <a:t>Systems,</a:t>
                      </a:r>
                      <a:r>
                        <a:rPr sz="1400" spc="-60" dirty="0"/>
                        <a:t> </a:t>
                      </a:r>
                      <a:r>
                        <a:rPr sz="1400" dirty="0"/>
                        <a:t>Human,</a:t>
                      </a:r>
                      <a:r>
                        <a:rPr sz="1400" spc="-50" dirty="0"/>
                        <a:t> </a:t>
                      </a:r>
                      <a:r>
                        <a:rPr sz="1400" dirty="0"/>
                        <a:t>Interaction</a:t>
                      </a:r>
                      <a:r>
                        <a:rPr sz="1400" spc="-50" dirty="0"/>
                        <a:t> </a:t>
                      </a:r>
                      <a:r>
                        <a:rPr sz="1400" spc="-10" dirty="0"/>
                        <a:t>Equipment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112871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50956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400" spc="-10" dirty="0"/>
                        <a:t>Problem: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28575" marB="0"/>
                </a:tc>
                <a:tc>
                  <a:txBody>
                    <a:bodyPr/>
                    <a:lstStyle/>
                    <a:p>
                      <a:pPr marL="90805" marR="117475">
                        <a:lnSpc>
                          <a:spcPct val="99500"/>
                        </a:lnSpc>
                        <a:spcBef>
                          <a:spcPts val="315"/>
                        </a:spcBef>
                      </a:pPr>
                      <a:r>
                        <a:rPr sz="1400" dirty="0"/>
                        <a:t>A</a:t>
                      </a:r>
                      <a:r>
                        <a:rPr sz="1400" spc="-40" dirty="0"/>
                        <a:t> </a:t>
                      </a:r>
                      <a:r>
                        <a:rPr sz="1400" dirty="0"/>
                        <a:t>patient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on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your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list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develops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severe</a:t>
                      </a:r>
                      <a:r>
                        <a:rPr sz="1400" spc="-15" dirty="0"/>
                        <a:t> </a:t>
                      </a:r>
                      <a:r>
                        <a:rPr sz="1400" spc="-10" dirty="0"/>
                        <a:t>hypotension </a:t>
                      </a:r>
                      <a:r>
                        <a:rPr sz="1400" dirty="0"/>
                        <a:t>during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surgery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under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GA.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10" dirty="0"/>
                        <a:t> </a:t>
                      </a:r>
                      <a:r>
                        <a:rPr sz="1400" dirty="0"/>
                        <a:t>cause of</a:t>
                      </a:r>
                      <a:r>
                        <a:rPr sz="1400" spc="-5" dirty="0"/>
                        <a:t> </a:t>
                      </a:r>
                      <a:r>
                        <a:rPr sz="1400" spc="-25" dirty="0"/>
                        <a:t>the </a:t>
                      </a:r>
                      <a:r>
                        <a:rPr sz="1400" dirty="0"/>
                        <a:t>hypotension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is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not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immediately</a:t>
                      </a:r>
                      <a:r>
                        <a:rPr sz="1400" spc="-30" dirty="0"/>
                        <a:t> </a:t>
                      </a:r>
                      <a:r>
                        <a:rPr sz="1400" spc="-10" dirty="0"/>
                        <a:t>clear.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0004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414611"/>
              </p:ext>
            </p:extLst>
          </p:nvPr>
        </p:nvGraphicFramePr>
        <p:xfrm>
          <a:off x="194734" y="2328769"/>
          <a:ext cx="8796866" cy="2706270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87968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28451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400" spc="-10" dirty="0">
                          <a:solidFill>
                            <a:schemeClr val="tx1"/>
                          </a:solidFill>
                        </a:rPr>
                        <a:t>Questions:</a:t>
                      </a:r>
                      <a:endParaRPr sz="140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7277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sz="1400" dirty="0"/>
                        <a:t>How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would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manage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this</a:t>
                      </a:r>
                      <a:r>
                        <a:rPr sz="1400" spc="-15" dirty="0"/>
                        <a:t> </a:t>
                      </a:r>
                      <a:r>
                        <a:rPr sz="1400" spc="-10" dirty="0"/>
                        <a:t>problem?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62389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1737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295"/>
                        </a:spcBef>
                      </a:pPr>
                      <a:r>
                        <a:rPr sz="1400" dirty="0"/>
                        <a:t>How</a:t>
                      </a:r>
                      <a:r>
                        <a:rPr sz="1400" spc="-40" dirty="0"/>
                        <a:t> </a:t>
                      </a:r>
                      <a:r>
                        <a:rPr sz="1400" dirty="0"/>
                        <a:t>would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establish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cause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of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hypotension?</a:t>
                      </a:r>
                      <a:r>
                        <a:rPr sz="1400" spc="-20" dirty="0"/>
                        <a:t> </a:t>
                      </a:r>
                      <a:r>
                        <a:rPr sz="1400" dirty="0">
                          <a:solidFill>
                            <a:srgbClr val="7F7F7F"/>
                          </a:solidFill>
                        </a:rPr>
                        <a:t>(Hint:</a:t>
                      </a:r>
                      <a:r>
                        <a:rPr sz="1400" spc="-20" dirty="0">
                          <a:solidFill>
                            <a:srgbClr val="7F7F7F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7F7F7F"/>
                          </a:solidFill>
                        </a:rPr>
                        <a:t>AAGBI</a:t>
                      </a:r>
                      <a:r>
                        <a:rPr sz="1400" spc="-30" dirty="0">
                          <a:solidFill>
                            <a:srgbClr val="7F7F7F"/>
                          </a:solidFill>
                        </a:rPr>
                        <a:t> </a:t>
                      </a:r>
                      <a:r>
                        <a:rPr sz="1400" spc="-20" dirty="0">
                          <a:solidFill>
                            <a:srgbClr val="7F7F7F"/>
                          </a:solidFill>
                        </a:rPr>
                        <a:t>QRH)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123349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51940">
                <a:tc>
                  <a:txBody>
                    <a:bodyPr/>
                    <a:lstStyle/>
                    <a:p>
                      <a:pPr marL="90805" marR="738505">
                        <a:lnSpc>
                          <a:spcPts val="2100"/>
                        </a:lnSpc>
                        <a:spcBef>
                          <a:spcPts val="409"/>
                        </a:spcBef>
                      </a:pPr>
                      <a:r>
                        <a:rPr sz="1400" dirty="0"/>
                        <a:t>How</a:t>
                      </a:r>
                      <a:r>
                        <a:rPr sz="1400" spc="-35" dirty="0"/>
                        <a:t> </a:t>
                      </a:r>
                      <a:r>
                        <a:rPr sz="1400" dirty="0"/>
                        <a:t>would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decide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on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treatment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options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in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order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stabilise</a:t>
                      </a:r>
                      <a:r>
                        <a:rPr sz="1400" spc="-15" dirty="0"/>
                        <a:t> </a:t>
                      </a:r>
                      <a:r>
                        <a:rPr sz="1400" spc="-25" dirty="0"/>
                        <a:t>the </a:t>
                      </a:r>
                      <a:r>
                        <a:rPr sz="1400" dirty="0"/>
                        <a:t>patient’s</a:t>
                      </a:r>
                      <a:r>
                        <a:rPr sz="1400" spc="-55" dirty="0"/>
                        <a:t> </a:t>
                      </a:r>
                      <a:r>
                        <a:rPr sz="1400" dirty="0"/>
                        <a:t>blood</a:t>
                      </a:r>
                      <a:r>
                        <a:rPr sz="1400" spc="-45" dirty="0"/>
                        <a:t> </a:t>
                      </a:r>
                      <a:r>
                        <a:rPr sz="1400" spc="-10" dirty="0"/>
                        <a:t>pressure?</a:t>
                      </a:r>
                      <a:endParaRPr sz="1400" dirty="0"/>
                    </a:p>
                    <a:p>
                      <a:pPr marL="90805">
                        <a:lnSpc>
                          <a:spcPts val="2140"/>
                        </a:lnSpc>
                      </a:pPr>
                      <a:r>
                        <a:rPr sz="1400" b="1" dirty="0">
                          <a:solidFill>
                            <a:srgbClr val="7F7F7F"/>
                          </a:solidFill>
                        </a:rPr>
                        <a:t>DODAR</a:t>
                      </a:r>
                      <a:r>
                        <a:rPr sz="1400" b="1" spc="-35" dirty="0">
                          <a:solidFill>
                            <a:srgbClr val="7F7F7F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7F7F7F"/>
                          </a:solidFill>
                        </a:rPr>
                        <a:t>(Diagnostics/</a:t>
                      </a:r>
                      <a:r>
                        <a:rPr sz="1400" spc="-35" dirty="0">
                          <a:solidFill>
                            <a:srgbClr val="7F7F7F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7F7F7F"/>
                          </a:solidFill>
                        </a:rPr>
                        <a:t>Options/</a:t>
                      </a:r>
                      <a:r>
                        <a:rPr sz="1400" spc="-25" dirty="0">
                          <a:solidFill>
                            <a:srgbClr val="7F7F7F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7F7F7F"/>
                          </a:solidFill>
                        </a:rPr>
                        <a:t>Declare</a:t>
                      </a:r>
                      <a:r>
                        <a:rPr sz="1400" spc="-25" dirty="0">
                          <a:solidFill>
                            <a:srgbClr val="7F7F7F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7F7F7F"/>
                          </a:solidFill>
                        </a:rPr>
                        <a:t>decision/</a:t>
                      </a:r>
                      <a:r>
                        <a:rPr sz="1400" spc="-25" dirty="0">
                          <a:solidFill>
                            <a:srgbClr val="7F7F7F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7F7F7F"/>
                          </a:solidFill>
                        </a:rPr>
                        <a:t>Allocate</a:t>
                      </a:r>
                      <a:r>
                        <a:rPr sz="1400" spc="-25" dirty="0">
                          <a:solidFill>
                            <a:srgbClr val="7F7F7F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7F7F7F"/>
                          </a:solidFill>
                        </a:rPr>
                        <a:t>Roles/</a:t>
                      </a:r>
                      <a:r>
                        <a:rPr sz="1400" spc="-25" dirty="0">
                          <a:solidFill>
                            <a:srgbClr val="7F7F7F"/>
                          </a:solidFill>
                        </a:rPr>
                        <a:t> </a:t>
                      </a:r>
                      <a:r>
                        <a:rPr sz="1400" spc="-10" dirty="0">
                          <a:solidFill>
                            <a:srgbClr val="7F7F7F"/>
                          </a:solidFill>
                        </a:rPr>
                        <a:t>Review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9052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6358">
                <a:tc>
                  <a:txBody>
                    <a:bodyPr/>
                    <a:lstStyle/>
                    <a:p>
                      <a:pPr marL="90805" marR="502284">
                        <a:lnSpc>
                          <a:spcPts val="2100"/>
                        </a:lnSpc>
                        <a:spcBef>
                          <a:spcPts val="409"/>
                        </a:spcBef>
                      </a:pPr>
                      <a:r>
                        <a:rPr sz="1400" dirty="0"/>
                        <a:t>With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regard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managing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this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situation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have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identified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any</a:t>
                      </a:r>
                      <a:r>
                        <a:rPr sz="1400" spc="-30" dirty="0"/>
                        <a:t> </a:t>
                      </a:r>
                      <a:r>
                        <a:rPr sz="1400" spc="-10" dirty="0"/>
                        <a:t>changes </a:t>
                      </a:r>
                      <a:r>
                        <a:rPr sz="1400" dirty="0"/>
                        <a:t>which</a:t>
                      </a:r>
                      <a:r>
                        <a:rPr sz="1400" spc="5" dirty="0"/>
                        <a:t> </a:t>
                      </a:r>
                      <a:r>
                        <a:rPr sz="1400" dirty="0"/>
                        <a:t>need</a:t>
                      </a:r>
                      <a:r>
                        <a:rPr sz="1400" spc="5" dirty="0"/>
                        <a:t> </a:t>
                      </a:r>
                      <a:r>
                        <a:rPr sz="1400" dirty="0"/>
                        <a:t>to be</a:t>
                      </a:r>
                      <a:r>
                        <a:rPr sz="1400" spc="5" dirty="0"/>
                        <a:t> </a:t>
                      </a:r>
                      <a:r>
                        <a:rPr sz="1400" spc="-20" dirty="0"/>
                        <a:t>made?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9052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3249326" y="6433492"/>
            <a:ext cx="2646045" cy="2114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kern="0"/>
            </a:defPPr>
            <a:lvl1pPr>
              <a:defRPr sz="1200" b="0" i="0">
                <a:solidFill>
                  <a:srgbClr val="898989"/>
                </a:solidFill>
                <a:latin typeface="Calibri"/>
                <a:cs typeface="Calibri"/>
              </a:defRPr>
            </a:lvl1pPr>
          </a:lstStyle>
          <a:p>
            <a:pPr marL="9525">
              <a:spcBef>
                <a:spcPts val="30"/>
              </a:spcBef>
            </a:pPr>
            <a:r>
              <a:rPr lang="en-US" spc="-10" dirty="0"/>
              <a:t>Adapted from flash card pack produced by Tom Burr &amp; Barry Featherstone for East Kent Hospitals NHS Foundation Trust </a:t>
            </a:r>
            <a:endParaRPr spc="-8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0742000"/>
              </p:ext>
            </p:extLst>
          </p:nvPr>
        </p:nvGraphicFramePr>
        <p:xfrm>
          <a:off x="186267" y="190724"/>
          <a:ext cx="8788399" cy="1934051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24246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637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9483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445"/>
                        </a:spcBef>
                      </a:pPr>
                      <a:r>
                        <a:rPr sz="1800" b="1" dirty="0">
                          <a:solidFill>
                            <a:schemeClr val="tx1"/>
                          </a:solidFill>
                        </a:rPr>
                        <a:t>LOW</a:t>
                      </a:r>
                      <a:r>
                        <a:rPr sz="1800" b="1" spc="-85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800" b="1" dirty="0">
                          <a:solidFill>
                            <a:schemeClr val="tx1"/>
                          </a:solidFill>
                        </a:rPr>
                        <a:t>HEART</a:t>
                      </a:r>
                      <a:r>
                        <a:rPr sz="1800" b="1" spc="-75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800" b="1" spc="-20" dirty="0">
                          <a:solidFill>
                            <a:schemeClr val="tx1"/>
                          </a:solidFill>
                        </a:rPr>
                        <a:t>RATE</a:t>
                      </a:r>
                      <a:endParaRPr sz="180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37636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006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300"/>
                        </a:spcBef>
                      </a:pPr>
                      <a:r>
                        <a:rPr sz="1400" dirty="0"/>
                        <a:t>Human</a:t>
                      </a:r>
                      <a:r>
                        <a:rPr sz="1400" spc="-10" dirty="0"/>
                        <a:t> Factors: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123825" marB="0"/>
                </a:tc>
                <a:tc>
                  <a:txBody>
                    <a:bodyPr/>
                    <a:lstStyle/>
                    <a:p>
                      <a:pPr marL="90805" marR="999490">
                        <a:lnSpc>
                          <a:spcPts val="2100"/>
                        </a:lnSpc>
                        <a:spcBef>
                          <a:spcPts val="420"/>
                        </a:spcBef>
                      </a:pPr>
                      <a:r>
                        <a:rPr sz="1400" dirty="0"/>
                        <a:t>Systems,</a:t>
                      </a:r>
                      <a:r>
                        <a:rPr sz="1400" spc="320" dirty="0"/>
                        <a:t> </a:t>
                      </a:r>
                      <a:r>
                        <a:rPr sz="1400" dirty="0"/>
                        <a:t>Human</a:t>
                      </a:r>
                      <a:r>
                        <a:rPr sz="1400" spc="-35" dirty="0"/>
                        <a:t> </a:t>
                      </a:r>
                      <a:r>
                        <a:rPr sz="1400" dirty="0"/>
                        <a:t>Interaction,</a:t>
                      </a:r>
                      <a:r>
                        <a:rPr sz="1400" spc="-35" dirty="0"/>
                        <a:t> </a:t>
                      </a:r>
                      <a:r>
                        <a:rPr sz="1400" spc="-10" dirty="0"/>
                        <a:t>Equipment, Environment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40005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59155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400" spc="-10" dirty="0"/>
                        <a:t>Problem: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24765" marB="0"/>
                </a:tc>
                <a:tc>
                  <a:txBody>
                    <a:bodyPr/>
                    <a:lstStyle/>
                    <a:p>
                      <a:pPr marL="90805" marR="105410">
                        <a:lnSpc>
                          <a:spcPct val="99500"/>
                        </a:lnSpc>
                        <a:spcBef>
                          <a:spcPts val="270"/>
                        </a:spcBef>
                      </a:pPr>
                      <a:r>
                        <a:rPr sz="1400" dirty="0"/>
                        <a:t>The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patient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heart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rate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suddenly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drops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25</a:t>
                      </a:r>
                      <a:r>
                        <a:rPr sz="1400" spc="-20" dirty="0"/>
                        <a:t> </a:t>
                      </a:r>
                      <a:r>
                        <a:rPr sz="1400" spc="-10" dirty="0"/>
                        <a:t>beats </a:t>
                      </a:r>
                      <a:r>
                        <a:rPr sz="1400" dirty="0"/>
                        <a:t>per</a:t>
                      </a:r>
                      <a:r>
                        <a:rPr sz="1400" spc="-35" dirty="0"/>
                        <a:t> </a:t>
                      </a:r>
                      <a:r>
                        <a:rPr sz="1400" dirty="0"/>
                        <a:t>minute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at</a:t>
                      </a:r>
                      <a:r>
                        <a:rPr sz="1400" spc="-25" dirty="0"/>
                        <a:t> </a:t>
                      </a:r>
                      <a:r>
                        <a:rPr sz="1400" spc="-10" dirty="0"/>
                        <a:t>knife-to-</a:t>
                      </a:r>
                      <a:r>
                        <a:rPr sz="1400" dirty="0"/>
                        <a:t>skin.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anaesthetist</a:t>
                      </a:r>
                      <a:r>
                        <a:rPr sz="1400" spc="-20" dirty="0"/>
                        <a:t> </a:t>
                      </a:r>
                      <a:r>
                        <a:rPr sz="1400" spc="-10" dirty="0"/>
                        <a:t>alerts </a:t>
                      </a:r>
                      <a:r>
                        <a:rPr sz="1400" dirty="0"/>
                        <a:t>the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entire</a:t>
                      </a:r>
                      <a:r>
                        <a:rPr sz="1400" spc="-15" dirty="0"/>
                        <a:t> </a:t>
                      </a:r>
                      <a:r>
                        <a:rPr sz="1400" spc="-20" dirty="0"/>
                        <a:t>team.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25718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5698470"/>
              </p:ext>
            </p:extLst>
          </p:nvPr>
        </p:nvGraphicFramePr>
        <p:xfrm>
          <a:off x="186268" y="2188945"/>
          <a:ext cx="8788398" cy="2853264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87883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26576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sz="1400" spc="-10" dirty="0">
                          <a:solidFill>
                            <a:schemeClr val="tx1"/>
                          </a:solidFill>
                        </a:rPr>
                        <a:t>Questions:</a:t>
                      </a:r>
                      <a:endParaRPr sz="140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72866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3224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sz="1400" dirty="0"/>
                        <a:t>How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would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respond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as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a</a:t>
                      </a:r>
                      <a:r>
                        <a:rPr sz="1400" spc="-10" dirty="0"/>
                        <a:t> </a:t>
                      </a:r>
                      <a:r>
                        <a:rPr sz="1400" spc="-20" dirty="0"/>
                        <a:t>team?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5715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790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040"/>
                        </a:spcBef>
                      </a:pPr>
                      <a:r>
                        <a:rPr sz="1400" dirty="0"/>
                        <a:t>Which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drugs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might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be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needed</a:t>
                      </a:r>
                      <a:r>
                        <a:rPr sz="1400" spc="5" dirty="0"/>
                        <a:t> </a:t>
                      </a:r>
                      <a:r>
                        <a:rPr sz="1400" dirty="0"/>
                        <a:t>–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are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they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immediately</a:t>
                      </a:r>
                      <a:r>
                        <a:rPr sz="1400" spc="-15" dirty="0"/>
                        <a:t> </a:t>
                      </a:r>
                      <a:r>
                        <a:rPr sz="1400" spc="-10" dirty="0"/>
                        <a:t>available?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9906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8093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sz="1400" dirty="0"/>
                        <a:t>If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problem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persists,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how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do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decide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whether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continue</a:t>
                      </a:r>
                      <a:r>
                        <a:rPr sz="1400" spc="-10" dirty="0"/>
                        <a:t> surgery?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86201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2231">
                <a:tc>
                  <a:txBody>
                    <a:bodyPr/>
                    <a:lstStyle/>
                    <a:p>
                      <a:pPr marL="90805" marR="1038225">
                        <a:lnSpc>
                          <a:spcPts val="2100"/>
                        </a:lnSpc>
                        <a:spcBef>
                          <a:spcPts val="355"/>
                        </a:spcBef>
                      </a:pPr>
                      <a:r>
                        <a:rPr sz="1400" dirty="0"/>
                        <a:t>If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patient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required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external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pacing,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where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would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access</a:t>
                      </a:r>
                      <a:r>
                        <a:rPr sz="1400" spc="-20" dirty="0"/>
                        <a:t> </a:t>
                      </a:r>
                      <a:r>
                        <a:rPr sz="1400" spc="-50" dirty="0"/>
                        <a:t>a </a:t>
                      </a:r>
                      <a:r>
                        <a:rPr sz="1400" dirty="0"/>
                        <a:t>defibrillator</a:t>
                      </a:r>
                      <a:r>
                        <a:rPr sz="1400" spc="-40" dirty="0"/>
                        <a:t> </a:t>
                      </a:r>
                      <a:r>
                        <a:rPr sz="1400" dirty="0"/>
                        <a:t>with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pacing</a:t>
                      </a:r>
                      <a:r>
                        <a:rPr sz="1400" spc="-30" dirty="0"/>
                        <a:t> </a:t>
                      </a:r>
                      <a:r>
                        <a:rPr sz="1400" spc="-10" dirty="0"/>
                        <a:t>functionality?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3814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2231">
                <a:tc>
                  <a:txBody>
                    <a:bodyPr/>
                    <a:lstStyle/>
                    <a:p>
                      <a:pPr marL="90805" marR="502284">
                        <a:lnSpc>
                          <a:spcPts val="2100"/>
                        </a:lnSpc>
                        <a:spcBef>
                          <a:spcPts val="415"/>
                        </a:spcBef>
                      </a:pPr>
                      <a:r>
                        <a:rPr sz="1400" dirty="0"/>
                        <a:t>With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regard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managing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this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situation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have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identified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any</a:t>
                      </a:r>
                      <a:r>
                        <a:rPr sz="1400" spc="-30" dirty="0"/>
                        <a:t> </a:t>
                      </a:r>
                      <a:r>
                        <a:rPr sz="1400" spc="-10" dirty="0"/>
                        <a:t>changes </a:t>
                      </a:r>
                      <a:r>
                        <a:rPr sz="1400" dirty="0"/>
                        <a:t>which</a:t>
                      </a:r>
                      <a:r>
                        <a:rPr sz="1400" spc="5" dirty="0"/>
                        <a:t> </a:t>
                      </a:r>
                      <a:r>
                        <a:rPr sz="1400" dirty="0"/>
                        <a:t>need</a:t>
                      </a:r>
                      <a:r>
                        <a:rPr sz="1400" spc="5" dirty="0"/>
                        <a:t> </a:t>
                      </a:r>
                      <a:r>
                        <a:rPr sz="1400" dirty="0"/>
                        <a:t>to be</a:t>
                      </a:r>
                      <a:r>
                        <a:rPr sz="1400" spc="5" dirty="0"/>
                        <a:t> </a:t>
                      </a:r>
                      <a:r>
                        <a:rPr sz="1400" spc="-20" dirty="0"/>
                        <a:t>made?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9529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3249326" y="6433492"/>
            <a:ext cx="2646045" cy="2114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kern="0"/>
            </a:defPPr>
            <a:lvl1pPr>
              <a:defRPr sz="1200" b="0" i="0">
                <a:solidFill>
                  <a:srgbClr val="898989"/>
                </a:solidFill>
                <a:latin typeface="Calibri"/>
                <a:cs typeface="Calibri"/>
              </a:defRPr>
            </a:lvl1pPr>
          </a:lstStyle>
          <a:p>
            <a:pPr marL="9525">
              <a:spcBef>
                <a:spcPts val="30"/>
              </a:spcBef>
            </a:pPr>
            <a:r>
              <a:rPr lang="en-US" spc="-10" dirty="0"/>
              <a:t>Adapted from flash card pack produced by Tom Burr &amp; Barry Featherstone for East Kent Hospitals NHS Foundation Trust </a:t>
            </a:r>
            <a:endParaRPr spc="-8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2452719"/>
              </p:ext>
            </p:extLst>
          </p:nvPr>
        </p:nvGraphicFramePr>
        <p:xfrm>
          <a:off x="194733" y="190724"/>
          <a:ext cx="8788399" cy="2356062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24246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637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647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045"/>
                        </a:spcBef>
                      </a:pPr>
                      <a:r>
                        <a:rPr sz="1800" b="1" spc="-20" dirty="0">
                          <a:solidFill>
                            <a:schemeClr val="tx1"/>
                          </a:solidFill>
                        </a:rPr>
                        <a:t>FAST</a:t>
                      </a:r>
                      <a:r>
                        <a:rPr sz="1800" b="1" spc="-9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800" b="1" dirty="0">
                          <a:solidFill>
                            <a:schemeClr val="tx1"/>
                          </a:solidFill>
                        </a:rPr>
                        <a:t>HEART</a:t>
                      </a:r>
                      <a:r>
                        <a:rPr sz="1800" b="1" spc="-8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800" b="1" spc="-20" dirty="0">
                          <a:solidFill>
                            <a:schemeClr val="tx1"/>
                          </a:solidFill>
                        </a:rPr>
                        <a:t>RATE</a:t>
                      </a:r>
                      <a:endParaRPr sz="180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94786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6279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185"/>
                        </a:spcBef>
                      </a:pPr>
                      <a:r>
                        <a:rPr sz="1400" dirty="0"/>
                        <a:t>Human</a:t>
                      </a:r>
                      <a:r>
                        <a:rPr sz="1400" spc="-10" dirty="0"/>
                        <a:t> Factors: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112871" marB="0"/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185"/>
                        </a:spcBef>
                      </a:pPr>
                      <a:r>
                        <a:rPr sz="1400" dirty="0"/>
                        <a:t>Systems,</a:t>
                      </a:r>
                      <a:r>
                        <a:rPr sz="1400" spc="-80" dirty="0"/>
                        <a:t> </a:t>
                      </a:r>
                      <a:r>
                        <a:rPr sz="1400" dirty="0"/>
                        <a:t>Equipment,</a:t>
                      </a:r>
                      <a:r>
                        <a:rPr sz="1400" spc="-75" dirty="0"/>
                        <a:t> </a:t>
                      </a:r>
                      <a:r>
                        <a:rPr sz="1400" spc="-10" dirty="0"/>
                        <a:t>Environment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112871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05038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400" spc="-10" dirty="0"/>
                        <a:t>Problem: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28575" marB="0"/>
                </a:tc>
                <a:tc>
                  <a:txBody>
                    <a:bodyPr/>
                    <a:lstStyle/>
                    <a:p>
                      <a:pPr marL="90805" marR="139065">
                        <a:lnSpc>
                          <a:spcPct val="100299"/>
                        </a:lnSpc>
                        <a:spcBef>
                          <a:spcPts val="295"/>
                        </a:spcBef>
                      </a:pPr>
                      <a:r>
                        <a:rPr sz="1400" dirty="0"/>
                        <a:t>After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induction</a:t>
                      </a:r>
                      <a:r>
                        <a:rPr sz="1400" spc="-35" dirty="0"/>
                        <a:t> </a:t>
                      </a:r>
                      <a:r>
                        <a:rPr sz="1400" dirty="0"/>
                        <a:t>and</a:t>
                      </a:r>
                      <a:r>
                        <a:rPr sz="1400" spc="-40" dirty="0"/>
                        <a:t> </a:t>
                      </a:r>
                      <a:r>
                        <a:rPr sz="1400" dirty="0"/>
                        <a:t>intubation,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and</a:t>
                      </a:r>
                      <a:r>
                        <a:rPr sz="1400" spc="-40" dirty="0"/>
                        <a:t> </a:t>
                      </a:r>
                      <a:r>
                        <a:rPr sz="1400" dirty="0"/>
                        <a:t>before</a:t>
                      </a:r>
                      <a:r>
                        <a:rPr sz="1400" spc="-30" dirty="0"/>
                        <a:t> </a:t>
                      </a:r>
                      <a:r>
                        <a:rPr sz="1400" spc="-10" dirty="0"/>
                        <a:t>transfer</a:t>
                      </a:r>
                      <a:r>
                        <a:rPr sz="1400" spc="-25" dirty="0"/>
                        <a:t> to </a:t>
                      </a:r>
                      <a:r>
                        <a:rPr sz="1400" dirty="0"/>
                        <a:t>theatre,</a:t>
                      </a:r>
                      <a:r>
                        <a:rPr sz="1400" spc="-35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25" dirty="0"/>
                        <a:t> </a:t>
                      </a:r>
                      <a:r>
                        <a:rPr sz="1400" spc="-10" dirty="0"/>
                        <a:t>patient’s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heart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rate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increases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from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110</a:t>
                      </a:r>
                      <a:r>
                        <a:rPr sz="1400" spc="-20" dirty="0"/>
                        <a:t> </a:t>
                      </a:r>
                      <a:r>
                        <a:rPr sz="1400" spc="-25" dirty="0"/>
                        <a:t>to </a:t>
                      </a:r>
                      <a:r>
                        <a:rPr sz="1400" dirty="0"/>
                        <a:t>180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beats</a:t>
                      </a:r>
                      <a:r>
                        <a:rPr sz="1400" spc="-35" dirty="0"/>
                        <a:t> </a:t>
                      </a:r>
                      <a:r>
                        <a:rPr sz="1400" dirty="0"/>
                        <a:t>per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minute.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anaesthetist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confirms</a:t>
                      </a:r>
                      <a:r>
                        <a:rPr sz="1400" spc="-25" dirty="0"/>
                        <a:t> the </a:t>
                      </a:r>
                      <a:r>
                        <a:rPr sz="1400" dirty="0"/>
                        <a:t>patient</a:t>
                      </a:r>
                      <a:r>
                        <a:rPr sz="1400" spc="-40" dirty="0"/>
                        <a:t> </a:t>
                      </a:r>
                      <a:r>
                        <a:rPr sz="1400" dirty="0"/>
                        <a:t>is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fully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anaesthetised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but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25" dirty="0"/>
                        <a:t> </a:t>
                      </a:r>
                      <a:r>
                        <a:rPr sz="1400" spc="-10" dirty="0"/>
                        <a:t>tachycardia persists.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28099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047905"/>
              </p:ext>
            </p:extLst>
          </p:nvPr>
        </p:nvGraphicFramePr>
        <p:xfrm>
          <a:off x="194734" y="2546786"/>
          <a:ext cx="8788398" cy="2495614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87883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99561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400" spc="-10" dirty="0">
                          <a:solidFill>
                            <a:schemeClr val="tx1"/>
                          </a:solidFill>
                        </a:rPr>
                        <a:t>Questions:</a:t>
                      </a:r>
                      <a:endParaRPr sz="140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400" dirty="0"/>
                        <a:t>What</a:t>
                      </a:r>
                      <a:r>
                        <a:rPr sz="1400" spc="-35" dirty="0"/>
                        <a:t> </a:t>
                      </a:r>
                      <a:r>
                        <a:rPr sz="1400" dirty="0"/>
                        <a:t>would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10" dirty="0"/>
                        <a:t> </a:t>
                      </a:r>
                      <a:r>
                        <a:rPr sz="1400" spc="-25" dirty="0"/>
                        <a:t>do?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24288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0060">
                <a:tc>
                  <a:txBody>
                    <a:bodyPr/>
                    <a:lstStyle/>
                    <a:p>
                      <a:pPr marL="90805">
                        <a:lnSpc>
                          <a:spcPts val="2130"/>
                        </a:lnSpc>
                        <a:spcBef>
                          <a:spcPts val="275"/>
                        </a:spcBef>
                      </a:pPr>
                      <a:r>
                        <a:rPr sz="1400" dirty="0"/>
                        <a:t>How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would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establish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a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cause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of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5" dirty="0"/>
                        <a:t> </a:t>
                      </a:r>
                      <a:r>
                        <a:rPr sz="1400" spc="-10" dirty="0"/>
                        <a:t>tachycardia?</a:t>
                      </a:r>
                      <a:endParaRPr sz="1400" dirty="0"/>
                    </a:p>
                    <a:p>
                      <a:pPr marL="90805">
                        <a:lnSpc>
                          <a:spcPts val="2130"/>
                        </a:lnSpc>
                      </a:pPr>
                      <a:r>
                        <a:rPr sz="1400" b="1" dirty="0">
                          <a:solidFill>
                            <a:srgbClr val="7F7F7F"/>
                          </a:solidFill>
                        </a:rPr>
                        <a:t>DODAR</a:t>
                      </a:r>
                      <a:r>
                        <a:rPr sz="1400" b="1" spc="-35" dirty="0">
                          <a:solidFill>
                            <a:srgbClr val="7F7F7F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7F7F7F"/>
                          </a:solidFill>
                        </a:rPr>
                        <a:t>(Diagnostics/</a:t>
                      </a:r>
                      <a:r>
                        <a:rPr sz="1400" spc="-35" dirty="0">
                          <a:solidFill>
                            <a:srgbClr val="7F7F7F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7F7F7F"/>
                          </a:solidFill>
                        </a:rPr>
                        <a:t>Options/</a:t>
                      </a:r>
                      <a:r>
                        <a:rPr sz="1400" spc="-25" dirty="0">
                          <a:solidFill>
                            <a:srgbClr val="7F7F7F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7F7F7F"/>
                          </a:solidFill>
                        </a:rPr>
                        <a:t>Declare</a:t>
                      </a:r>
                      <a:r>
                        <a:rPr sz="1400" spc="-25" dirty="0">
                          <a:solidFill>
                            <a:srgbClr val="7F7F7F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7F7F7F"/>
                          </a:solidFill>
                        </a:rPr>
                        <a:t>decision/</a:t>
                      </a:r>
                      <a:r>
                        <a:rPr sz="1400" spc="-25" dirty="0">
                          <a:solidFill>
                            <a:srgbClr val="7F7F7F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7F7F7F"/>
                          </a:solidFill>
                        </a:rPr>
                        <a:t>Allocate</a:t>
                      </a:r>
                      <a:r>
                        <a:rPr sz="1400" spc="-25" dirty="0">
                          <a:solidFill>
                            <a:srgbClr val="7F7F7F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7F7F7F"/>
                          </a:solidFill>
                        </a:rPr>
                        <a:t>Roles/</a:t>
                      </a:r>
                      <a:r>
                        <a:rPr sz="1400" spc="-25" dirty="0">
                          <a:solidFill>
                            <a:srgbClr val="7F7F7F"/>
                          </a:solidFill>
                        </a:rPr>
                        <a:t> </a:t>
                      </a:r>
                      <a:r>
                        <a:rPr sz="1400" spc="-10" dirty="0">
                          <a:solidFill>
                            <a:srgbClr val="7F7F7F"/>
                          </a:solidFill>
                        </a:rPr>
                        <a:t>Review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26194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386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sz="1400" dirty="0"/>
                        <a:t>Which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protocol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might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help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manage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this</a:t>
                      </a:r>
                      <a:r>
                        <a:rPr sz="1400" spc="-20" dirty="0"/>
                        <a:t> </a:t>
                      </a:r>
                      <a:r>
                        <a:rPr sz="1400" spc="-10" dirty="0"/>
                        <a:t>emergency?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89059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1959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090"/>
                        </a:spcBef>
                      </a:pPr>
                      <a:r>
                        <a:rPr sz="1400" dirty="0"/>
                        <a:t>What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would you do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if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DC</a:t>
                      </a:r>
                      <a:r>
                        <a:rPr sz="1400" spc="-5" dirty="0"/>
                        <a:t> </a:t>
                      </a:r>
                      <a:r>
                        <a:rPr sz="1400" spc="-20" dirty="0"/>
                        <a:t>cardio-</a:t>
                      </a:r>
                      <a:r>
                        <a:rPr sz="1400" dirty="0"/>
                        <a:t>version was</a:t>
                      </a:r>
                      <a:r>
                        <a:rPr sz="1400" spc="-10" dirty="0"/>
                        <a:t> indicated?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103823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0060">
                <a:tc>
                  <a:txBody>
                    <a:bodyPr/>
                    <a:lstStyle/>
                    <a:p>
                      <a:pPr marL="90805" marR="502284">
                        <a:lnSpc>
                          <a:spcPts val="2100"/>
                        </a:lnSpc>
                        <a:spcBef>
                          <a:spcPts val="375"/>
                        </a:spcBef>
                      </a:pPr>
                      <a:r>
                        <a:rPr sz="1400" dirty="0"/>
                        <a:t>With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regard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managing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this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situation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have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identified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any</a:t>
                      </a:r>
                      <a:r>
                        <a:rPr sz="1400" spc="-30" dirty="0"/>
                        <a:t> </a:t>
                      </a:r>
                      <a:r>
                        <a:rPr sz="1400" spc="-10" dirty="0"/>
                        <a:t>changes </a:t>
                      </a:r>
                      <a:r>
                        <a:rPr sz="1400" dirty="0"/>
                        <a:t>which</a:t>
                      </a:r>
                      <a:r>
                        <a:rPr sz="1400" spc="5" dirty="0"/>
                        <a:t> </a:t>
                      </a:r>
                      <a:r>
                        <a:rPr sz="1400" dirty="0"/>
                        <a:t>need</a:t>
                      </a:r>
                      <a:r>
                        <a:rPr sz="1400" spc="5" dirty="0"/>
                        <a:t> </a:t>
                      </a:r>
                      <a:r>
                        <a:rPr sz="1400" dirty="0"/>
                        <a:t>to be</a:t>
                      </a:r>
                      <a:r>
                        <a:rPr sz="1400" spc="5" dirty="0"/>
                        <a:t> </a:t>
                      </a:r>
                      <a:r>
                        <a:rPr sz="1400" spc="-20" dirty="0"/>
                        <a:t>made?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5719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3249326" y="6433492"/>
            <a:ext cx="2646045" cy="2114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kern="0"/>
            </a:defPPr>
            <a:lvl1pPr>
              <a:defRPr sz="1200" b="0" i="0">
                <a:solidFill>
                  <a:srgbClr val="898989"/>
                </a:solidFill>
                <a:latin typeface="Calibri"/>
                <a:cs typeface="Calibri"/>
              </a:defRPr>
            </a:lvl1pPr>
          </a:lstStyle>
          <a:p>
            <a:pPr marL="9525">
              <a:spcBef>
                <a:spcPts val="30"/>
              </a:spcBef>
            </a:pPr>
            <a:r>
              <a:rPr lang="en-US" spc="-10" dirty="0"/>
              <a:t>Adapted from flash card pack produced by Tom Burr &amp; Barry Featherstone for East Kent Hospitals NHS Foundation Trust </a:t>
            </a:r>
            <a:endParaRPr spc="-8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1260996"/>
              </p:ext>
            </p:extLst>
          </p:nvPr>
        </p:nvGraphicFramePr>
        <p:xfrm>
          <a:off x="186267" y="190724"/>
          <a:ext cx="8788399" cy="2194083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24246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637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0103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045"/>
                        </a:spcBef>
                      </a:pPr>
                      <a:r>
                        <a:rPr sz="1800" b="1" spc="-10" dirty="0">
                          <a:solidFill>
                            <a:schemeClr val="tx1"/>
                          </a:solidFill>
                        </a:rPr>
                        <a:t>HYPERTHERMIA</a:t>
                      </a:r>
                      <a:endParaRPr sz="180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94786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006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385"/>
                        </a:spcBef>
                      </a:pPr>
                      <a:r>
                        <a:rPr sz="1400" dirty="0"/>
                        <a:t>Human</a:t>
                      </a:r>
                      <a:r>
                        <a:rPr sz="1400" spc="-10" dirty="0"/>
                        <a:t> Factors: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131921" marB="0"/>
                </a:tc>
                <a:tc>
                  <a:txBody>
                    <a:bodyPr/>
                    <a:lstStyle/>
                    <a:p>
                      <a:pPr marL="90805" marR="1052195">
                        <a:lnSpc>
                          <a:spcPts val="2100"/>
                        </a:lnSpc>
                        <a:spcBef>
                          <a:spcPts val="405"/>
                        </a:spcBef>
                      </a:pPr>
                      <a:r>
                        <a:rPr sz="1400" dirty="0"/>
                        <a:t>Systems,</a:t>
                      </a:r>
                      <a:r>
                        <a:rPr sz="1400" spc="-50" dirty="0"/>
                        <a:t> </a:t>
                      </a:r>
                      <a:r>
                        <a:rPr sz="1400" dirty="0"/>
                        <a:t>Human</a:t>
                      </a:r>
                      <a:r>
                        <a:rPr sz="1400" spc="-50" dirty="0"/>
                        <a:t> </a:t>
                      </a:r>
                      <a:r>
                        <a:rPr sz="1400" dirty="0"/>
                        <a:t>Interaction,</a:t>
                      </a:r>
                      <a:r>
                        <a:rPr sz="1400" spc="-50" dirty="0"/>
                        <a:t> </a:t>
                      </a:r>
                      <a:r>
                        <a:rPr sz="1400" spc="-10" dirty="0"/>
                        <a:t>Equipment, Environment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8576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12984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1400" spc="-10" dirty="0"/>
                        <a:t>Problem: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23336" marB="0"/>
                </a:tc>
                <a:tc>
                  <a:txBody>
                    <a:bodyPr/>
                    <a:lstStyle/>
                    <a:p>
                      <a:pPr marL="90805" marR="353060">
                        <a:lnSpc>
                          <a:spcPct val="100299"/>
                        </a:lnSpc>
                        <a:spcBef>
                          <a:spcPts val="235"/>
                        </a:spcBef>
                      </a:pPr>
                      <a:r>
                        <a:rPr sz="1400" dirty="0"/>
                        <a:t>The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ODP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checks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patient</a:t>
                      </a:r>
                      <a:r>
                        <a:rPr sz="1400" spc="-15" dirty="0"/>
                        <a:t> </a:t>
                      </a:r>
                      <a:r>
                        <a:rPr sz="1400" spc="-10" dirty="0"/>
                        <a:t>temperature</a:t>
                      </a:r>
                      <a:r>
                        <a:rPr sz="1400" spc="-5" dirty="0"/>
                        <a:t> </a:t>
                      </a:r>
                      <a:r>
                        <a:rPr sz="1400" spc="-10" dirty="0"/>
                        <a:t>before </a:t>
                      </a:r>
                      <a:r>
                        <a:rPr sz="1400" dirty="0"/>
                        <a:t>the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Time</a:t>
                      </a:r>
                      <a:r>
                        <a:rPr sz="1400" spc="10" dirty="0"/>
                        <a:t> </a:t>
                      </a:r>
                      <a:r>
                        <a:rPr sz="1400" dirty="0"/>
                        <a:t>Out and</a:t>
                      </a:r>
                      <a:r>
                        <a:rPr sz="1400" spc="10" dirty="0"/>
                        <a:t> </a:t>
                      </a:r>
                      <a:r>
                        <a:rPr sz="1400" dirty="0"/>
                        <a:t>finds its 39.2°C. </a:t>
                      </a:r>
                      <a:r>
                        <a:rPr sz="1400" spc="-20" dirty="0"/>
                        <a:t>Pre-</a:t>
                      </a:r>
                      <a:r>
                        <a:rPr sz="1400" spc="-25" dirty="0"/>
                        <a:t>op </a:t>
                      </a:r>
                      <a:r>
                        <a:rPr sz="1400" spc="-10" dirty="0"/>
                        <a:t>temperature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was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normal.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No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patient</a:t>
                      </a:r>
                      <a:r>
                        <a:rPr sz="1400" spc="-10" dirty="0"/>
                        <a:t> warming </a:t>
                      </a:r>
                      <a:r>
                        <a:rPr sz="1400" dirty="0"/>
                        <a:t>devices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are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in</a:t>
                      </a:r>
                      <a:r>
                        <a:rPr sz="1400" spc="-10" dirty="0"/>
                        <a:t> place.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22384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7593989"/>
              </p:ext>
            </p:extLst>
          </p:nvPr>
        </p:nvGraphicFramePr>
        <p:xfrm>
          <a:off x="186268" y="2458976"/>
          <a:ext cx="8788398" cy="2578691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87883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83541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sz="1400" spc="-10" dirty="0">
                          <a:solidFill>
                            <a:schemeClr val="tx1"/>
                          </a:solidFill>
                        </a:rPr>
                        <a:t>Questions:</a:t>
                      </a:r>
                      <a:endParaRPr sz="140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40958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1224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400" dirty="0"/>
                        <a:t>What</a:t>
                      </a:r>
                      <a:r>
                        <a:rPr sz="1400" spc="-55" dirty="0"/>
                        <a:t> </a:t>
                      </a:r>
                      <a:r>
                        <a:rPr sz="1400" dirty="0"/>
                        <a:t>first</a:t>
                      </a:r>
                      <a:r>
                        <a:rPr sz="1400" spc="-45" dirty="0"/>
                        <a:t> </a:t>
                      </a:r>
                      <a:r>
                        <a:rPr sz="1400" dirty="0"/>
                        <a:t>steps</a:t>
                      </a:r>
                      <a:r>
                        <a:rPr sz="1400" spc="-40" dirty="0"/>
                        <a:t> </a:t>
                      </a:r>
                      <a:r>
                        <a:rPr sz="1400" dirty="0"/>
                        <a:t>would</a:t>
                      </a:r>
                      <a:r>
                        <a:rPr sz="1400" spc="-40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40" dirty="0"/>
                        <a:t> </a:t>
                      </a:r>
                      <a:r>
                        <a:rPr sz="1400" dirty="0"/>
                        <a:t>take</a:t>
                      </a:r>
                      <a:r>
                        <a:rPr sz="1400" spc="-35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40" dirty="0"/>
                        <a:t> </a:t>
                      </a:r>
                      <a:r>
                        <a:rPr sz="1400" dirty="0"/>
                        <a:t>ensure</a:t>
                      </a:r>
                      <a:r>
                        <a:rPr sz="1400" spc="-40" dirty="0"/>
                        <a:t> </a:t>
                      </a:r>
                      <a:r>
                        <a:rPr sz="1400" dirty="0"/>
                        <a:t>patient</a:t>
                      </a:r>
                      <a:r>
                        <a:rPr sz="1400" spc="-40" dirty="0"/>
                        <a:t> </a:t>
                      </a:r>
                      <a:r>
                        <a:rPr sz="1400" spc="-10" dirty="0"/>
                        <a:t>safety?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27146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4642">
                <a:tc>
                  <a:txBody>
                    <a:bodyPr/>
                    <a:lstStyle/>
                    <a:p>
                      <a:pPr marL="90805" marR="538480">
                        <a:lnSpc>
                          <a:spcPts val="2100"/>
                        </a:lnSpc>
                        <a:spcBef>
                          <a:spcPts val="425"/>
                        </a:spcBef>
                      </a:pPr>
                      <a:r>
                        <a:rPr sz="1400" dirty="0"/>
                        <a:t>If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a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diagnosis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of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Malignant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Hyperthermia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was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declared,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how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would</a:t>
                      </a:r>
                      <a:r>
                        <a:rPr sz="1400" spc="-5" dirty="0"/>
                        <a:t> </a:t>
                      </a:r>
                      <a:r>
                        <a:rPr sz="1400" spc="-25" dirty="0"/>
                        <a:t>the </a:t>
                      </a:r>
                      <a:r>
                        <a:rPr sz="1400" dirty="0"/>
                        <a:t>team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decide</a:t>
                      </a:r>
                      <a:r>
                        <a:rPr sz="1400" spc="5" dirty="0"/>
                        <a:t> </a:t>
                      </a:r>
                      <a:r>
                        <a:rPr sz="1400" dirty="0"/>
                        <a:t>upon</a:t>
                      </a:r>
                      <a:r>
                        <a:rPr sz="1400" spc="5" dirty="0"/>
                        <a:t> </a:t>
                      </a:r>
                      <a:r>
                        <a:rPr sz="1400" dirty="0"/>
                        <a:t>individual </a:t>
                      </a:r>
                      <a:r>
                        <a:rPr sz="1400" spc="-10" dirty="0"/>
                        <a:t>roles?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40481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4642">
                <a:tc>
                  <a:txBody>
                    <a:bodyPr/>
                    <a:lstStyle/>
                    <a:p>
                      <a:pPr marL="90805" marR="222885">
                        <a:lnSpc>
                          <a:spcPts val="2100"/>
                        </a:lnSpc>
                        <a:spcBef>
                          <a:spcPts val="385"/>
                        </a:spcBef>
                      </a:pPr>
                      <a:r>
                        <a:rPr sz="1400" dirty="0"/>
                        <a:t>What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special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equipment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might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be needed to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help manage this</a:t>
                      </a:r>
                      <a:r>
                        <a:rPr sz="1400" spc="-10" dirty="0"/>
                        <a:t> emergency </a:t>
                      </a:r>
                      <a:r>
                        <a:rPr sz="1400" dirty="0"/>
                        <a:t>and where is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it</a:t>
                      </a:r>
                      <a:r>
                        <a:rPr sz="1400" spc="-5" dirty="0"/>
                        <a:t> </a:t>
                      </a:r>
                      <a:r>
                        <a:rPr sz="1400" spc="-10" dirty="0"/>
                        <a:t>located?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6671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4642">
                <a:tc>
                  <a:txBody>
                    <a:bodyPr/>
                    <a:lstStyle/>
                    <a:p>
                      <a:pPr marL="90805" marR="502284">
                        <a:lnSpc>
                          <a:spcPts val="2100"/>
                        </a:lnSpc>
                        <a:spcBef>
                          <a:spcPts val="345"/>
                        </a:spcBef>
                      </a:pPr>
                      <a:r>
                        <a:rPr sz="1400" dirty="0"/>
                        <a:t>With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regard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managing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this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situation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have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identified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any</a:t>
                      </a:r>
                      <a:r>
                        <a:rPr sz="1400" spc="-30" dirty="0"/>
                        <a:t> </a:t>
                      </a:r>
                      <a:r>
                        <a:rPr sz="1400" spc="-10" dirty="0"/>
                        <a:t>changes </a:t>
                      </a:r>
                      <a:r>
                        <a:rPr sz="1400" dirty="0"/>
                        <a:t>which</a:t>
                      </a:r>
                      <a:r>
                        <a:rPr sz="1400" spc="5" dirty="0"/>
                        <a:t> </a:t>
                      </a:r>
                      <a:r>
                        <a:rPr sz="1400" dirty="0"/>
                        <a:t>need</a:t>
                      </a:r>
                      <a:r>
                        <a:rPr sz="1400" spc="5" dirty="0"/>
                        <a:t> </a:t>
                      </a:r>
                      <a:r>
                        <a:rPr sz="1400" dirty="0"/>
                        <a:t>to be</a:t>
                      </a:r>
                      <a:r>
                        <a:rPr sz="1400" spc="5" dirty="0"/>
                        <a:t> </a:t>
                      </a:r>
                      <a:r>
                        <a:rPr sz="1400" spc="-20" dirty="0"/>
                        <a:t>made?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2861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3249326" y="6433492"/>
            <a:ext cx="2646045" cy="2114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kern="0"/>
            </a:defPPr>
            <a:lvl1pPr>
              <a:defRPr sz="1200" b="0" i="0">
                <a:solidFill>
                  <a:srgbClr val="898989"/>
                </a:solidFill>
                <a:latin typeface="Calibri"/>
                <a:cs typeface="Calibri"/>
              </a:defRPr>
            </a:lvl1pPr>
          </a:lstStyle>
          <a:p>
            <a:pPr marL="9525">
              <a:spcBef>
                <a:spcPts val="30"/>
              </a:spcBef>
            </a:pPr>
            <a:r>
              <a:rPr lang="en-US" spc="-10" dirty="0"/>
              <a:t>Adapted from flash card pack produced by Tom Burr &amp; Barry Featherstone for East Kent Hospitals NHS Foundation Trust </a:t>
            </a:r>
            <a:endParaRPr spc="-8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8184878"/>
              </p:ext>
            </p:extLst>
          </p:nvPr>
        </p:nvGraphicFramePr>
        <p:xfrm>
          <a:off x="276838" y="190724"/>
          <a:ext cx="8716160" cy="4815212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24047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114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404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045"/>
                        </a:spcBef>
                      </a:pPr>
                      <a:r>
                        <a:rPr sz="1800" b="1" dirty="0">
                          <a:solidFill>
                            <a:schemeClr val="tx1"/>
                          </a:solidFill>
                        </a:rPr>
                        <a:t>ALLERGIC</a:t>
                      </a:r>
                      <a:r>
                        <a:rPr sz="1800" b="1" spc="-5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800" b="1" spc="-10" dirty="0">
                          <a:solidFill>
                            <a:schemeClr val="tx1"/>
                          </a:solidFill>
                        </a:rPr>
                        <a:t>REACTION</a:t>
                      </a:r>
                      <a:endParaRPr sz="180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94786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7068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385"/>
                        </a:spcBef>
                      </a:pPr>
                      <a:r>
                        <a:rPr sz="1400" dirty="0"/>
                        <a:t>Human</a:t>
                      </a:r>
                      <a:r>
                        <a:rPr sz="1400" spc="-10" dirty="0"/>
                        <a:t> Factors: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131921" marB="0"/>
                </a:tc>
                <a:tc>
                  <a:txBody>
                    <a:bodyPr/>
                    <a:lstStyle/>
                    <a:p>
                      <a:pPr marL="90805" marR="1052195">
                        <a:lnSpc>
                          <a:spcPts val="2100"/>
                        </a:lnSpc>
                        <a:spcBef>
                          <a:spcPts val="405"/>
                        </a:spcBef>
                      </a:pPr>
                      <a:r>
                        <a:rPr sz="1400" dirty="0"/>
                        <a:t>Systems,</a:t>
                      </a:r>
                      <a:r>
                        <a:rPr sz="1400" spc="-50" dirty="0"/>
                        <a:t> </a:t>
                      </a:r>
                      <a:r>
                        <a:rPr sz="1400" dirty="0"/>
                        <a:t>Human</a:t>
                      </a:r>
                      <a:r>
                        <a:rPr sz="1400" spc="-50" dirty="0"/>
                        <a:t> </a:t>
                      </a:r>
                      <a:r>
                        <a:rPr sz="1400" dirty="0"/>
                        <a:t>Interaction,</a:t>
                      </a:r>
                      <a:r>
                        <a:rPr sz="1400" spc="-50" dirty="0"/>
                        <a:t> </a:t>
                      </a:r>
                      <a:r>
                        <a:rPr sz="1400" spc="-10" dirty="0"/>
                        <a:t>Equipment, Environment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8576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71061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1400" spc="-10" dirty="0"/>
                        <a:t>Problem: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23336" marB="0"/>
                </a:tc>
                <a:tc>
                  <a:txBody>
                    <a:bodyPr/>
                    <a:lstStyle/>
                    <a:p>
                      <a:pPr marL="90805" marR="311785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1400" dirty="0"/>
                        <a:t>Following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induction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of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GA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and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intubation </a:t>
                      </a:r>
                      <a:r>
                        <a:rPr sz="1400" spc="-25" dirty="0"/>
                        <a:t>the </a:t>
                      </a:r>
                      <a:r>
                        <a:rPr sz="1400" dirty="0"/>
                        <a:t>patient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is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“tight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to bag”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and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becomes</a:t>
                      </a:r>
                      <a:r>
                        <a:rPr sz="1400" spc="-5" dirty="0"/>
                        <a:t> </a:t>
                      </a:r>
                      <a:r>
                        <a:rPr sz="1400" spc="-10" dirty="0"/>
                        <a:t>severely </a:t>
                      </a:r>
                      <a:r>
                        <a:rPr sz="1400" dirty="0"/>
                        <a:t>hypotensive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and</a:t>
                      </a:r>
                      <a:r>
                        <a:rPr sz="1400" spc="-20" dirty="0"/>
                        <a:t> </a:t>
                      </a:r>
                      <a:r>
                        <a:rPr sz="1400" spc="-10" dirty="0"/>
                        <a:t>tachycardic.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15" dirty="0"/>
                        <a:t> </a:t>
                      </a:r>
                      <a:r>
                        <a:rPr sz="1400" spc="-10" dirty="0"/>
                        <a:t>anaesthetist </a:t>
                      </a:r>
                      <a:r>
                        <a:rPr sz="1400" dirty="0"/>
                        <a:t>suspects</a:t>
                      </a:r>
                      <a:r>
                        <a:rPr sz="1400" spc="-35" dirty="0"/>
                        <a:t> </a:t>
                      </a:r>
                      <a:r>
                        <a:rPr sz="1400" dirty="0"/>
                        <a:t>anaphylaxis.</a:t>
                      </a:r>
                      <a:r>
                        <a:rPr sz="1400" spc="-35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scrub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practitioner</a:t>
                      </a:r>
                      <a:r>
                        <a:rPr sz="1400" spc="-30" dirty="0"/>
                        <a:t> </a:t>
                      </a:r>
                      <a:r>
                        <a:rPr sz="1400" spc="-25" dirty="0"/>
                        <a:t>and </a:t>
                      </a:r>
                      <a:r>
                        <a:rPr sz="1400" dirty="0"/>
                        <a:t>surgeon</a:t>
                      </a:r>
                      <a:r>
                        <a:rPr sz="1400" spc="-35" dirty="0"/>
                        <a:t> </a:t>
                      </a:r>
                      <a:r>
                        <a:rPr sz="1400" dirty="0"/>
                        <a:t>are</a:t>
                      </a:r>
                      <a:r>
                        <a:rPr sz="1400" spc="-35" dirty="0"/>
                        <a:t> </a:t>
                      </a:r>
                      <a:r>
                        <a:rPr sz="1400" dirty="0"/>
                        <a:t>currently</a:t>
                      </a:r>
                      <a:r>
                        <a:rPr sz="1400" spc="-35" dirty="0"/>
                        <a:t> </a:t>
                      </a:r>
                      <a:r>
                        <a:rPr sz="1400" dirty="0"/>
                        <a:t>prepping</a:t>
                      </a:r>
                      <a:r>
                        <a:rPr sz="1400" spc="-35" dirty="0"/>
                        <a:t> </a:t>
                      </a:r>
                      <a:r>
                        <a:rPr sz="1400" dirty="0"/>
                        <a:t>and</a:t>
                      </a:r>
                      <a:r>
                        <a:rPr sz="1400" spc="-35" dirty="0"/>
                        <a:t> </a:t>
                      </a:r>
                      <a:r>
                        <a:rPr sz="1400" dirty="0"/>
                        <a:t>draping</a:t>
                      </a:r>
                      <a:r>
                        <a:rPr sz="1400" spc="-30" dirty="0"/>
                        <a:t> </a:t>
                      </a:r>
                      <a:r>
                        <a:rPr sz="1400" spc="-25" dirty="0"/>
                        <a:t>the </a:t>
                      </a:r>
                      <a:r>
                        <a:rPr sz="1400" spc="-10" dirty="0"/>
                        <a:t>patient.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23336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endParaRPr sz="100" b="1" dirty="0">
                        <a:latin typeface="Calibri"/>
                        <a:cs typeface="Calibri"/>
                      </a:endParaRPr>
                    </a:p>
                  </a:txBody>
                  <a:tcPr marL="0" marR="0" marT="49053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1394704"/>
                  </a:ext>
                </a:extLst>
              </a:tr>
              <a:tr h="322955">
                <a:tc gridSpan="2"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r>
                        <a:rPr sz="1400" b="1" spc="-10" dirty="0"/>
                        <a:t>Questions:</a:t>
                      </a:r>
                      <a:endParaRPr sz="1400" b="1" dirty="0">
                        <a:latin typeface="Calibri"/>
                        <a:cs typeface="Calibri"/>
                      </a:endParaRPr>
                    </a:p>
                  </a:txBody>
                  <a:tcPr marL="0" marR="0" marT="49053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8167">
                <a:tc gridSpan="2"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sz="1400" dirty="0"/>
                        <a:t>How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would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manage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this</a:t>
                      </a:r>
                      <a:r>
                        <a:rPr sz="1400" spc="-15" dirty="0"/>
                        <a:t> </a:t>
                      </a:r>
                      <a:r>
                        <a:rPr sz="1400" spc="-10" dirty="0"/>
                        <a:t>emergency?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5715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7068">
                <a:tc gridSpan="2">
                  <a:txBody>
                    <a:bodyPr/>
                    <a:lstStyle/>
                    <a:p>
                      <a:pPr marL="90805" marR="416559">
                        <a:lnSpc>
                          <a:spcPts val="2100"/>
                        </a:lnSpc>
                        <a:spcBef>
                          <a:spcPts val="360"/>
                        </a:spcBef>
                      </a:pPr>
                      <a:r>
                        <a:rPr sz="1400" dirty="0"/>
                        <a:t>Which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drugs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may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be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required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and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where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are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they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located?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Where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is</a:t>
                      </a:r>
                      <a:r>
                        <a:rPr sz="1400" spc="-20" dirty="0"/>
                        <a:t> </a:t>
                      </a:r>
                      <a:r>
                        <a:rPr sz="1400" spc="-25" dirty="0"/>
                        <a:t>the </a:t>
                      </a:r>
                      <a:r>
                        <a:rPr sz="1400" dirty="0"/>
                        <a:t>anaphylaxis</a:t>
                      </a:r>
                      <a:r>
                        <a:rPr sz="1400" spc="-50" dirty="0"/>
                        <a:t> </a:t>
                      </a:r>
                      <a:r>
                        <a:rPr sz="1400" dirty="0"/>
                        <a:t>box</a:t>
                      </a:r>
                      <a:r>
                        <a:rPr sz="1400" spc="-45" dirty="0"/>
                        <a:t> </a:t>
                      </a:r>
                      <a:r>
                        <a:rPr sz="1400" spc="-10" dirty="0"/>
                        <a:t>stored?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0225">
                <a:tc gridSpan="2"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100"/>
                        </a:spcBef>
                      </a:pPr>
                      <a:r>
                        <a:rPr sz="1400" dirty="0"/>
                        <a:t>If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were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unsure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of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your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role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in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this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emergency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what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would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10" dirty="0"/>
                        <a:t> </a:t>
                      </a:r>
                      <a:r>
                        <a:rPr sz="1400" spc="-25" dirty="0"/>
                        <a:t>do?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104775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7068">
                <a:tc gridSpan="2">
                  <a:txBody>
                    <a:bodyPr/>
                    <a:lstStyle/>
                    <a:p>
                      <a:pPr marL="90805" marR="502284">
                        <a:lnSpc>
                          <a:spcPts val="2100"/>
                        </a:lnSpc>
                        <a:spcBef>
                          <a:spcPts val="340"/>
                        </a:spcBef>
                      </a:pPr>
                      <a:r>
                        <a:rPr sz="1400" dirty="0"/>
                        <a:t>With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regard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managing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this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situation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have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identified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any</a:t>
                      </a:r>
                      <a:r>
                        <a:rPr sz="1400" spc="-30" dirty="0"/>
                        <a:t> </a:t>
                      </a:r>
                      <a:r>
                        <a:rPr sz="1400" spc="-10" dirty="0"/>
                        <a:t>changes </a:t>
                      </a:r>
                      <a:r>
                        <a:rPr sz="1400" dirty="0"/>
                        <a:t>which</a:t>
                      </a:r>
                      <a:r>
                        <a:rPr sz="1400" spc="5" dirty="0"/>
                        <a:t> </a:t>
                      </a:r>
                      <a:r>
                        <a:rPr sz="1400" dirty="0"/>
                        <a:t>need</a:t>
                      </a:r>
                      <a:r>
                        <a:rPr sz="1400" spc="5" dirty="0"/>
                        <a:t> </a:t>
                      </a:r>
                      <a:r>
                        <a:rPr sz="1400" dirty="0"/>
                        <a:t>to be</a:t>
                      </a:r>
                      <a:r>
                        <a:rPr sz="1400" spc="5" dirty="0"/>
                        <a:t> </a:t>
                      </a:r>
                      <a:r>
                        <a:rPr sz="1400" spc="-20" dirty="0"/>
                        <a:t>made?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2385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xfrm>
            <a:off x="3249326" y="6433492"/>
            <a:ext cx="2646045" cy="2114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kern="0"/>
            </a:defPPr>
            <a:lvl1pPr>
              <a:defRPr sz="1200" b="0" i="0">
                <a:solidFill>
                  <a:srgbClr val="898989"/>
                </a:solidFill>
                <a:latin typeface="Calibri"/>
                <a:cs typeface="Calibri"/>
              </a:defRPr>
            </a:lvl1pPr>
          </a:lstStyle>
          <a:p>
            <a:pPr marL="9525">
              <a:spcBef>
                <a:spcPts val="30"/>
              </a:spcBef>
            </a:pPr>
            <a:r>
              <a:rPr lang="en-US" spc="-10" dirty="0"/>
              <a:t>Adapted from flash card pack produced by Tom Burr &amp; Barry Featherstone for East Kent Hospitals NHS Foundation Trust </a:t>
            </a:r>
            <a:endParaRPr spc="-8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1358037"/>
              </p:ext>
            </p:extLst>
          </p:nvPr>
        </p:nvGraphicFramePr>
        <p:xfrm>
          <a:off x="203200" y="190724"/>
          <a:ext cx="8771467" cy="2194083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24199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514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0103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045"/>
                        </a:spcBef>
                      </a:pPr>
                      <a:r>
                        <a:rPr sz="1800" b="1" dirty="0">
                          <a:solidFill>
                            <a:schemeClr val="tx1"/>
                          </a:solidFill>
                        </a:rPr>
                        <a:t>LOCAL</a:t>
                      </a:r>
                      <a:r>
                        <a:rPr sz="1800" b="1" spc="-85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800" b="1" dirty="0">
                          <a:solidFill>
                            <a:schemeClr val="tx1"/>
                          </a:solidFill>
                        </a:rPr>
                        <a:t>ANAESTHETIC</a:t>
                      </a:r>
                      <a:r>
                        <a:rPr sz="1800" b="1" spc="-6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800" b="1" spc="-10" dirty="0">
                          <a:solidFill>
                            <a:schemeClr val="tx1"/>
                          </a:solidFill>
                        </a:rPr>
                        <a:t>TOXICITY</a:t>
                      </a:r>
                      <a:endParaRPr sz="180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94786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006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385"/>
                        </a:spcBef>
                      </a:pPr>
                      <a:r>
                        <a:rPr sz="1400" dirty="0"/>
                        <a:t>Human</a:t>
                      </a:r>
                      <a:r>
                        <a:rPr sz="1400" spc="-10" dirty="0"/>
                        <a:t> Factors: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131921" marB="0"/>
                </a:tc>
                <a:tc>
                  <a:txBody>
                    <a:bodyPr/>
                    <a:lstStyle/>
                    <a:p>
                      <a:pPr marL="90805" marR="1052195">
                        <a:lnSpc>
                          <a:spcPts val="2100"/>
                        </a:lnSpc>
                        <a:spcBef>
                          <a:spcPts val="405"/>
                        </a:spcBef>
                      </a:pPr>
                      <a:r>
                        <a:rPr sz="1400" dirty="0"/>
                        <a:t>Systems,</a:t>
                      </a:r>
                      <a:r>
                        <a:rPr sz="1400" spc="-50" dirty="0"/>
                        <a:t> </a:t>
                      </a:r>
                      <a:r>
                        <a:rPr sz="1400" dirty="0"/>
                        <a:t>Human</a:t>
                      </a:r>
                      <a:r>
                        <a:rPr sz="1400" spc="-50" dirty="0"/>
                        <a:t> </a:t>
                      </a:r>
                      <a:r>
                        <a:rPr sz="1400" dirty="0"/>
                        <a:t>Interaction,</a:t>
                      </a:r>
                      <a:r>
                        <a:rPr sz="1400" spc="-50" dirty="0"/>
                        <a:t> </a:t>
                      </a:r>
                      <a:r>
                        <a:rPr sz="1400" spc="-10" dirty="0"/>
                        <a:t>Equipment, Environment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8576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12984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1400" spc="-10" dirty="0"/>
                        <a:t>Problem: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23336" marB="0"/>
                </a:tc>
                <a:tc>
                  <a:txBody>
                    <a:bodyPr/>
                    <a:lstStyle/>
                    <a:p>
                      <a:pPr marL="90805" marR="243840">
                        <a:lnSpc>
                          <a:spcPct val="99500"/>
                        </a:lnSpc>
                        <a:spcBef>
                          <a:spcPts val="254"/>
                        </a:spcBef>
                      </a:pPr>
                      <a:r>
                        <a:rPr sz="1400" dirty="0"/>
                        <a:t>The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surgeon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is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finishes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injecting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local</a:t>
                      </a:r>
                      <a:r>
                        <a:rPr sz="1400" spc="-10" dirty="0"/>
                        <a:t> anaesthetic </a:t>
                      </a:r>
                      <a:r>
                        <a:rPr sz="1400" dirty="0"/>
                        <a:t>before</a:t>
                      </a:r>
                      <a:r>
                        <a:rPr sz="1400" spc="-35" dirty="0"/>
                        <a:t> </a:t>
                      </a:r>
                      <a:r>
                        <a:rPr sz="1400" dirty="0"/>
                        <a:t>closure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and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35" dirty="0"/>
                        <a:t> </a:t>
                      </a:r>
                      <a:r>
                        <a:rPr sz="1400" dirty="0"/>
                        <a:t>patient</a:t>
                      </a:r>
                      <a:r>
                        <a:rPr sz="1400" spc="-35" dirty="0"/>
                        <a:t> </a:t>
                      </a:r>
                      <a:r>
                        <a:rPr sz="1400" dirty="0"/>
                        <a:t>goes</a:t>
                      </a:r>
                      <a:r>
                        <a:rPr sz="1400" spc="-35" dirty="0"/>
                        <a:t> </a:t>
                      </a:r>
                      <a:r>
                        <a:rPr sz="1400" dirty="0"/>
                        <a:t>into</a:t>
                      </a:r>
                      <a:r>
                        <a:rPr sz="1400" spc="-30" dirty="0"/>
                        <a:t> </a:t>
                      </a:r>
                      <a:r>
                        <a:rPr sz="1400" spc="-45" dirty="0"/>
                        <a:t>VT.</a:t>
                      </a:r>
                      <a:r>
                        <a:rPr sz="1400" spc="-35" dirty="0"/>
                        <a:t> </a:t>
                      </a:r>
                      <a:r>
                        <a:rPr sz="1400" spc="-25" dirty="0"/>
                        <a:t>The </a:t>
                      </a:r>
                      <a:r>
                        <a:rPr sz="1400" dirty="0"/>
                        <a:t>anaesthetist</a:t>
                      </a:r>
                      <a:r>
                        <a:rPr sz="1400" spc="-45" dirty="0"/>
                        <a:t> </a:t>
                      </a:r>
                      <a:r>
                        <a:rPr sz="1400" dirty="0"/>
                        <a:t>suspects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local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anaesthetic</a:t>
                      </a:r>
                      <a:r>
                        <a:rPr sz="1400" spc="-30" dirty="0"/>
                        <a:t> </a:t>
                      </a:r>
                      <a:r>
                        <a:rPr sz="1400" spc="-10" dirty="0"/>
                        <a:t>toxicity.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24288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8041787"/>
              </p:ext>
            </p:extLst>
          </p:nvPr>
        </p:nvGraphicFramePr>
        <p:xfrm>
          <a:off x="203200" y="2566987"/>
          <a:ext cx="8771467" cy="2453746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87714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739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400" spc="-10" dirty="0">
                          <a:solidFill>
                            <a:schemeClr val="tx1"/>
                          </a:solidFill>
                        </a:rPr>
                        <a:t>Questions:</a:t>
                      </a:r>
                      <a:endParaRPr sz="140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6434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400" dirty="0"/>
                        <a:t>How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should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the team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manage </a:t>
                      </a:r>
                      <a:r>
                        <a:rPr sz="1400" spc="-10" dirty="0"/>
                        <a:t>this?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23813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2404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270"/>
                        </a:spcBef>
                      </a:pPr>
                      <a:r>
                        <a:rPr sz="1400" dirty="0"/>
                        <a:t>What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would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your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individual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roles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be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in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this</a:t>
                      </a:r>
                      <a:r>
                        <a:rPr sz="1400" spc="-15" dirty="0"/>
                        <a:t> </a:t>
                      </a:r>
                      <a:r>
                        <a:rPr sz="1400" spc="-10" dirty="0"/>
                        <a:t>emergency?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120968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8759">
                <a:tc>
                  <a:txBody>
                    <a:bodyPr/>
                    <a:lstStyle/>
                    <a:p>
                      <a:pPr marL="90805" marR="878205">
                        <a:lnSpc>
                          <a:spcPts val="2100"/>
                        </a:lnSpc>
                        <a:spcBef>
                          <a:spcPts val="390"/>
                        </a:spcBef>
                      </a:pPr>
                      <a:r>
                        <a:rPr sz="1400" dirty="0"/>
                        <a:t>Which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drug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is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specifically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used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treat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this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problem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and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where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is</a:t>
                      </a:r>
                      <a:r>
                        <a:rPr sz="1400" spc="-15" dirty="0"/>
                        <a:t> </a:t>
                      </a:r>
                      <a:r>
                        <a:rPr sz="1400" spc="-25" dirty="0"/>
                        <a:t>it </a:t>
                      </a:r>
                      <a:r>
                        <a:rPr sz="1400" spc="-10" dirty="0"/>
                        <a:t>located?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7148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8759">
                <a:tc>
                  <a:txBody>
                    <a:bodyPr/>
                    <a:lstStyle/>
                    <a:p>
                      <a:pPr marL="90805" marR="502284">
                        <a:lnSpc>
                          <a:spcPts val="2100"/>
                        </a:lnSpc>
                        <a:spcBef>
                          <a:spcPts val="350"/>
                        </a:spcBef>
                      </a:pPr>
                      <a:r>
                        <a:rPr sz="1400" dirty="0"/>
                        <a:t>With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regard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managing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this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situation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have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identified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any</a:t>
                      </a:r>
                      <a:r>
                        <a:rPr sz="1400" spc="-30" dirty="0"/>
                        <a:t> </a:t>
                      </a:r>
                      <a:r>
                        <a:rPr sz="1400" spc="-10" dirty="0"/>
                        <a:t>changes </a:t>
                      </a:r>
                      <a:r>
                        <a:rPr sz="1400" dirty="0"/>
                        <a:t>which</a:t>
                      </a:r>
                      <a:r>
                        <a:rPr sz="1400" spc="5" dirty="0"/>
                        <a:t> </a:t>
                      </a:r>
                      <a:r>
                        <a:rPr sz="1400" dirty="0"/>
                        <a:t>need</a:t>
                      </a:r>
                      <a:r>
                        <a:rPr sz="1400" spc="5" dirty="0"/>
                        <a:t> </a:t>
                      </a:r>
                      <a:r>
                        <a:rPr sz="1400" dirty="0"/>
                        <a:t>to be</a:t>
                      </a:r>
                      <a:r>
                        <a:rPr sz="1400" spc="5" dirty="0"/>
                        <a:t> </a:t>
                      </a:r>
                      <a:r>
                        <a:rPr sz="1400" spc="-20" dirty="0"/>
                        <a:t>made?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3338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3249326" y="6433492"/>
            <a:ext cx="2646045" cy="2114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kern="0"/>
            </a:defPPr>
            <a:lvl1pPr>
              <a:defRPr sz="1200" b="0" i="0">
                <a:solidFill>
                  <a:srgbClr val="898989"/>
                </a:solidFill>
                <a:latin typeface="Calibri"/>
                <a:cs typeface="Calibri"/>
              </a:defRPr>
            </a:lvl1pPr>
          </a:lstStyle>
          <a:p>
            <a:pPr marL="9525">
              <a:spcBef>
                <a:spcPts val="30"/>
              </a:spcBef>
            </a:pPr>
            <a:r>
              <a:rPr lang="en-US" spc="-10" dirty="0"/>
              <a:t>Adapted from flash card pack produced by Tom Burr &amp; Barry Featherstone for East Kent Hospitals NHS Foundation Trust </a:t>
            </a:r>
            <a:endParaRPr spc="-8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9051394"/>
              </p:ext>
            </p:extLst>
          </p:nvPr>
        </p:nvGraphicFramePr>
        <p:xfrm>
          <a:off x="184558" y="190723"/>
          <a:ext cx="8816829" cy="4875611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22003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164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4234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045"/>
                        </a:spcBef>
                      </a:pPr>
                      <a:r>
                        <a:rPr sz="1800" b="1" dirty="0">
                          <a:solidFill>
                            <a:schemeClr val="tx1"/>
                          </a:solidFill>
                        </a:rPr>
                        <a:t>SPINAL</a:t>
                      </a:r>
                      <a:r>
                        <a:rPr sz="1800" b="1" spc="-35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800" b="1" spc="-10" dirty="0">
                          <a:solidFill>
                            <a:schemeClr val="tx1"/>
                          </a:solidFill>
                        </a:rPr>
                        <a:t>COMPLICATION</a:t>
                      </a:r>
                      <a:endParaRPr sz="180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94786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8346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385"/>
                        </a:spcBef>
                      </a:pPr>
                      <a:r>
                        <a:rPr sz="1400" dirty="0"/>
                        <a:t>Human</a:t>
                      </a:r>
                      <a:r>
                        <a:rPr sz="1400" spc="-10" dirty="0"/>
                        <a:t> Factors: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131921" marB="0"/>
                </a:tc>
                <a:tc>
                  <a:txBody>
                    <a:bodyPr/>
                    <a:lstStyle/>
                    <a:p>
                      <a:pPr marL="91440" marR="1217295">
                        <a:lnSpc>
                          <a:spcPts val="2100"/>
                        </a:lnSpc>
                        <a:spcBef>
                          <a:spcPts val="405"/>
                        </a:spcBef>
                      </a:pPr>
                      <a:r>
                        <a:rPr sz="1400" dirty="0"/>
                        <a:t>Systems,</a:t>
                      </a:r>
                      <a:r>
                        <a:rPr sz="1400" spc="-50" dirty="0"/>
                        <a:t> </a:t>
                      </a:r>
                      <a:r>
                        <a:rPr sz="1400" dirty="0"/>
                        <a:t>Human</a:t>
                      </a:r>
                      <a:r>
                        <a:rPr sz="1400" spc="-50" dirty="0"/>
                        <a:t> </a:t>
                      </a:r>
                      <a:r>
                        <a:rPr sz="1400" dirty="0"/>
                        <a:t>Interaction,</a:t>
                      </a:r>
                      <a:r>
                        <a:rPr sz="1400" spc="-50" dirty="0"/>
                        <a:t> </a:t>
                      </a:r>
                      <a:r>
                        <a:rPr sz="1400" spc="-10" dirty="0"/>
                        <a:t>Equipment, Environment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8576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5452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1400" spc="-10" dirty="0"/>
                        <a:t>Problem: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23336" marB="0"/>
                </a:tc>
                <a:tc>
                  <a:txBody>
                    <a:bodyPr/>
                    <a:lstStyle/>
                    <a:p>
                      <a:pPr marL="91440" marR="186690">
                        <a:lnSpc>
                          <a:spcPct val="100299"/>
                        </a:lnSpc>
                        <a:spcBef>
                          <a:spcPts val="235"/>
                        </a:spcBef>
                      </a:pPr>
                      <a:r>
                        <a:rPr sz="1400" dirty="0"/>
                        <a:t>The</a:t>
                      </a:r>
                      <a:r>
                        <a:rPr sz="1400" spc="-35" dirty="0"/>
                        <a:t> </a:t>
                      </a:r>
                      <a:r>
                        <a:rPr sz="1400" dirty="0"/>
                        <a:t>anaesthetist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has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just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performed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a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spinal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in</a:t>
                      </a:r>
                      <a:r>
                        <a:rPr sz="1400" spc="-25" dirty="0"/>
                        <a:t> the </a:t>
                      </a:r>
                      <a:r>
                        <a:rPr sz="1400" dirty="0"/>
                        <a:t>anaesthetic</a:t>
                      </a:r>
                      <a:r>
                        <a:rPr sz="1400" spc="-50" dirty="0"/>
                        <a:t> </a:t>
                      </a:r>
                      <a:r>
                        <a:rPr sz="1400" dirty="0"/>
                        <a:t>room.</a:t>
                      </a:r>
                      <a:r>
                        <a:rPr sz="1400" spc="-40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35" dirty="0"/>
                        <a:t> </a:t>
                      </a:r>
                      <a:r>
                        <a:rPr sz="1400" dirty="0"/>
                        <a:t>patient</a:t>
                      </a:r>
                      <a:r>
                        <a:rPr sz="1400" spc="-35" dirty="0"/>
                        <a:t> </a:t>
                      </a:r>
                      <a:r>
                        <a:rPr sz="1400" dirty="0"/>
                        <a:t>is</a:t>
                      </a:r>
                      <a:r>
                        <a:rPr sz="1400" spc="-40" dirty="0"/>
                        <a:t> </a:t>
                      </a:r>
                      <a:r>
                        <a:rPr sz="1400" dirty="0"/>
                        <a:t>still</a:t>
                      </a:r>
                      <a:r>
                        <a:rPr sz="1400" spc="-40" dirty="0"/>
                        <a:t> </a:t>
                      </a:r>
                      <a:r>
                        <a:rPr sz="1400" dirty="0"/>
                        <a:t>awake</a:t>
                      </a:r>
                      <a:r>
                        <a:rPr sz="1400" spc="-35" dirty="0"/>
                        <a:t> </a:t>
                      </a:r>
                      <a:r>
                        <a:rPr sz="1400" dirty="0"/>
                        <a:t>but</a:t>
                      </a:r>
                      <a:r>
                        <a:rPr sz="1400" spc="-30" dirty="0"/>
                        <a:t> </a:t>
                      </a:r>
                      <a:r>
                        <a:rPr sz="1400" spc="-10" dirty="0"/>
                        <a:t>their </a:t>
                      </a:r>
                      <a:r>
                        <a:rPr sz="1400" dirty="0"/>
                        <a:t>breathing</a:t>
                      </a:r>
                      <a:r>
                        <a:rPr sz="1400" spc="-45" dirty="0"/>
                        <a:t> </a:t>
                      </a:r>
                      <a:r>
                        <a:rPr sz="1400" dirty="0"/>
                        <a:t>becomes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shallow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and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cannot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move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their</a:t>
                      </a:r>
                      <a:r>
                        <a:rPr sz="1400" spc="-25" dirty="0"/>
                        <a:t> </a:t>
                      </a:r>
                      <a:r>
                        <a:rPr sz="1400" spc="-10" dirty="0"/>
                        <a:t>arms. </a:t>
                      </a:r>
                      <a:r>
                        <a:rPr sz="1400" dirty="0"/>
                        <a:t>The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monitor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starts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alarming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as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heart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rate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has</a:t>
                      </a:r>
                      <a:r>
                        <a:rPr sz="1400" spc="-25" dirty="0"/>
                        <a:t> </a:t>
                      </a:r>
                      <a:r>
                        <a:rPr sz="1400" spc="-10" dirty="0"/>
                        <a:t>dropped </a:t>
                      </a:r>
                      <a:r>
                        <a:rPr sz="1400" dirty="0"/>
                        <a:t>to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32.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A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high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spinal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is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declared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by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10" dirty="0"/>
                        <a:t> an</a:t>
                      </a:r>
                      <a:r>
                        <a:rPr lang="en-US" sz="1400" spc="-10" dirty="0"/>
                        <a:t>a</a:t>
                      </a:r>
                      <a:r>
                        <a:rPr sz="1400" spc="-10" dirty="0"/>
                        <a:t>esthetist.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22384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endParaRPr sz="100" b="1" dirty="0">
                        <a:latin typeface="Calibri"/>
                        <a:cs typeface="Calibri"/>
                      </a:endParaRPr>
                    </a:p>
                  </a:txBody>
                  <a:tcPr marL="0" marR="0" marT="38576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7062515"/>
                  </a:ext>
                </a:extLst>
              </a:tr>
              <a:tr h="313682">
                <a:tc gridSpan="2"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sz="1400" b="1" spc="-10" dirty="0"/>
                        <a:t>Questions:</a:t>
                      </a:r>
                      <a:endParaRPr sz="1400" b="1" dirty="0">
                        <a:latin typeface="Calibri"/>
                        <a:cs typeface="Calibri"/>
                      </a:endParaRPr>
                    </a:p>
                  </a:txBody>
                  <a:tcPr marL="0" marR="0" marT="38576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0483">
                <a:tc gridSpan="2"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400" dirty="0"/>
                        <a:t>What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are the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priorities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in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this</a:t>
                      </a:r>
                      <a:r>
                        <a:rPr sz="1400" spc="-10" dirty="0"/>
                        <a:t> situation?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27623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5221">
                <a:tc gridSpan="2"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010"/>
                        </a:spcBef>
                      </a:pPr>
                      <a:r>
                        <a:rPr sz="1400" dirty="0"/>
                        <a:t>How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could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AAGBI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Quick</a:t>
                      </a:r>
                      <a:r>
                        <a:rPr sz="1400" spc="-25" dirty="0"/>
                        <a:t> </a:t>
                      </a:r>
                      <a:r>
                        <a:rPr sz="1400" spc="-10" dirty="0"/>
                        <a:t>Reference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Handbook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be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used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allocate</a:t>
                      </a:r>
                      <a:r>
                        <a:rPr sz="1400" spc="-5" dirty="0"/>
                        <a:t> </a:t>
                      </a:r>
                      <a:r>
                        <a:rPr sz="1400" spc="-10" dirty="0"/>
                        <a:t>roles?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96203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9587">
                <a:tc gridSpan="2"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894"/>
                        </a:spcBef>
                      </a:pPr>
                      <a:r>
                        <a:rPr sz="1400" dirty="0"/>
                        <a:t>How</a:t>
                      </a:r>
                      <a:r>
                        <a:rPr sz="1400" spc="-50" dirty="0"/>
                        <a:t> </a:t>
                      </a:r>
                      <a:r>
                        <a:rPr sz="1400" dirty="0"/>
                        <a:t>would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delegate</a:t>
                      </a:r>
                      <a:r>
                        <a:rPr sz="1400" spc="-35" dirty="0"/>
                        <a:t> </a:t>
                      </a:r>
                      <a:r>
                        <a:rPr sz="1400" dirty="0"/>
                        <a:t>tasks</a:t>
                      </a:r>
                      <a:r>
                        <a:rPr sz="1400" spc="-35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your</a:t>
                      </a:r>
                      <a:r>
                        <a:rPr sz="1400" spc="-35" dirty="0"/>
                        <a:t> </a:t>
                      </a:r>
                      <a:r>
                        <a:rPr sz="1400" dirty="0"/>
                        <a:t>team</a:t>
                      </a:r>
                      <a:r>
                        <a:rPr sz="1400" spc="-35" dirty="0"/>
                        <a:t> </a:t>
                      </a:r>
                      <a:r>
                        <a:rPr sz="1400" spc="-10" dirty="0"/>
                        <a:t>members?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85248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8346">
                <a:tc gridSpan="2">
                  <a:txBody>
                    <a:bodyPr/>
                    <a:lstStyle/>
                    <a:p>
                      <a:pPr marL="90805" marR="742315">
                        <a:lnSpc>
                          <a:spcPts val="2100"/>
                        </a:lnSpc>
                        <a:spcBef>
                          <a:spcPts val="350"/>
                        </a:spcBef>
                      </a:pPr>
                      <a:r>
                        <a:rPr sz="1400" dirty="0"/>
                        <a:t>If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patient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is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intubated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and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stabilised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how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do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decide</a:t>
                      </a:r>
                      <a:r>
                        <a:rPr sz="1400" spc="-15" dirty="0"/>
                        <a:t> </a:t>
                      </a:r>
                      <a:r>
                        <a:rPr sz="1400" spc="-10" dirty="0"/>
                        <a:t>together </a:t>
                      </a:r>
                      <a:r>
                        <a:rPr sz="1400" dirty="0"/>
                        <a:t>whether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proceed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with</a:t>
                      </a:r>
                      <a:r>
                        <a:rPr sz="1400" spc="-5" dirty="0"/>
                        <a:t> </a:t>
                      </a:r>
                      <a:r>
                        <a:rPr sz="1400" spc="-10" dirty="0"/>
                        <a:t>surgery?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3338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91750">
                <a:tc gridSpan="2">
                  <a:txBody>
                    <a:bodyPr/>
                    <a:lstStyle/>
                    <a:p>
                      <a:pPr marL="90805" marR="502284">
                        <a:lnSpc>
                          <a:spcPts val="2100"/>
                        </a:lnSpc>
                        <a:spcBef>
                          <a:spcPts val="409"/>
                        </a:spcBef>
                      </a:pPr>
                      <a:r>
                        <a:rPr sz="1400" dirty="0"/>
                        <a:t>With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regard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managing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this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situation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have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identified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any</a:t>
                      </a:r>
                      <a:r>
                        <a:rPr sz="1400" spc="-30" dirty="0"/>
                        <a:t> </a:t>
                      </a:r>
                      <a:r>
                        <a:rPr sz="1400" spc="-10" dirty="0"/>
                        <a:t>changes </a:t>
                      </a:r>
                      <a:r>
                        <a:rPr sz="1400" dirty="0"/>
                        <a:t>which</a:t>
                      </a:r>
                      <a:r>
                        <a:rPr sz="1400" spc="5" dirty="0"/>
                        <a:t> </a:t>
                      </a:r>
                      <a:r>
                        <a:rPr sz="1400" dirty="0"/>
                        <a:t>need</a:t>
                      </a:r>
                      <a:r>
                        <a:rPr sz="1400" spc="5" dirty="0"/>
                        <a:t> </a:t>
                      </a:r>
                      <a:r>
                        <a:rPr sz="1400" dirty="0"/>
                        <a:t>to be</a:t>
                      </a:r>
                      <a:r>
                        <a:rPr sz="1400" spc="5" dirty="0"/>
                        <a:t> </a:t>
                      </a:r>
                      <a:r>
                        <a:rPr sz="1400" spc="-20" dirty="0"/>
                        <a:t>made?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9052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xfrm>
            <a:off x="3249326" y="6433492"/>
            <a:ext cx="2646045" cy="2114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kern="0"/>
            </a:defPPr>
            <a:lvl1pPr>
              <a:defRPr sz="1200" b="0" i="0">
                <a:solidFill>
                  <a:srgbClr val="898989"/>
                </a:solidFill>
                <a:latin typeface="Calibri"/>
                <a:cs typeface="Calibri"/>
              </a:defRPr>
            </a:lvl1pPr>
          </a:lstStyle>
          <a:p>
            <a:pPr marL="9525">
              <a:spcBef>
                <a:spcPts val="30"/>
              </a:spcBef>
            </a:pPr>
            <a:r>
              <a:rPr lang="en-US" spc="-10" dirty="0"/>
              <a:t>Adapted from flash card pack produced by Tom Burr &amp; Barry Featherstone for East Kent Hospitals NHS Foundation Trust </a:t>
            </a:r>
            <a:endParaRPr spc="-8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3999121"/>
              </p:ext>
            </p:extLst>
          </p:nvPr>
        </p:nvGraphicFramePr>
        <p:xfrm>
          <a:off x="169334" y="190724"/>
          <a:ext cx="8822266" cy="2194083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24339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882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0103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045"/>
                        </a:spcBef>
                      </a:pPr>
                      <a:r>
                        <a:rPr sz="1800" b="1" spc="-10" dirty="0">
                          <a:solidFill>
                            <a:schemeClr val="tx1"/>
                          </a:solidFill>
                        </a:rPr>
                        <a:t>INTRA-OPERATIVE</a:t>
                      </a:r>
                      <a:r>
                        <a:rPr sz="1800" b="1" spc="-95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800" b="1" dirty="0">
                          <a:solidFill>
                            <a:schemeClr val="tx1"/>
                          </a:solidFill>
                        </a:rPr>
                        <a:t>CARDIAC</a:t>
                      </a:r>
                      <a:r>
                        <a:rPr sz="1800" b="1" spc="-85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800" b="1" spc="-10" dirty="0">
                          <a:solidFill>
                            <a:schemeClr val="tx1"/>
                          </a:solidFill>
                        </a:rPr>
                        <a:t>EVENT</a:t>
                      </a:r>
                      <a:endParaRPr sz="180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94786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006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385"/>
                        </a:spcBef>
                      </a:pPr>
                      <a:r>
                        <a:rPr sz="1400" dirty="0"/>
                        <a:t>Human</a:t>
                      </a:r>
                      <a:r>
                        <a:rPr sz="1400" spc="-10" dirty="0"/>
                        <a:t> Factors: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131921" marB="0"/>
                </a:tc>
                <a:tc>
                  <a:txBody>
                    <a:bodyPr/>
                    <a:lstStyle/>
                    <a:p>
                      <a:pPr marL="90805" marR="1052195">
                        <a:lnSpc>
                          <a:spcPts val="2100"/>
                        </a:lnSpc>
                        <a:spcBef>
                          <a:spcPts val="405"/>
                        </a:spcBef>
                      </a:pPr>
                      <a:r>
                        <a:rPr sz="1400" dirty="0"/>
                        <a:t>Systems,</a:t>
                      </a:r>
                      <a:r>
                        <a:rPr sz="1400" spc="-50" dirty="0"/>
                        <a:t> </a:t>
                      </a:r>
                      <a:r>
                        <a:rPr sz="1400" dirty="0"/>
                        <a:t>Human</a:t>
                      </a:r>
                      <a:r>
                        <a:rPr sz="1400" spc="-50" dirty="0"/>
                        <a:t> </a:t>
                      </a:r>
                      <a:r>
                        <a:rPr sz="1400" dirty="0"/>
                        <a:t>Interaction,</a:t>
                      </a:r>
                      <a:r>
                        <a:rPr sz="1400" spc="-50" dirty="0"/>
                        <a:t> </a:t>
                      </a:r>
                      <a:r>
                        <a:rPr sz="1400" spc="-10" dirty="0"/>
                        <a:t>Equipment, Environment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8576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12984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1400" spc="-10" dirty="0"/>
                        <a:t>Problem: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23336" marB="0"/>
                </a:tc>
                <a:tc>
                  <a:txBody>
                    <a:bodyPr/>
                    <a:lstStyle/>
                    <a:p>
                      <a:pPr marL="90805" marR="107950" algn="just">
                        <a:lnSpc>
                          <a:spcPct val="99500"/>
                        </a:lnSpc>
                        <a:spcBef>
                          <a:spcPts val="254"/>
                        </a:spcBef>
                      </a:pPr>
                      <a:r>
                        <a:rPr sz="1400" spc="-10" dirty="0"/>
                        <a:t>Mid-</a:t>
                      </a:r>
                      <a:r>
                        <a:rPr sz="1400" dirty="0"/>
                        <a:t>operation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anaesthetist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raises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a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concern</a:t>
                      </a:r>
                      <a:r>
                        <a:rPr sz="1400" spc="-15" dirty="0"/>
                        <a:t> </a:t>
                      </a:r>
                      <a:r>
                        <a:rPr sz="1400" spc="-25" dirty="0"/>
                        <a:t>to </a:t>
                      </a:r>
                      <a:r>
                        <a:rPr sz="1400" dirty="0"/>
                        <a:t>the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team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that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patient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is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developing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marked</a:t>
                      </a:r>
                      <a:r>
                        <a:rPr sz="1400" spc="-10" dirty="0"/>
                        <a:t> </a:t>
                      </a:r>
                      <a:r>
                        <a:rPr sz="1400" spc="-25" dirty="0"/>
                        <a:t>ST </a:t>
                      </a:r>
                      <a:r>
                        <a:rPr sz="1400" dirty="0"/>
                        <a:t>segment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elevation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on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15" dirty="0"/>
                        <a:t> </a:t>
                      </a:r>
                      <a:r>
                        <a:rPr sz="1400" spc="-10" dirty="0"/>
                        <a:t>monitor.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24288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3827533"/>
              </p:ext>
            </p:extLst>
          </p:nvPr>
        </p:nvGraphicFramePr>
        <p:xfrm>
          <a:off x="169334" y="2458976"/>
          <a:ext cx="8822266" cy="2567042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88222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25156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400" spc="-10" dirty="0">
                          <a:solidFill>
                            <a:schemeClr val="tx1"/>
                          </a:solidFill>
                        </a:rPr>
                        <a:t>Questions:</a:t>
                      </a:r>
                      <a:endParaRPr sz="140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31433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1631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1400" dirty="0"/>
                        <a:t>What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is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5" dirty="0"/>
                        <a:t> </a:t>
                      </a:r>
                      <a:r>
                        <a:rPr sz="1400" spc="-10" dirty="0"/>
                        <a:t>concern?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21431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5228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400" dirty="0"/>
                        <a:t>What</a:t>
                      </a:r>
                      <a:r>
                        <a:rPr sz="1400" spc="-40" dirty="0"/>
                        <a:t> </a:t>
                      </a:r>
                      <a:r>
                        <a:rPr sz="1400" dirty="0"/>
                        <a:t>steps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need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be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undertaken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as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a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team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establish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20" dirty="0"/>
                        <a:t> </a:t>
                      </a:r>
                      <a:r>
                        <a:rPr sz="1400" spc="-10" dirty="0"/>
                        <a:t>diagnosis?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61436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9033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sz="1400" dirty="0"/>
                        <a:t>What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resource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could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help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guide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your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decision</a:t>
                      </a:r>
                      <a:r>
                        <a:rPr sz="1400" spc="-10" dirty="0"/>
                        <a:t> making?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75724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5354">
                <a:tc>
                  <a:txBody>
                    <a:bodyPr/>
                    <a:lstStyle/>
                    <a:p>
                      <a:pPr marL="90805" marR="161925">
                        <a:lnSpc>
                          <a:spcPts val="2100"/>
                        </a:lnSpc>
                        <a:spcBef>
                          <a:spcPts val="345"/>
                        </a:spcBef>
                      </a:pPr>
                      <a:r>
                        <a:rPr sz="1400" dirty="0"/>
                        <a:t>If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patient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needed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intervention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in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cardiac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catheter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suite,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how</a:t>
                      </a:r>
                      <a:r>
                        <a:rPr sz="1400" spc="-20" dirty="0"/>
                        <a:t> </a:t>
                      </a:r>
                      <a:r>
                        <a:rPr sz="1400" spc="-10" dirty="0"/>
                        <a:t>would </a:t>
                      </a:r>
                      <a:r>
                        <a:rPr sz="1400" dirty="0"/>
                        <a:t>you</a:t>
                      </a:r>
                      <a:r>
                        <a:rPr sz="1400" spc="-35" dirty="0"/>
                        <a:t> </a:t>
                      </a:r>
                      <a:r>
                        <a:rPr sz="1400" dirty="0"/>
                        <a:t>arrange</a:t>
                      </a:r>
                      <a:r>
                        <a:rPr sz="1400" spc="-30" dirty="0"/>
                        <a:t> </a:t>
                      </a:r>
                      <a:r>
                        <a:rPr sz="1400" spc="-10" dirty="0"/>
                        <a:t>this?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2861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5354">
                <a:tc>
                  <a:txBody>
                    <a:bodyPr/>
                    <a:lstStyle/>
                    <a:p>
                      <a:pPr marL="90805" marR="502284">
                        <a:lnSpc>
                          <a:spcPts val="2100"/>
                        </a:lnSpc>
                        <a:spcBef>
                          <a:spcPts val="405"/>
                        </a:spcBef>
                      </a:pPr>
                      <a:r>
                        <a:rPr sz="1400" dirty="0"/>
                        <a:t>With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regard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managing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this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situation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have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identified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any</a:t>
                      </a:r>
                      <a:r>
                        <a:rPr sz="1400" spc="-30" dirty="0"/>
                        <a:t> </a:t>
                      </a:r>
                      <a:r>
                        <a:rPr sz="1400" spc="-10" dirty="0"/>
                        <a:t>changes </a:t>
                      </a:r>
                      <a:r>
                        <a:rPr sz="1400" dirty="0"/>
                        <a:t>which</a:t>
                      </a:r>
                      <a:r>
                        <a:rPr sz="1400" spc="5" dirty="0"/>
                        <a:t> </a:t>
                      </a:r>
                      <a:r>
                        <a:rPr sz="1400" dirty="0"/>
                        <a:t>need</a:t>
                      </a:r>
                      <a:r>
                        <a:rPr sz="1400" spc="5" dirty="0"/>
                        <a:t> </a:t>
                      </a:r>
                      <a:r>
                        <a:rPr sz="1400" dirty="0"/>
                        <a:t>to be</a:t>
                      </a:r>
                      <a:r>
                        <a:rPr sz="1400" spc="5" dirty="0"/>
                        <a:t> </a:t>
                      </a:r>
                      <a:r>
                        <a:rPr sz="1400" spc="-20" dirty="0"/>
                        <a:t>made?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8576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3249326" y="6433492"/>
            <a:ext cx="2646045" cy="2114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kern="0"/>
            </a:defPPr>
            <a:lvl1pPr>
              <a:defRPr sz="1200" b="0" i="0">
                <a:solidFill>
                  <a:srgbClr val="898989"/>
                </a:solidFill>
                <a:latin typeface="Calibri"/>
                <a:cs typeface="Calibri"/>
              </a:defRPr>
            </a:lvl1pPr>
          </a:lstStyle>
          <a:p>
            <a:pPr marL="9525">
              <a:spcBef>
                <a:spcPts val="30"/>
              </a:spcBef>
            </a:pPr>
            <a:r>
              <a:rPr lang="en-US" spc="-10" dirty="0"/>
              <a:t>Adapted from flash card pack produced by Tom Burr &amp; Barry Featherstone for East Kent Hospitals NHS Foundation Trust </a:t>
            </a:r>
            <a:endParaRPr spc="-8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2752774"/>
              </p:ext>
            </p:extLst>
          </p:nvPr>
        </p:nvGraphicFramePr>
        <p:xfrm>
          <a:off x="186267" y="190724"/>
          <a:ext cx="8796865" cy="2159793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24269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698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0103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045"/>
                        </a:spcBef>
                      </a:pPr>
                      <a:r>
                        <a:rPr sz="1800" b="1" dirty="0">
                          <a:solidFill>
                            <a:schemeClr val="tx1"/>
                          </a:solidFill>
                        </a:rPr>
                        <a:t>POST</a:t>
                      </a:r>
                      <a:r>
                        <a:rPr sz="1800" b="1" spc="-55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800" b="1" dirty="0">
                          <a:solidFill>
                            <a:schemeClr val="tx1"/>
                          </a:solidFill>
                        </a:rPr>
                        <a:t>CARDIAC</a:t>
                      </a:r>
                      <a:r>
                        <a:rPr sz="1800" b="1" spc="-45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800" b="1" dirty="0">
                          <a:solidFill>
                            <a:schemeClr val="tx1"/>
                          </a:solidFill>
                        </a:rPr>
                        <a:t>ARREST</a:t>
                      </a:r>
                      <a:r>
                        <a:rPr sz="1800" b="1" spc="-5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800" b="1" spc="-20" dirty="0">
                          <a:solidFill>
                            <a:schemeClr val="tx1"/>
                          </a:solidFill>
                        </a:rPr>
                        <a:t>CARE</a:t>
                      </a:r>
                      <a:endParaRPr sz="180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94786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577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185"/>
                        </a:spcBef>
                      </a:pPr>
                      <a:r>
                        <a:rPr sz="1400" dirty="0"/>
                        <a:t>Human</a:t>
                      </a:r>
                      <a:r>
                        <a:rPr sz="1400" spc="-10" dirty="0"/>
                        <a:t> Factors: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112871" marB="0"/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185"/>
                        </a:spcBef>
                      </a:pPr>
                      <a:r>
                        <a:rPr sz="1400" dirty="0"/>
                        <a:t>Systems,</a:t>
                      </a:r>
                      <a:r>
                        <a:rPr sz="1400" spc="-80" dirty="0"/>
                        <a:t> </a:t>
                      </a:r>
                      <a:r>
                        <a:rPr sz="1400" dirty="0"/>
                        <a:t>Equipment,</a:t>
                      </a:r>
                      <a:r>
                        <a:rPr sz="1400" spc="-75" dirty="0"/>
                        <a:t> </a:t>
                      </a:r>
                      <a:r>
                        <a:rPr sz="1400" spc="-10" dirty="0"/>
                        <a:t>Environment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112871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12984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400" spc="-10" dirty="0"/>
                        <a:t>Problem: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28575" marB="0"/>
                </a:tc>
                <a:tc>
                  <a:txBody>
                    <a:bodyPr/>
                    <a:lstStyle/>
                    <a:p>
                      <a:pPr marL="90805" marR="104139">
                        <a:lnSpc>
                          <a:spcPct val="100299"/>
                        </a:lnSpc>
                        <a:spcBef>
                          <a:spcPts val="295"/>
                        </a:spcBef>
                      </a:pPr>
                      <a:r>
                        <a:rPr sz="1400" dirty="0"/>
                        <a:t>The</a:t>
                      </a:r>
                      <a:r>
                        <a:rPr sz="1400" spc="-35" dirty="0"/>
                        <a:t> </a:t>
                      </a:r>
                      <a:r>
                        <a:rPr sz="1400" dirty="0"/>
                        <a:t>first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patient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on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your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list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has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a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cardiac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arrest</a:t>
                      </a:r>
                      <a:r>
                        <a:rPr sz="1400" spc="-25" dirty="0"/>
                        <a:t> on </a:t>
                      </a:r>
                      <a:r>
                        <a:rPr sz="1400" dirty="0"/>
                        <a:t>the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operating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table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before</a:t>
                      </a:r>
                      <a:r>
                        <a:rPr sz="1400" spc="-15" dirty="0"/>
                        <a:t> </a:t>
                      </a:r>
                      <a:r>
                        <a:rPr sz="1400" spc="-20" dirty="0"/>
                        <a:t>knife-</a:t>
                      </a:r>
                      <a:r>
                        <a:rPr sz="1400" spc="-10" dirty="0"/>
                        <a:t>to-</a:t>
                      </a:r>
                      <a:r>
                        <a:rPr sz="1400" dirty="0"/>
                        <a:t>skin.</a:t>
                      </a:r>
                      <a:r>
                        <a:rPr sz="1400" spc="-30" dirty="0"/>
                        <a:t> </a:t>
                      </a:r>
                      <a:r>
                        <a:rPr sz="1400" spc="-10" dirty="0"/>
                        <a:t>Following </a:t>
                      </a:r>
                      <a:r>
                        <a:rPr sz="1400" dirty="0"/>
                        <a:t>3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cycles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of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CPR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there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is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“ROSC”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(Return</a:t>
                      </a:r>
                      <a:r>
                        <a:rPr sz="1400" spc="-5" dirty="0"/>
                        <a:t> </a:t>
                      </a:r>
                      <a:r>
                        <a:rPr sz="1400" spc="-25" dirty="0"/>
                        <a:t>Of </a:t>
                      </a:r>
                      <a:r>
                        <a:rPr sz="1400" dirty="0"/>
                        <a:t>Spontaneous</a:t>
                      </a:r>
                      <a:r>
                        <a:rPr sz="1400" spc="-30" dirty="0"/>
                        <a:t> </a:t>
                      </a:r>
                      <a:r>
                        <a:rPr sz="1400" spc="-10" dirty="0"/>
                        <a:t>Circulation).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28099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5031030"/>
              </p:ext>
            </p:extLst>
          </p:nvPr>
        </p:nvGraphicFramePr>
        <p:xfrm>
          <a:off x="186268" y="2512982"/>
          <a:ext cx="8796864" cy="2507752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87968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883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1400" spc="-10" dirty="0">
                          <a:solidFill>
                            <a:schemeClr val="tx1"/>
                          </a:solidFill>
                        </a:rPr>
                        <a:t>Questions:</a:t>
                      </a:r>
                      <a:endParaRPr sz="140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34766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225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1400" dirty="0"/>
                        <a:t>What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would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do</a:t>
                      </a:r>
                      <a:r>
                        <a:rPr sz="1400" spc="-10" dirty="0"/>
                        <a:t> </a:t>
                      </a:r>
                      <a:r>
                        <a:rPr sz="1400" spc="-20" dirty="0"/>
                        <a:t>next?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20955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945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940"/>
                        </a:spcBef>
                      </a:pPr>
                      <a:r>
                        <a:rPr sz="1400" dirty="0"/>
                        <a:t>Who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would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call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for</a:t>
                      </a:r>
                      <a:r>
                        <a:rPr sz="1400" spc="-20" dirty="0"/>
                        <a:t> help?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89535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5103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r>
                        <a:rPr sz="1400" dirty="0"/>
                        <a:t>How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and when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would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you conduct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a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team</a:t>
                      </a:r>
                      <a:r>
                        <a:rPr sz="1400" spc="-5" dirty="0"/>
                        <a:t> </a:t>
                      </a:r>
                      <a:r>
                        <a:rPr sz="1400" spc="-10" dirty="0"/>
                        <a:t>debrief?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100965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39144">
                <a:tc>
                  <a:txBody>
                    <a:bodyPr/>
                    <a:lstStyle/>
                    <a:p>
                      <a:pPr marL="90805" marR="502284">
                        <a:lnSpc>
                          <a:spcPts val="2100"/>
                        </a:lnSpc>
                        <a:spcBef>
                          <a:spcPts val="345"/>
                        </a:spcBef>
                      </a:pPr>
                      <a:r>
                        <a:rPr sz="1400" dirty="0"/>
                        <a:t>With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regard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managing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this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situation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have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identified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any</a:t>
                      </a:r>
                      <a:r>
                        <a:rPr sz="1400" spc="-30" dirty="0"/>
                        <a:t> </a:t>
                      </a:r>
                      <a:r>
                        <a:rPr sz="1400" spc="-10" dirty="0"/>
                        <a:t>changes </a:t>
                      </a:r>
                      <a:r>
                        <a:rPr sz="1400" dirty="0"/>
                        <a:t>which</a:t>
                      </a:r>
                      <a:r>
                        <a:rPr sz="1400" spc="5" dirty="0"/>
                        <a:t> </a:t>
                      </a:r>
                      <a:r>
                        <a:rPr sz="1400" dirty="0"/>
                        <a:t>need</a:t>
                      </a:r>
                      <a:r>
                        <a:rPr sz="1400" spc="5" dirty="0"/>
                        <a:t> </a:t>
                      </a:r>
                      <a:r>
                        <a:rPr sz="1400" dirty="0"/>
                        <a:t>to be</a:t>
                      </a:r>
                      <a:r>
                        <a:rPr sz="1400" spc="5" dirty="0"/>
                        <a:t> </a:t>
                      </a:r>
                      <a:r>
                        <a:rPr sz="1400" spc="-20" dirty="0"/>
                        <a:t>made?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2861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3249326" y="6433492"/>
            <a:ext cx="2646045" cy="2114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kern="0"/>
            </a:defPPr>
            <a:lvl1pPr>
              <a:defRPr sz="1200" b="0" i="0">
                <a:solidFill>
                  <a:srgbClr val="898989"/>
                </a:solidFill>
                <a:latin typeface="Calibri"/>
                <a:cs typeface="Calibri"/>
              </a:defRPr>
            </a:lvl1pPr>
          </a:lstStyle>
          <a:p>
            <a:pPr marL="9525">
              <a:spcBef>
                <a:spcPts val="30"/>
              </a:spcBef>
            </a:pPr>
            <a:r>
              <a:rPr lang="en-US" spc="-10" dirty="0"/>
              <a:t>Adapted from flash card pack produced by Tom Burr &amp; Barry Featherstone for East Kent Hospitals NHS Foundation Trust </a:t>
            </a:r>
            <a:endParaRPr spc="-8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156729"/>
              </p:ext>
            </p:extLst>
          </p:nvPr>
        </p:nvGraphicFramePr>
        <p:xfrm>
          <a:off x="177800" y="190724"/>
          <a:ext cx="8805333" cy="2194083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24293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760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0103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045"/>
                        </a:spcBef>
                      </a:pPr>
                      <a:r>
                        <a:rPr sz="1800" b="1" spc="-10" dirty="0">
                          <a:solidFill>
                            <a:schemeClr val="tx1"/>
                          </a:solidFill>
                        </a:rPr>
                        <a:t>SEPSIS</a:t>
                      </a:r>
                      <a:endParaRPr sz="180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94786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006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385"/>
                        </a:spcBef>
                      </a:pPr>
                      <a:r>
                        <a:rPr sz="1400" dirty="0"/>
                        <a:t>Human</a:t>
                      </a:r>
                      <a:r>
                        <a:rPr sz="1400" spc="-10" dirty="0"/>
                        <a:t> Factors: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131921" marB="0"/>
                </a:tc>
                <a:tc>
                  <a:txBody>
                    <a:bodyPr/>
                    <a:lstStyle/>
                    <a:p>
                      <a:pPr marL="90805" marR="1075690">
                        <a:lnSpc>
                          <a:spcPts val="2100"/>
                        </a:lnSpc>
                        <a:spcBef>
                          <a:spcPts val="405"/>
                        </a:spcBef>
                      </a:pPr>
                      <a:r>
                        <a:rPr sz="1400" dirty="0"/>
                        <a:t>Systems,</a:t>
                      </a:r>
                      <a:r>
                        <a:rPr sz="1400" spc="-50" dirty="0"/>
                        <a:t> </a:t>
                      </a:r>
                      <a:r>
                        <a:rPr sz="1400" dirty="0"/>
                        <a:t>Human</a:t>
                      </a:r>
                      <a:r>
                        <a:rPr sz="1400" spc="-50" dirty="0"/>
                        <a:t> </a:t>
                      </a:r>
                      <a:r>
                        <a:rPr sz="1400" dirty="0"/>
                        <a:t>Interactive,</a:t>
                      </a:r>
                      <a:r>
                        <a:rPr sz="1400" spc="-50" dirty="0"/>
                        <a:t> </a:t>
                      </a:r>
                      <a:r>
                        <a:rPr sz="1400" spc="-10" dirty="0"/>
                        <a:t>Equipment, Environment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8576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12984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1400" spc="-10" dirty="0"/>
                        <a:t>Problem: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23336" marB="0"/>
                </a:tc>
                <a:tc>
                  <a:txBody>
                    <a:bodyPr/>
                    <a:lstStyle/>
                    <a:p>
                      <a:pPr marL="90805" marR="179070">
                        <a:lnSpc>
                          <a:spcPct val="100299"/>
                        </a:lnSpc>
                        <a:spcBef>
                          <a:spcPts val="235"/>
                        </a:spcBef>
                      </a:pPr>
                      <a:r>
                        <a:rPr sz="1400" dirty="0"/>
                        <a:t>A</a:t>
                      </a:r>
                      <a:r>
                        <a:rPr sz="1400" spc="-40" dirty="0"/>
                        <a:t> </a:t>
                      </a:r>
                      <a:r>
                        <a:rPr sz="1400" dirty="0"/>
                        <a:t>patient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is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booked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onto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CEPOD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for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an</a:t>
                      </a:r>
                      <a:r>
                        <a:rPr sz="1400" spc="-15" dirty="0"/>
                        <a:t> </a:t>
                      </a:r>
                      <a:r>
                        <a:rPr sz="1400" spc="-10" dirty="0"/>
                        <a:t>immediate laparotomy </a:t>
                      </a:r>
                      <a:r>
                        <a:rPr sz="1400" dirty="0"/>
                        <a:t>and</a:t>
                      </a:r>
                      <a:r>
                        <a:rPr sz="1400" spc="5" dirty="0"/>
                        <a:t> </a:t>
                      </a:r>
                      <a:r>
                        <a:rPr sz="1400" dirty="0"/>
                        <a:t>is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in</a:t>
                      </a:r>
                      <a:r>
                        <a:rPr sz="1400" spc="5" dirty="0"/>
                        <a:t> </a:t>
                      </a:r>
                      <a:r>
                        <a:rPr sz="1400" dirty="0"/>
                        <a:t>septic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shock.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They</a:t>
                      </a:r>
                      <a:r>
                        <a:rPr sz="1400" spc="-5" dirty="0"/>
                        <a:t> </a:t>
                      </a:r>
                      <a:r>
                        <a:rPr sz="1400" spc="-25" dirty="0"/>
                        <a:t>are </a:t>
                      </a:r>
                      <a:r>
                        <a:rPr sz="1400" dirty="0"/>
                        <a:t>brought</a:t>
                      </a:r>
                      <a:r>
                        <a:rPr sz="1400" spc="-50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anaesthetic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room</a:t>
                      </a:r>
                      <a:r>
                        <a:rPr sz="1400" spc="-35" dirty="0"/>
                        <a:t> </a:t>
                      </a:r>
                      <a:r>
                        <a:rPr sz="1400" dirty="0"/>
                        <a:t>for</a:t>
                      </a:r>
                      <a:r>
                        <a:rPr sz="1400" spc="-35" dirty="0"/>
                        <a:t> </a:t>
                      </a:r>
                      <a:r>
                        <a:rPr sz="1400" spc="-10" dirty="0"/>
                        <a:t>resuscitation </a:t>
                      </a:r>
                      <a:r>
                        <a:rPr sz="1400" dirty="0"/>
                        <a:t>prior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induction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of</a:t>
                      </a:r>
                      <a:r>
                        <a:rPr sz="1400" spc="-5" dirty="0"/>
                        <a:t> </a:t>
                      </a:r>
                      <a:r>
                        <a:rPr sz="1400" spc="-25" dirty="0"/>
                        <a:t>GA.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22384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0646574"/>
              </p:ext>
            </p:extLst>
          </p:nvPr>
        </p:nvGraphicFramePr>
        <p:xfrm>
          <a:off x="177800" y="2512981"/>
          <a:ext cx="8805333" cy="2507751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88053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427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1400" spc="-10" dirty="0">
                          <a:solidFill>
                            <a:schemeClr val="tx1"/>
                          </a:solidFill>
                        </a:rPr>
                        <a:t>Questions:</a:t>
                      </a:r>
                      <a:endParaRPr sz="140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34766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2734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1400" dirty="0"/>
                        <a:t>What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are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your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priorities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in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managing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5" dirty="0"/>
                        <a:t> </a:t>
                      </a:r>
                      <a:r>
                        <a:rPr sz="1400" spc="-10" dirty="0"/>
                        <a:t>patient?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20955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9785">
                <a:tc>
                  <a:txBody>
                    <a:bodyPr/>
                    <a:lstStyle/>
                    <a:p>
                      <a:pPr marL="90805" marR="234315">
                        <a:lnSpc>
                          <a:spcPts val="2100"/>
                        </a:lnSpc>
                        <a:spcBef>
                          <a:spcPts val="360"/>
                        </a:spcBef>
                      </a:pPr>
                      <a:r>
                        <a:rPr sz="1400" dirty="0"/>
                        <a:t>What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resource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could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use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help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with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your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decision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making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and</a:t>
                      </a:r>
                      <a:r>
                        <a:rPr sz="1400" spc="-5" dirty="0"/>
                        <a:t> </a:t>
                      </a:r>
                      <a:r>
                        <a:rPr sz="1400" spc="-10" dirty="0"/>
                        <a:t>guide </a:t>
                      </a:r>
                      <a:r>
                        <a:rPr sz="1400" dirty="0"/>
                        <a:t>your</a:t>
                      </a:r>
                      <a:r>
                        <a:rPr sz="1400" spc="-25" dirty="0"/>
                        <a:t> </a:t>
                      </a:r>
                      <a:r>
                        <a:rPr sz="1400" spc="-10" dirty="0"/>
                        <a:t>management?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4581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900"/>
                        </a:spcBef>
                      </a:pPr>
                      <a:r>
                        <a:rPr sz="1400" dirty="0"/>
                        <a:t>How</a:t>
                      </a:r>
                      <a:r>
                        <a:rPr sz="1400" spc="-45" dirty="0"/>
                        <a:t> </a:t>
                      </a:r>
                      <a:r>
                        <a:rPr sz="1400" dirty="0"/>
                        <a:t>would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ensure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effective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teamwork</a:t>
                      </a:r>
                      <a:r>
                        <a:rPr sz="1400" spc="-40" dirty="0"/>
                        <a:t> </a:t>
                      </a:r>
                      <a:r>
                        <a:rPr sz="1400" dirty="0"/>
                        <a:t>and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delegation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of</a:t>
                      </a:r>
                      <a:r>
                        <a:rPr sz="1400" spc="-30" dirty="0"/>
                        <a:t> </a:t>
                      </a:r>
                      <a:r>
                        <a:rPr sz="1400" spc="-10" dirty="0"/>
                        <a:t>tasks?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85725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86381">
                <a:tc>
                  <a:txBody>
                    <a:bodyPr/>
                    <a:lstStyle/>
                    <a:p>
                      <a:pPr marL="90805" marR="187325">
                        <a:lnSpc>
                          <a:spcPts val="2100"/>
                        </a:lnSpc>
                        <a:spcBef>
                          <a:spcPts val="375"/>
                        </a:spcBef>
                      </a:pPr>
                      <a:r>
                        <a:rPr sz="1400" dirty="0"/>
                        <a:t>The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surgeon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needs</a:t>
                      </a:r>
                      <a:r>
                        <a:rPr sz="1400" spc="-35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operate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immediately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but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anaesthetist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would</a:t>
                      </a:r>
                      <a:r>
                        <a:rPr sz="1400" spc="-20" dirty="0"/>
                        <a:t> like </a:t>
                      </a:r>
                      <a:r>
                        <a:rPr sz="1400" dirty="0"/>
                        <a:t>to</a:t>
                      </a:r>
                      <a:r>
                        <a:rPr sz="1400" spc="-30" dirty="0"/>
                        <a:t> </a:t>
                      </a:r>
                      <a:r>
                        <a:rPr sz="1400" spc="-10" dirty="0"/>
                        <a:t>resuscitate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more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before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GA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–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how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do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resolve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this</a:t>
                      </a:r>
                      <a:r>
                        <a:rPr sz="1400" spc="-20" dirty="0"/>
                        <a:t> </a:t>
                      </a:r>
                      <a:r>
                        <a:rPr sz="1400" spc="-10" dirty="0"/>
                        <a:t>issue?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5719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3249326" y="6433492"/>
            <a:ext cx="2646045" cy="2114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kern="0"/>
            </a:defPPr>
            <a:lvl1pPr>
              <a:defRPr sz="1200" b="0" i="0">
                <a:solidFill>
                  <a:srgbClr val="898989"/>
                </a:solidFill>
                <a:latin typeface="Calibri"/>
                <a:cs typeface="Calibri"/>
              </a:defRPr>
            </a:lvl1pPr>
          </a:lstStyle>
          <a:p>
            <a:pPr marL="9525">
              <a:spcBef>
                <a:spcPts val="30"/>
              </a:spcBef>
            </a:pPr>
            <a:r>
              <a:rPr lang="en-US" spc="-10" dirty="0"/>
              <a:t>Adapted from flash card pack produced by Tom Burr &amp; Barry Featherstone for East Kent Hospitals NHS Foundation Trust </a:t>
            </a:r>
            <a:endParaRPr spc="-8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dirty="0"/>
              <a:t>Ground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2"/>
            <a:ext cx="8229600" cy="10181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>
                <a:latin typeface="Century Gothic" panose="020B0502020202020204" pitchFamily="34" charset="0"/>
                <a:cs typeface="Calibri"/>
              </a:rPr>
              <a:t>Please</a:t>
            </a:r>
            <a:r>
              <a:rPr lang="en-US" sz="2000" spc="-20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2000" dirty="0">
                <a:latin typeface="Century Gothic" panose="020B0502020202020204" pitchFamily="34" charset="0"/>
                <a:cs typeface="Calibri"/>
              </a:rPr>
              <a:t>follow</a:t>
            </a:r>
            <a:r>
              <a:rPr lang="en-US" sz="2000" spc="-25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2000" dirty="0">
                <a:latin typeface="Century Gothic" panose="020B0502020202020204" pitchFamily="34" charset="0"/>
                <a:cs typeface="Calibri"/>
              </a:rPr>
              <a:t>these</a:t>
            </a:r>
            <a:r>
              <a:rPr lang="en-US" sz="2000" spc="-20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2000" dirty="0">
                <a:latin typeface="Century Gothic" panose="020B0502020202020204" pitchFamily="34" charset="0"/>
                <a:cs typeface="Calibri"/>
              </a:rPr>
              <a:t>TEAM</a:t>
            </a:r>
            <a:r>
              <a:rPr lang="en-US" sz="2000" spc="-25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2000" dirty="0">
                <a:latin typeface="Century Gothic" panose="020B0502020202020204" pitchFamily="34" charset="0"/>
                <a:cs typeface="Calibri"/>
              </a:rPr>
              <a:t>rules</a:t>
            </a:r>
            <a:r>
              <a:rPr lang="en-US" sz="2000" spc="-25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2000" dirty="0">
                <a:latin typeface="Century Gothic" panose="020B0502020202020204" pitchFamily="34" charset="0"/>
                <a:cs typeface="Calibri"/>
              </a:rPr>
              <a:t>when</a:t>
            </a:r>
            <a:r>
              <a:rPr lang="en-US" sz="2000" spc="-15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2000" dirty="0">
                <a:latin typeface="Century Gothic" panose="020B0502020202020204" pitchFamily="34" charset="0"/>
                <a:cs typeface="Calibri"/>
              </a:rPr>
              <a:t>running</a:t>
            </a:r>
            <a:r>
              <a:rPr lang="en-US" sz="2000" spc="-20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2000" dirty="0">
                <a:latin typeface="Century Gothic" panose="020B0502020202020204" pitchFamily="34" charset="0"/>
                <a:cs typeface="Calibri"/>
              </a:rPr>
              <a:t>your</a:t>
            </a:r>
            <a:r>
              <a:rPr lang="en-US" sz="2000" spc="-25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2000" dirty="0">
                <a:latin typeface="Century Gothic" panose="020B0502020202020204" pitchFamily="34" charset="0"/>
                <a:cs typeface="Calibri"/>
              </a:rPr>
              <a:t>flashcard</a:t>
            </a:r>
            <a:r>
              <a:rPr lang="en-US" sz="2000" spc="-20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2000" dirty="0">
                <a:latin typeface="Century Gothic" panose="020B0502020202020204" pitchFamily="34" charset="0"/>
                <a:cs typeface="Calibri"/>
              </a:rPr>
              <a:t>simulation</a:t>
            </a:r>
            <a:r>
              <a:rPr lang="en-US" sz="2000" spc="-20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2000" dirty="0">
                <a:latin typeface="Century Gothic" panose="020B0502020202020204" pitchFamily="34" charset="0"/>
                <a:cs typeface="Calibri"/>
              </a:rPr>
              <a:t>as</a:t>
            </a:r>
            <a:r>
              <a:rPr lang="en-US" sz="2000" spc="-25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2000" dirty="0">
                <a:latin typeface="Century Gothic" panose="020B0502020202020204" pitchFamily="34" charset="0"/>
                <a:cs typeface="Calibri"/>
              </a:rPr>
              <a:t>this</a:t>
            </a:r>
            <a:r>
              <a:rPr lang="en-US" sz="2000" spc="-20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2000" spc="-10" dirty="0">
                <a:latin typeface="Century Gothic" panose="020B0502020202020204" pitchFamily="34" charset="0"/>
                <a:cs typeface="Calibri"/>
              </a:rPr>
              <a:t>helps </a:t>
            </a:r>
            <a:r>
              <a:rPr lang="en-US" sz="2000" dirty="0">
                <a:latin typeface="Century Gothic" panose="020B0502020202020204" pitchFamily="34" charset="0"/>
                <a:cs typeface="Calibri"/>
              </a:rPr>
              <a:t>creates</a:t>
            </a:r>
            <a:r>
              <a:rPr lang="en-US" sz="2000" spc="-50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2000" dirty="0">
                <a:latin typeface="Century Gothic" panose="020B0502020202020204" pitchFamily="34" charset="0"/>
                <a:cs typeface="Calibri"/>
              </a:rPr>
              <a:t>an</a:t>
            </a:r>
            <a:r>
              <a:rPr lang="en-US" sz="2000" spc="-25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2000" dirty="0">
                <a:latin typeface="Century Gothic" panose="020B0502020202020204" pitchFamily="34" charset="0"/>
                <a:cs typeface="Calibri"/>
              </a:rPr>
              <a:t>environment</a:t>
            </a:r>
            <a:r>
              <a:rPr lang="en-US" sz="2000" spc="-40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2000" dirty="0">
                <a:latin typeface="Century Gothic" panose="020B0502020202020204" pitchFamily="34" charset="0"/>
                <a:cs typeface="Calibri"/>
              </a:rPr>
              <a:t>for</a:t>
            </a:r>
            <a:r>
              <a:rPr lang="en-US" sz="2000" spc="-35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2000" dirty="0">
                <a:latin typeface="Century Gothic" panose="020B0502020202020204" pitchFamily="34" charset="0"/>
                <a:cs typeface="Calibri"/>
              </a:rPr>
              <a:t>you</a:t>
            </a:r>
            <a:r>
              <a:rPr lang="en-US" sz="2000" spc="-30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2000" dirty="0">
                <a:latin typeface="Century Gothic" panose="020B0502020202020204" pitchFamily="34" charset="0"/>
                <a:cs typeface="Calibri"/>
              </a:rPr>
              <a:t>to</a:t>
            </a:r>
            <a:r>
              <a:rPr lang="en-US" sz="2000" spc="-30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2000" dirty="0">
                <a:latin typeface="Century Gothic" panose="020B0502020202020204" pitchFamily="34" charset="0"/>
                <a:cs typeface="Calibri"/>
              </a:rPr>
              <a:t>learn</a:t>
            </a:r>
            <a:r>
              <a:rPr lang="en-US" sz="2000" spc="-25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2000" spc="-10" dirty="0">
                <a:latin typeface="Century Gothic" panose="020B0502020202020204" pitchFamily="34" charset="0"/>
                <a:cs typeface="Calibri"/>
              </a:rPr>
              <a:t>together</a:t>
            </a:r>
            <a:endParaRPr lang="en-US" sz="2000" dirty="0">
              <a:latin typeface="Century Gothic" panose="020B0502020202020204" pitchFamily="34" charset="0"/>
              <a:cs typeface="Calibri"/>
            </a:endParaRPr>
          </a:p>
          <a:p>
            <a:endParaRPr lang="en-US" dirty="0">
              <a:latin typeface="Century Gothic" panose="020B0502020202020204" pitchFamily="34" charset="0"/>
            </a:endParaRP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4353CDAD-F1D2-0800-58F4-5B790D7381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455226"/>
              </p:ext>
            </p:extLst>
          </p:nvPr>
        </p:nvGraphicFramePr>
        <p:xfrm>
          <a:off x="457200" y="2224618"/>
          <a:ext cx="7906624" cy="2021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953312">
                  <a:extLst>
                    <a:ext uri="{9D8B030D-6E8A-4147-A177-3AD203B41FA5}">
                      <a16:colId xmlns:a16="http://schemas.microsoft.com/office/drawing/2014/main" val="4243094615"/>
                    </a:ext>
                  </a:extLst>
                </a:gridCol>
                <a:gridCol w="3953312">
                  <a:extLst>
                    <a:ext uri="{9D8B030D-6E8A-4147-A177-3AD203B41FA5}">
                      <a16:colId xmlns:a16="http://schemas.microsoft.com/office/drawing/2014/main" val="23818476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5"/>
                          </a:solidFill>
                        </a:rPr>
                        <a:t>T</a:t>
                      </a:r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IME</a:t>
                      </a:r>
                      <a:endParaRPr lang="en-GB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No</a:t>
                      </a:r>
                      <a:r>
                        <a:rPr lang="en-US" sz="1800" spc="-5" dirty="0"/>
                        <a:t> </a:t>
                      </a:r>
                      <a:r>
                        <a:rPr lang="en-US" sz="1800" dirty="0"/>
                        <a:t>longer</a:t>
                      </a:r>
                      <a:r>
                        <a:rPr lang="en-US" sz="1800" spc="-5" dirty="0"/>
                        <a:t> </a:t>
                      </a:r>
                      <a:r>
                        <a:rPr lang="en-US" sz="1800" dirty="0"/>
                        <a:t>than</a:t>
                      </a:r>
                      <a:r>
                        <a:rPr lang="en-US" sz="1800" spc="-5" dirty="0"/>
                        <a:t> </a:t>
                      </a:r>
                      <a:r>
                        <a:rPr lang="en-US" sz="1800" dirty="0"/>
                        <a:t>5 </a:t>
                      </a:r>
                      <a:r>
                        <a:rPr lang="en-US" sz="1800" spc="-10" dirty="0"/>
                        <a:t>minutes</a:t>
                      </a:r>
                      <a:endParaRPr lang="en-US" sz="1800" dirty="0"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541164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5"/>
                          </a:solidFill>
                        </a:rPr>
                        <a:t>E</a:t>
                      </a:r>
                      <a:r>
                        <a:rPr lang="en-US" b="1" dirty="0"/>
                        <a:t>NQUIRE</a:t>
                      </a:r>
                      <a:endParaRPr lang="en-GB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If</a:t>
                      </a:r>
                      <a:r>
                        <a:rPr lang="en-US" sz="1800" spc="-15" dirty="0"/>
                        <a:t> </a:t>
                      </a:r>
                      <a:r>
                        <a:rPr lang="en-US" sz="1800" dirty="0"/>
                        <a:t>unsure,</a:t>
                      </a:r>
                      <a:r>
                        <a:rPr lang="en-US" sz="1800" spc="-15" dirty="0"/>
                        <a:t> </a:t>
                      </a:r>
                      <a:r>
                        <a:rPr lang="en-US" sz="1800" dirty="0"/>
                        <a:t>ask</a:t>
                      </a:r>
                      <a:r>
                        <a:rPr lang="en-US" sz="1800" spc="-20" dirty="0"/>
                        <a:t> </a:t>
                      </a:r>
                      <a:r>
                        <a:rPr lang="en-US" sz="1800" dirty="0"/>
                        <a:t>-</a:t>
                      </a:r>
                      <a:r>
                        <a:rPr lang="en-US" sz="1800" spc="-20" dirty="0"/>
                        <a:t> </a:t>
                      </a:r>
                      <a:r>
                        <a:rPr lang="en-US" sz="1800" dirty="0"/>
                        <a:t>no</a:t>
                      </a:r>
                      <a:r>
                        <a:rPr lang="en-US" sz="1800" spc="-15" dirty="0"/>
                        <a:t> </a:t>
                      </a:r>
                      <a:r>
                        <a:rPr lang="en-US" sz="1800" dirty="0"/>
                        <a:t>question</a:t>
                      </a:r>
                      <a:r>
                        <a:rPr lang="en-US" sz="1800" spc="-15" dirty="0"/>
                        <a:t> </a:t>
                      </a:r>
                      <a:r>
                        <a:rPr lang="en-US" sz="1800" dirty="0"/>
                        <a:t>is</a:t>
                      </a:r>
                      <a:r>
                        <a:rPr lang="en-US" sz="1800" spc="-15" dirty="0"/>
                        <a:t> </a:t>
                      </a:r>
                      <a:r>
                        <a:rPr lang="en-US" sz="1800" dirty="0"/>
                        <a:t>a</a:t>
                      </a:r>
                      <a:r>
                        <a:rPr lang="en-US" sz="1800" spc="-20" dirty="0"/>
                        <a:t> </a:t>
                      </a:r>
                      <a:r>
                        <a:rPr lang="en-US" sz="1800" dirty="0"/>
                        <a:t>‘stupid</a:t>
                      </a:r>
                      <a:r>
                        <a:rPr lang="en-US" sz="1800" spc="-10" dirty="0"/>
                        <a:t> question’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476837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5"/>
                          </a:solidFill>
                        </a:rPr>
                        <a:t>A</a:t>
                      </a:r>
                      <a:r>
                        <a:rPr lang="en-US" b="1" dirty="0"/>
                        <a:t>LL INCLUSIVE</a:t>
                      </a:r>
                      <a:endParaRPr lang="en-GB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All</a:t>
                      </a:r>
                      <a:r>
                        <a:rPr lang="en-US" sz="1800" spc="-40" dirty="0"/>
                        <a:t> </a:t>
                      </a:r>
                      <a:r>
                        <a:rPr lang="en-US" sz="1800" dirty="0"/>
                        <a:t>team</a:t>
                      </a:r>
                      <a:r>
                        <a:rPr lang="en-US" sz="1800" spc="-20" dirty="0"/>
                        <a:t> </a:t>
                      </a:r>
                      <a:r>
                        <a:rPr lang="en-US" sz="1800" dirty="0"/>
                        <a:t>members</a:t>
                      </a:r>
                      <a:r>
                        <a:rPr lang="en-US" sz="1800" spc="-25" dirty="0"/>
                        <a:t> </a:t>
                      </a:r>
                      <a:r>
                        <a:rPr lang="en-US" sz="1800" dirty="0"/>
                        <a:t>can</a:t>
                      </a:r>
                      <a:r>
                        <a:rPr lang="en-US" sz="1800" spc="-15" dirty="0"/>
                        <a:t> </a:t>
                      </a:r>
                      <a:r>
                        <a:rPr lang="en-US" sz="1800" dirty="0"/>
                        <a:t>make</a:t>
                      </a:r>
                      <a:r>
                        <a:rPr lang="en-US" sz="1800" spc="-15" dirty="0"/>
                        <a:t> </a:t>
                      </a:r>
                      <a:r>
                        <a:rPr lang="en-US" sz="1800" dirty="0"/>
                        <a:t>a</a:t>
                      </a:r>
                      <a:r>
                        <a:rPr lang="en-US" sz="1800" spc="-20" dirty="0"/>
                        <a:t> </a:t>
                      </a:r>
                      <a:r>
                        <a:rPr lang="en-US" sz="1800" dirty="0"/>
                        <a:t>valuable</a:t>
                      </a:r>
                      <a:r>
                        <a:rPr lang="en-US" sz="1800" spc="-15" dirty="0"/>
                        <a:t> </a:t>
                      </a:r>
                      <a:r>
                        <a:rPr lang="en-US" sz="1800" spc="-10" dirty="0"/>
                        <a:t>contribution</a:t>
                      </a:r>
                      <a:endParaRPr lang="en-US" sz="1800" dirty="0"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859072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5"/>
                          </a:solidFill>
                        </a:rPr>
                        <a:t>M</a:t>
                      </a:r>
                      <a:r>
                        <a:rPr lang="en-US" b="1" dirty="0"/>
                        <a:t>UTUAL RESPECT</a:t>
                      </a:r>
                      <a:endParaRPr lang="en-GB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Be</a:t>
                      </a:r>
                      <a:r>
                        <a:rPr lang="en-US" sz="1800" spc="-5" dirty="0"/>
                        <a:t> </a:t>
                      </a:r>
                      <a:r>
                        <a:rPr lang="en-US" sz="1800" dirty="0"/>
                        <a:t>civil</a:t>
                      </a:r>
                      <a:r>
                        <a:rPr lang="en-US" sz="1800" spc="-5" dirty="0"/>
                        <a:t> </a:t>
                      </a:r>
                      <a:r>
                        <a:rPr lang="en-US" sz="1800" dirty="0"/>
                        <a:t>and polite to</a:t>
                      </a:r>
                      <a:r>
                        <a:rPr lang="en-US" sz="1800" spc="-5" dirty="0"/>
                        <a:t> </a:t>
                      </a:r>
                      <a:r>
                        <a:rPr lang="en-US" sz="1800" dirty="0"/>
                        <a:t>each</a:t>
                      </a:r>
                      <a:r>
                        <a:rPr lang="en-US" sz="1800" spc="5" dirty="0"/>
                        <a:t> </a:t>
                      </a:r>
                      <a:r>
                        <a:rPr lang="en-US" sz="1800" spc="-20" dirty="0"/>
                        <a:t>other</a:t>
                      </a:r>
                      <a:endParaRPr lang="en-US" sz="1800" dirty="0"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183937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6441846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8668166"/>
              </p:ext>
            </p:extLst>
          </p:nvPr>
        </p:nvGraphicFramePr>
        <p:xfrm>
          <a:off x="194733" y="190724"/>
          <a:ext cx="8779933" cy="2244089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24223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576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0103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</a:pPr>
                      <a:r>
                        <a:rPr sz="1800" b="1" spc="-45" dirty="0">
                          <a:solidFill>
                            <a:schemeClr val="tx1"/>
                          </a:solidFill>
                        </a:rPr>
                        <a:t>AIRWAY</a:t>
                      </a:r>
                      <a:r>
                        <a:rPr sz="1800" b="1" spc="-8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800" b="1" spc="-10" dirty="0">
                          <a:solidFill>
                            <a:schemeClr val="tx1"/>
                          </a:solidFill>
                        </a:rPr>
                        <a:t>CRISIS</a:t>
                      </a:r>
                      <a:endParaRPr sz="180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577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185"/>
                        </a:spcBef>
                      </a:pPr>
                      <a:r>
                        <a:rPr sz="1400" dirty="0"/>
                        <a:t>Human</a:t>
                      </a:r>
                      <a:r>
                        <a:rPr sz="1400" spc="-10" dirty="0"/>
                        <a:t> Factors: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112871" marB="0"/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185"/>
                        </a:spcBef>
                      </a:pPr>
                      <a:r>
                        <a:rPr sz="1400" dirty="0"/>
                        <a:t>Systems,</a:t>
                      </a:r>
                      <a:r>
                        <a:rPr sz="1400" spc="-60" dirty="0"/>
                        <a:t> </a:t>
                      </a:r>
                      <a:r>
                        <a:rPr sz="1400" dirty="0"/>
                        <a:t>Human</a:t>
                      </a:r>
                      <a:r>
                        <a:rPr sz="1400" spc="-50" dirty="0"/>
                        <a:t> </a:t>
                      </a:r>
                      <a:r>
                        <a:rPr sz="1400" dirty="0"/>
                        <a:t>Interaction</a:t>
                      </a:r>
                      <a:r>
                        <a:rPr sz="1400" spc="-45" dirty="0"/>
                        <a:t> </a:t>
                      </a:r>
                      <a:r>
                        <a:rPr sz="1400" spc="-10" dirty="0"/>
                        <a:t>Equipment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112871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9728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400" spc="-10" dirty="0"/>
                        <a:t>Problem: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28575" marB="0"/>
                </a:tc>
                <a:tc>
                  <a:txBody>
                    <a:bodyPr/>
                    <a:lstStyle/>
                    <a:p>
                      <a:pPr marL="90805" marR="90170">
                        <a:lnSpc>
                          <a:spcPct val="99500"/>
                        </a:lnSpc>
                        <a:spcBef>
                          <a:spcPts val="315"/>
                        </a:spcBef>
                      </a:pPr>
                      <a:r>
                        <a:rPr sz="1400" dirty="0"/>
                        <a:t>An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attempt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electively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intubate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a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patient</a:t>
                      </a:r>
                      <a:r>
                        <a:rPr sz="1400" spc="-35" dirty="0"/>
                        <a:t> </a:t>
                      </a:r>
                      <a:r>
                        <a:rPr sz="1400" dirty="0"/>
                        <a:t>on</a:t>
                      </a:r>
                      <a:r>
                        <a:rPr sz="1400" spc="-20" dirty="0"/>
                        <a:t> your </a:t>
                      </a:r>
                      <a:r>
                        <a:rPr sz="1400" dirty="0"/>
                        <a:t>list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fails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and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anaesthetist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follows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15" dirty="0"/>
                        <a:t> </a:t>
                      </a:r>
                      <a:r>
                        <a:rPr sz="1400" spc="-25" dirty="0"/>
                        <a:t>DAS </a:t>
                      </a:r>
                      <a:r>
                        <a:rPr sz="1400" dirty="0"/>
                        <a:t>algorithm.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Plan A,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B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and C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fail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and the</a:t>
                      </a:r>
                      <a:r>
                        <a:rPr sz="1400" spc="5" dirty="0"/>
                        <a:t> </a:t>
                      </a:r>
                      <a:r>
                        <a:rPr sz="1400" spc="-10" dirty="0"/>
                        <a:t>anaesthetist </a:t>
                      </a:r>
                      <a:r>
                        <a:rPr sz="1400" dirty="0"/>
                        <a:t>declares</a:t>
                      </a:r>
                      <a:r>
                        <a:rPr sz="1400" spc="-35" dirty="0"/>
                        <a:t> </a:t>
                      </a:r>
                      <a:r>
                        <a:rPr sz="1400" dirty="0"/>
                        <a:t>a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“Can’t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Intubate,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Can’t</a:t>
                      </a:r>
                      <a:r>
                        <a:rPr sz="1400" spc="-20" dirty="0"/>
                        <a:t> </a:t>
                      </a:r>
                      <a:r>
                        <a:rPr sz="1400" spc="-10" dirty="0"/>
                        <a:t>Oxygenate” scenario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0004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4171548"/>
              </p:ext>
            </p:extLst>
          </p:nvPr>
        </p:nvGraphicFramePr>
        <p:xfrm>
          <a:off x="194734" y="2512982"/>
          <a:ext cx="8779932" cy="2499286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87799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87542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r>
                        <a:rPr sz="1400" spc="-10" dirty="0">
                          <a:solidFill>
                            <a:schemeClr val="tx1"/>
                          </a:solidFill>
                        </a:rPr>
                        <a:t>Questions:</a:t>
                      </a:r>
                      <a:endParaRPr sz="140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44291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4424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400" dirty="0"/>
                        <a:t>How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should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this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situation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be</a:t>
                      </a:r>
                      <a:r>
                        <a:rPr sz="1400" spc="-5" dirty="0"/>
                        <a:t> </a:t>
                      </a:r>
                      <a:r>
                        <a:rPr sz="1400" spc="-10" dirty="0"/>
                        <a:t>managed?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1433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4173">
                <a:tc>
                  <a:txBody>
                    <a:bodyPr/>
                    <a:lstStyle/>
                    <a:p>
                      <a:pPr marL="90805" marR="313690">
                        <a:lnSpc>
                          <a:spcPts val="2100"/>
                        </a:lnSpc>
                        <a:spcBef>
                          <a:spcPts val="495"/>
                        </a:spcBef>
                      </a:pPr>
                      <a:r>
                        <a:rPr sz="1400" dirty="0"/>
                        <a:t>What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equipment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(including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guidelines)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is/are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needed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manage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this</a:t>
                      </a:r>
                      <a:r>
                        <a:rPr sz="1400" spc="-15" dirty="0"/>
                        <a:t> </a:t>
                      </a:r>
                      <a:r>
                        <a:rPr sz="1400" spc="-10" dirty="0"/>
                        <a:t>life- </a:t>
                      </a:r>
                      <a:r>
                        <a:rPr sz="1400" dirty="0"/>
                        <a:t>threatening</a:t>
                      </a:r>
                      <a:r>
                        <a:rPr sz="1400" spc="-35" dirty="0"/>
                        <a:t> </a:t>
                      </a:r>
                      <a:r>
                        <a:rPr sz="1400" dirty="0"/>
                        <a:t>emergency?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Where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is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equipment</a:t>
                      </a:r>
                      <a:r>
                        <a:rPr sz="1400" spc="-25" dirty="0"/>
                        <a:t> </a:t>
                      </a:r>
                      <a:r>
                        <a:rPr sz="1400" spc="-10" dirty="0"/>
                        <a:t>located?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47149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2616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730"/>
                        </a:spcBef>
                      </a:pPr>
                      <a:r>
                        <a:rPr sz="1400" dirty="0"/>
                        <a:t>How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could a</a:t>
                      </a:r>
                      <a:r>
                        <a:rPr sz="1400" spc="-10" dirty="0"/>
                        <a:t> non-</a:t>
                      </a:r>
                      <a:r>
                        <a:rPr sz="1400" dirty="0"/>
                        <a:t>airway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trained team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member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be useful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in this</a:t>
                      </a:r>
                      <a:r>
                        <a:rPr sz="1400" spc="-10" dirty="0"/>
                        <a:t> situation?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69533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20531">
                <a:tc>
                  <a:txBody>
                    <a:bodyPr/>
                    <a:lstStyle/>
                    <a:p>
                      <a:pPr marL="90805" marR="502284">
                        <a:lnSpc>
                          <a:spcPts val="2100"/>
                        </a:lnSpc>
                        <a:spcBef>
                          <a:spcPts val="550"/>
                        </a:spcBef>
                      </a:pPr>
                      <a:r>
                        <a:rPr sz="1400" dirty="0"/>
                        <a:t>With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regard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managing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this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situation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have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identified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any</a:t>
                      </a:r>
                      <a:r>
                        <a:rPr sz="1400" spc="-30" dirty="0"/>
                        <a:t> </a:t>
                      </a:r>
                      <a:r>
                        <a:rPr sz="1400" spc="-10" dirty="0"/>
                        <a:t>changes </a:t>
                      </a:r>
                      <a:r>
                        <a:rPr sz="1400" dirty="0"/>
                        <a:t>which</a:t>
                      </a:r>
                      <a:r>
                        <a:rPr sz="1400" spc="5" dirty="0"/>
                        <a:t> </a:t>
                      </a:r>
                      <a:r>
                        <a:rPr sz="1400" dirty="0"/>
                        <a:t>need</a:t>
                      </a:r>
                      <a:r>
                        <a:rPr sz="1400" spc="5" dirty="0"/>
                        <a:t> </a:t>
                      </a:r>
                      <a:r>
                        <a:rPr sz="1400" dirty="0"/>
                        <a:t>to be</a:t>
                      </a:r>
                      <a:r>
                        <a:rPr sz="1400" spc="5" dirty="0"/>
                        <a:t> </a:t>
                      </a:r>
                      <a:r>
                        <a:rPr sz="1400" spc="-20" dirty="0"/>
                        <a:t>made?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52388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3249326" y="6433492"/>
            <a:ext cx="2646045" cy="2114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kern="0"/>
            </a:defPPr>
            <a:lvl1pPr>
              <a:defRPr sz="1200" b="0" i="0">
                <a:solidFill>
                  <a:srgbClr val="898989"/>
                </a:solidFill>
                <a:latin typeface="Calibri"/>
                <a:cs typeface="Calibri"/>
              </a:defRPr>
            </a:lvl1pPr>
          </a:lstStyle>
          <a:p>
            <a:pPr marL="9525">
              <a:spcBef>
                <a:spcPts val="30"/>
              </a:spcBef>
            </a:pPr>
            <a:r>
              <a:rPr lang="en-US" spc="-10" dirty="0"/>
              <a:t>Adapted from flash card pack produced by Tom Burr &amp; Barry Featherstone for East Kent Hospitals NHS Foundation Trust </a:t>
            </a:r>
            <a:endParaRPr spc="-8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9594422"/>
              </p:ext>
            </p:extLst>
          </p:nvPr>
        </p:nvGraphicFramePr>
        <p:xfrm>
          <a:off x="201336" y="190724"/>
          <a:ext cx="8766495" cy="4781003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24185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478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5482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045"/>
                        </a:spcBef>
                      </a:pPr>
                      <a:r>
                        <a:rPr sz="1800" b="1" spc="-10" dirty="0">
                          <a:solidFill>
                            <a:schemeClr val="tx1"/>
                          </a:solidFill>
                        </a:rPr>
                        <a:t>BRONCHOSPASM</a:t>
                      </a:r>
                      <a:endParaRPr sz="180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94786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997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185"/>
                        </a:spcBef>
                      </a:pPr>
                      <a:r>
                        <a:rPr sz="1400" dirty="0"/>
                        <a:t>Human</a:t>
                      </a:r>
                      <a:r>
                        <a:rPr sz="1400" spc="-10" dirty="0"/>
                        <a:t> Factors: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112871" marB="0"/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185"/>
                        </a:spcBef>
                      </a:pPr>
                      <a:r>
                        <a:rPr sz="1400" dirty="0"/>
                        <a:t>Systems,</a:t>
                      </a:r>
                      <a:r>
                        <a:rPr sz="1400" spc="-80" dirty="0"/>
                        <a:t> </a:t>
                      </a:r>
                      <a:r>
                        <a:rPr sz="1400" dirty="0"/>
                        <a:t>Equipment,</a:t>
                      </a:r>
                      <a:r>
                        <a:rPr sz="1400" spc="-75" dirty="0"/>
                        <a:t> </a:t>
                      </a:r>
                      <a:r>
                        <a:rPr sz="1400" spc="-10" dirty="0"/>
                        <a:t>Environment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112871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66882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400" spc="-10" dirty="0"/>
                        <a:t>Problem: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28575" marB="0"/>
                </a:tc>
                <a:tc>
                  <a:txBody>
                    <a:bodyPr/>
                    <a:lstStyle/>
                    <a:p>
                      <a:pPr marL="90805" marR="19431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400" dirty="0"/>
                        <a:t>A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patient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on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your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list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who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is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a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heavy</a:t>
                      </a:r>
                      <a:r>
                        <a:rPr sz="1400" spc="-15" dirty="0"/>
                        <a:t> </a:t>
                      </a:r>
                      <a:r>
                        <a:rPr sz="1400" spc="-10" dirty="0"/>
                        <a:t>smoker </a:t>
                      </a:r>
                      <a:r>
                        <a:rPr sz="1400" dirty="0"/>
                        <a:t>undergoes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induction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of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GA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and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intubation.</a:t>
                      </a:r>
                      <a:r>
                        <a:rPr sz="1400" spc="-15" dirty="0"/>
                        <a:t> </a:t>
                      </a:r>
                      <a:r>
                        <a:rPr sz="1400" spc="-10" dirty="0"/>
                        <a:t>Whilst </a:t>
                      </a:r>
                      <a:r>
                        <a:rPr sz="1400" dirty="0"/>
                        <a:t>still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in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anaesthetic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room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15" dirty="0"/>
                        <a:t> </a:t>
                      </a:r>
                      <a:r>
                        <a:rPr sz="1400" spc="-10" dirty="0"/>
                        <a:t>oxygen </a:t>
                      </a:r>
                      <a:r>
                        <a:rPr sz="1400" dirty="0"/>
                        <a:t>saturations</a:t>
                      </a:r>
                      <a:r>
                        <a:rPr sz="1400" spc="-50" dirty="0"/>
                        <a:t> </a:t>
                      </a:r>
                      <a:r>
                        <a:rPr sz="1400" dirty="0"/>
                        <a:t>drop</a:t>
                      </a:r>
                      <a:r>
                        <a:rPr sz="1400" spc="-35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35" dirty="0"/>
                        <a:t> </a:t>
                      </a:r>
                      <a:r>
                        <a:rPr sz="1400" dirty="0"/>
                        <a:t>70%</a:t>
                      </a:r>
                      <a:r>
                        <a:rPr sz="1400" spc="-35" dirty="0"/>
                        <a:t> </a:t>
                      </a:r>
                      <a:r>
                        <a:rPr sz="1400" dirty="0"/>
                        <a:t>and</a:t>
                      </a:r>
                      <a:r>
                        <a:rPr sz="1400" spc="-35" dirty="0"/>
                        <a:t> </a:t>
                      </a:r>
                      <a:r>
                        <a:rPr sz="1400" dirty="0"/>
                        <a:t>ventilation</a:t>
                      </a:r>
                      <a:r>
                        <a:rPr sz="1400" spc="-30" dirty="0"/>
                        <a:t> </a:t>
                      </a:r>
                      <a:r>
                        <a:rPr sz="1400" spc="-10" dirty="0"/>
                        <a:t>pressure </a:t>
                      </a:r>
                      <a:r>
                        <a:rPr sz="1400" dirty="0"/>
                        <a:t>rises.</a:t>
                      </a:r>
                      <a:r>
                        <a:rPr sz="1400" spc="-40" dirty="0"/>
                        <a:t> </a:t>
                      </a:r>
                      <a:r>
                        <a:rPr sz="1400" dirty="0"/>
                        <a:t>This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anaesthetist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confirms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a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patent</a:t>
                      </a:r>
                      <a:r>
                        <a:rPr sz="1400" spc="-25" dirty="0"/>
                        <a:t> </a:t>
                      </a:r>
                      <a:r>
                        <a:rPr sz="1400" spc="-10" dirty="0"/>
                        <a:t>airway </a:t>
                      </a:r>
                      <a:r>
                        <a:rPr sz="1400" dirty="0"/>
                        <a:t>and</a:t>
                      </a:r>
                      <a:r>
                        <a:rPr sz="1400" spc="10" dirty="0"/>
                        <a:t> </a:t>
                      </a:r>
                      <a:r>
                        <a:rPr sz="1400" dirty="0"/>
                        <a:t>suspects </a:t>
                      </a:r>
                      <a:r>
                        <a:rPr sz="1400" spc="-10" dirty="0"/>
                        <a:t>bronchospasm.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28575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endParaRPr sz="10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42386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3800347"/>
                  </a:ext>
                </a:extLst>
              </a:tr>
              <a:tr h="313314">
                <a:tc gridSpan="2"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r>
                        <a:rPr sz="1400" b="1" spc="-10" dirty="0">
                          <a:solidFill>
                            <a:schemeClr val="tx1"/>
                          </a:solidFill>
                        </a:rPr>
                        <a:t>Questions:</a:t>
                      </a:r>
                      <a:endParaRPr sz="1400" b="1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42386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5366">
                <a:tc gridSpan="2"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400" dirty="0"/>
                        <a:t>What</a:t>
                      </a:r>
                      <a:r>
                        <a:rPr sz="1400" spc="-35" dirty="0"/>
                        <a:t> </a:t>
                      </a:r>
                      <a:r>
                        <a:rPr sz="1400" dirty="0"/>
                        <a:t>would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do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next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ensure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patient</a:t>
                      </a:r>
                      <a:r>
                        <a:rPr sz="1400" spc="-20" dirty="0"/>
                        <a:t> </a:t>
                      </a:r>
                      <a:r>
                        <a:rPr sz="1400" spc="-10" dirty="0"/>
                        <a:t>safety?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27146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2533">
                <a:tc gridSpan="2"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305"/>
                        </a:spcBef>
                      </a:pPr>
                      <a:r>
                        <a:rPr sz="1400" dirty="0"/>
                        <a:t>How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would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team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members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not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immediately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present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respond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once</a:t>
                      </a:r>
                      <a:r>
                        <a:rPr sz="1400" spc="-15" dirty="0"/>
                        <a:t> </a:t>
                      </a:r>
                      <a:r>
                        <a:rPr sz="1400" spc="-10" dirty="0"/>
                        <a:t>alerted?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124301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6891">
                <a:tc gridSpan="2">
                  <a:txBody>
                    <a:bodyPr/>
                    <a:lstStyle/>
                    <a:p>
                      <a:pPr marL="90805" marR="353060">
                        <a:lnSpc>
                          <a:spcPts val="2100"/>
                        </a:lnSpc>
                        <a:spcBef>
                          <a:spcPts val="420"/>
                        </a:spcBef>
                      </a:pPr>
                      <a:r>
                        <a:rPr sz="1400" dirty="0"/>
                        <a:t>What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resources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are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needed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evaluate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problem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and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ensure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that</a:t>
                      </a:r>
                      <a:r>
                        <a:rPr sz="1400" spc="-20" dirty="0"/>
                        <a:t> </a:t>
                      </a:r>
                      <a:r>
                        <a:rPr sz="1400" spc="-25" dirty="0"/>
                        <a:t>the </a:t>
                      </a:r>
                      <a:r>
                        <a:rPr sz="1400" dirty="0"/>
                        <a:t>correct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diagnosis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is</a:t>
                      </a:r>
                      <a:r>
                        <a:rPr sz="1400" spc="-20" dirty="0"/>
                        <a:t> made?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40005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16891">
                <a:tc gridSpan="2">
                  <a:txBody>
                    <a:bodyPr/>
                    <a:lstStyle/>
                    <a:p>
                      <a:pPr marL="90805" marR="502284">
                        <a:lnSpc>
                          <a:spcPts val="2100"/>
                        </a:lnSpc>
                        <a:spcBef>
                          <a:spcPts val="380"/>
                        </a:spcBef>
                      </a:pPr>
                      <a:r>
                        <a:rPr sz="1400" dirty="0"/>
                        <a:t>With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regard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managing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this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situation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have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identified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any</a:t>
                      </a:r>
                      <a:r>
                        <a:rPr sz="1400" spc="-30" dirty="0"/>
                        <a:t> </a:t>
                      </a:r>
                      <a:r>
                        <a:rPr sz="1400" spc="-10" dirty="0"/>
                        <a:t>changes </a:t>
                      </a:r>
                      <a:r>
                        <a:rPr sz="1400" dirty="0"/>
                        <a:t>which</a:t>
                      </a:r>
                      <a:r>
                        <a:rPr sz="1400" spc="5" dirty="0"/>
                        <a:t> </a:t>
                      </a:r>
                      <a:r>
                        <a:rPr sz="1400" dirty="0"/>
                        <a:t>need</a:t>
                      </a:r>
                      <a:r>
                        <a:rPr sz="1400" spc="5" dirty="0"/>
                        <a:t> </a:t>
                      </a:r>
                      <a:r>
                        <a:rPr sz="1400" dirty="0"/>
                        <a:t>to be</a:t>
                      </a:r>
                      <a:r>
                        <a:rPr sz="1400" spc="5" dirty="0"/>
                        <a:t> </a:t>
                      </a:r>
                      <a:r>
                        <a:rPr sz="1400" spc="-20" dirty="0"/>
                        <a:t>made?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6195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xfrm>
            <a:off x="3249326" y="6433492"/>
            <a:ext cx="2646045" cy="2114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kern="0"/>
            </a:defPPr>
            <a:lvl1pPr>
              <a:defRPr sz="1200" b="0" i="0">
                <a:solidFill>
                  <a:srgbClr val="898989"/>
                </a:solidFill>
                <a:latin typeface="Calibri"/>
                <a:cs typeface="Calibri"/>
              </a:defRPr>
            </a:lvl1pPr>
          </a:lstStyle>
          <a:p>
            <a:pPr marL="9525">
              <a:spcBef>
                <a:spcPts val="30"/>
              </a:spcBef>
            </a:pPr>
            <a:r>
              <a:rPr lang="en-US" spc="-10" dirty="0"/>
              <a:t>Adapted from flash card pack produced by Tom Burr &amp; Barry Featherstone for East Kent Hospitals NHS Foundation Trust </a:t>
            </a:r>
            <a:endParaRPr spc="-8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7845057"/>
              </p:ext>
            </p:extLst>
          </p:nvPr>
        </p:nvGraphicFramePr>
        <p:xfrm>
          <a:off x="203200" y="190724"/>
          <a:ext cx="8779933" cy="2252756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24223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576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0103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045"/>
                        </a:spcBef>
                      </a:pPr>
                      <a:r>
                        <a:rPr sz="1800" b="1" dirty="0">
                          <a:solidFill>
                            <a:schemeClr val="tx1"/>
                          </a:solidFill>
                        </a:rPr>
                        <a:t>THROMBOEMBOLIC</a:t>
                      </a:r>
                      <a:r>
                        <a:rPr sz="1800" b="1" spc="-35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800" b="1" spc="-10" dirty="0">
                          <a:solidFill>
                            <a:schemeClr val="tx1"/>
                          </a:solidFill>
                        </a:rPr>
                        <a:t>EVENT</a:t>
                      </a:r>
                      <a:endParaRPr sz="180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94786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4437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185"/>
                        </a:spcBef>
                      </a:pPr>
                      <a:r>
                        <a:rPr sz="1400" dirty="0"/>
                        <a:t>Human</a:t>
                      </a:r>
                      <a:r>
                        <a:rPr sz="1400" spc="-10" dirty="0"/>
                        <a:t> Factors: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112871" marB="0"/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185"/>
                        </a:spcBef>
                      </a:pPr>
                      <a:r>
                        <a:rPr sz="1400" dirty="0"/>
                        <a:t>Systems,</a:t>
                      </a:r>
                      <a:r>
                        <a:rPr sz="1400" spc="-80" dirty="0"/>
                        <a:t> </a:t>
                      </a:r>
                      <a:r>
                        <a:rPr sz="1400" dirty="0"/>
                        <a:t>Equipment,</a:t>
                      </a:r>
                      <a:r>
                        <a:rPr sz="1400" spc="-75" dirty="0"/>
                        <a:t> </a:t>
                      </a:r>
                      <a:r>
                        <a:rPr sz="1400" spc="-10" dirty="0"/>
                        <a:t>Environment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112871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9728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400" spc="-10" dirty="0"/>
                        <a:t>Problem: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28575" marB="0"/>
                </a:tc>
                <a:tc>
                  <a:txBody>
                    <a:bodyPr/>
                    <a:lstStyle/>
                    <a:p>
                      <a:pPr marL="90805" marR="95885">
                        <a:lnSpc>
                          <a:spcPct val="99500"/>
                        </a:lnSpc>
                        <a:spcBef>
                          <a:spcPts val="315"/>
                        </a:spcBef>
                      </a:pPr>
                      <a:r>
                        <a:rPr sz="1400" dirty="0"/>
                        <a:t>A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patient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with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a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high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clotting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risk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and</a:t>
                      </a:r>
                      <a:r>
                        <a:rPr sz="1400" spc="-5" dirty="0"/>
                        <a:t> </a:t>
                      </a:r>
                      <a:r>
                        <a:rPr sz="1400" spc="-10" dirty="0"/>
                        <a:t>being </a:t>
                      </a:r>
                      <a:r>
                        <a:rPr sz="1400" dirty="0"/>
                        <a:t>bridged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on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heparin comes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from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surgery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on</a:t>
                      </a:r>
                      <a:r>
                        <a:rPr sz="1400" spc="-5" dirty="0"/>
                        <a:t> </a:t>
                      </a:r>
                      <a:r>
                        <a:rPr sz="1400" spc="-20" dirty="0"/>
                        <a:t>your </a:t>
                      </a:r>
                      <a:r>
                        <a:rPr sz="1400" dirty="0"/>
                        <a:t>list.</a:t>
                      </a:r>
                      <a:r>
                        <a:rPr sz="1400" spc="-20" dirty="0"/>
                        <a:t> </a:t>
                      </a:r>
                      <a:r>
                        <a:rPr sz="1400" spc="-10" dirty="0"/>
                        <a:t>Mid-</a:t>
                      </a:r>
                      <a:r>
                        <a:rPr sz="1400" dirty="0"/>
                        <a:t>operation,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under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GA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5" dirty="0"/>
                        <a:t> </a:t>
                      </a:r>
                      <a:r>
                        <a:rPr sz="1400" spc="-10" dirty="0"/>
                        <a:t>patient </a:t>
                      </a:r>
                      <a:r>
                        <a:rPr sz="1400" dirty="0"/>
                        <a:t>desaturates.</a:t>
                      </a:r>
                      <a:r>
                        <a:rPr sz="1400" spc="330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anaesthetist</a:t>
                      </a:r>
                      <a:r>
                        <a:rPr sz="1400" spc="-35" dirty="0"/>
                        <a:t> </a:t>
                      </a:r>
                      <a:r>
                        <a:rPr sz="1400" dirty="0"/>
                        <a:t>assesses</a:t>
                      </a:r>
                      <a:r>
                        <a:rPr sz="1400" spc="-35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25" dirty="0"/>
                        <a:t> </a:t>
                      </a:r>
                      <a:r>
                        <a:rPr sz="1400" spc="-10" dirty="0"/>
                        <a:t>patient </a:t>
                      </a:r>
                      <a:r>
                        <a:rPr sz="1400" dirty="0"/>
                        <a:t>and</a:t>
                      </a:r>
                      <a:r>
                        <a:rPr sz="1400" spc="10" dirty="0"/>
                        <a:t> </a:t>
                      </a:r>
                      <a:r>
                        <a:rPr sz="1400" dirty="0"/>
                        <a:t>suspects</a:t>
                      </a:r>
                      <a:r>
                        <a:rPr sz="1400" spc="5" dirty="0"/>
                        <a:t> </a:t>
                      </a:r>
                      <a:r>
                        <a:rPr sz="1400" dirty="0"/>
                        <a:t>a</a:t>
                      </a:r>
                      <a:r>
                        <a:rPr sz="1400" spc="5" dirty="0"/>
                        <a:t> </a:t>
                      </a:r>
                      <a:r>
                        <a:rPr sz="1400" dirty="0"/>
                        <a:t>pulmonary</a:t>
                      </a:r>
                      <a:r>
                        <a:rPr sz="1400" spc="5" dirty="0"/>
                        <a:t> </a:t>
                      </a:r>
                      <a:r>
                        <a:rPr sz="1400" spc="-10" dirty="0"/>
                        <a:t>embolism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0004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9615972"/>
              </p:ext>
            </p:extLst>
          </p:nvPr>
        </p:nvGraphicFramePr>
        <p:xfrm>
          <a:off x="203200" y="2512982"/>
          <a:ext cx="8779933" cy="2516219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87799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6744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1400" spc="-10" dirty="0">
                          <a:solidFill>
                            <a:schemeClr val="tx1"/>
                          </a:solidFill>
                        </a:rPr>
                        <a:t>Questions:</a:t>
                      </a:r>
                      <a:endParaRPr sz="140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34766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4999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1400" dirty="0"/>
                        <a:t>What</a:t>
                      </a:r>
                      <a:r>
                        <a:rPr sz="1400" spc="-35" dirty="0"/>
                        <a:t> </a:t>
                      </a:r>
                      <a:r>
                        <a:rPr sz="1400" dirty="0"/>
                        <a:t>would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expect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happen</a:t>
                      </a:r>
                      <a:r>
                        <a:rPr sz="1400" spc="-15" dirty="0"/>
                        <a:t> </a:t>
                      </a:r>
                      <a:r>
                        <a:rPr sz="1400" spc="-10" dirty="0"/>
                        <a:t>next?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20955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6978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240"/>
                        </a:spcBef>
                      </a:pPr>
                      <a:r>
                        <a:rPr sz="1400" dirty="0"/>
                        <a:t>What</a:t>
                      </a:r>
                      <a:r>
                        <a:rPr sz="1400" spc="-40" dirty="0"/>
                        <a:t> </a:t>
                      </a:r>
                      <a:r>
                        <a:rPr sz="1400" dirty="0"/>
                        <a:t>equipment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is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required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that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is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not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immediately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available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in</a:t>
                      </a:r>
                      <a:r>
                        <a:rPr sz="1400" spc="-20" dirty="0"/>
                        <a:t> </a:t>
                      </a:r>
                      <a:r>
                        <a:rPr sz="1400" spc="-10" dirty="0"/>
                        <a:t>theatre?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11811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3749">
                <a:tc>
                  <a:txBody>
                    <a:bodyPr/>
                    <a:lstStyle/>
                    <a:p>
                      <a:pPr marL="90805" marR="107950">
                        <a:lnSpc>
                          <a:spcPts val="2100"/>
                        </a:lnSpc>
                        <a:spcBef>
                          <a:spcPts val="355"/>
                        </a:spcBef>
                      </a:pPr>
                      <a:r>
                        <a:rPr sz="1400" dirty="0"/>
                        <a:t>When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senior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help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is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called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4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anaesthetists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arrive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offer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help –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how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do</a:t>
                      </a:r>
                      <a:r>
                        <a:rPr sz="1400" spc="-10" dirty="0"/>
                        <a:t> </a:t>
                      </a:r>
                      <a:r>
                        <a:rPr sz="1400" spc="-25" dirty="0"/>
                        <a:t>you </a:t>
                      </a:r>
                      <a:r>
                        <a:rPr sz="1400" dirty="0"/>
                        <a:t>allocate</a:t>
                      </a:r>
                      <a:r>
                        <a:rPr sz="1400" spc="-50" dirty="0"/>
                        <a:t> </a:t>
                      </a:r>
                      <a:r>
                        <a:rPr sz="1400" spc="-10" dirty="0"/>
                        <a:t>roles?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3814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3749">
                <a:tc>
                  <a:txBody>
                    <a:bodyPr/>
                    <a:lstStyle/>
                    <a:p>
                      <a:pPr marL="90805" marR="502284">
                        <a:lnSpc>
                          <a:spcPts val="2100"/>
                        </a:lnSpc>
                        <a:spcBef>
                          <a:spcPts val="415"/>
                        </a:spcBef>
                      </a:pPr>
                      <a:r>
                        <a:rPr sz="1400" dirty="0"/>
                        <a:t>With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regard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managing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this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situation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have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identified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any</a:t>
                      </a:r>
                      <a:r>
                        <a:rPr sz="1400" spc="-30" dirty="0"/>
                        <a:t> </a:t>
                      </a:r>
                      <a:r>
                        <a:rPr sz="1400" spc="-10" dirty="0"/>
                        <a:t>changes </a:t>
                      </a:r>
                      <a:r>
                        <a:rPr sz="1400" dirty="0"/>
                        <a:t>which</a:t>
                      </a:r>
                      <a:r>
                        <a:rPr sz="1400" spc="5" dirty="0"/>
                        <a:t> </a:t>
                      </a:r>
                      <a:r>
                        <a:rPr sz="1400" dirty="0"/>
                        <a:t>need</a:t>
                      </a:r>
                      <a:r>
                        <a:rPr sz="1400" spc="5" dirty="0"/>
                        <a:t> </a:t>
                      </a:r>
                      <a:r>
                        <a:rPr sz="1400" dirty="0"/>
                        <a:t>to be</a:t>
                      </a:r>
                      <a:r>
                        <a:rPr sz="1400" spc="5" dirty="0"/>
                        <a:t> </a:t>
                      </a:r>
                      <a:r>
                        <a:rPr sz="1400" spc="-20" dirty="0"/>
                        <a:t>made?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9529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3249326" y="6433492"/>
            <a:ext cx="2646045" cy="2114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kern="0"/>
            </a:defPPr>
            <a:lvl1pPr>
              <a:defRPr sz="1200" b="0" i="0">
                <a:solidFill>
                  <a:srgbClr val="898989"/>
                </a:solidFill>
                <a:latin typeface="Calibri"/>
                <a:cs typeface="Calibri"/>
              </a:defRPr>
            </a:lvl1pPr>
          </a:lstStyle>
          <a:p>
            <a:pPr marL="9525">
              <a:spcBef>
                <a:spcPts val="30"/>
              </a:spcBef>
            </a:pPr>
            <a:r>
              <a:rPr lang="en-US" spc="-10" dirty="0"/>
              <a:t>Adapted from flash card pack produced by Tom Burr &amp; Barry Featherstone for East Kent Hospitals NHS Foundation Trust </a:t>
            </a:r>
            <a:endParaRPr spc="-8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7273986"/>
              </p:ext>
            </p:extLst>
          </p:nvPr>
        </p:nvGraphicFramePr>
        <p:xfrm>
          <a:off x="203200" y="190724"/>
          <a:ext cx="8737600" cy="2159793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24106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269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0103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045"/>
                        </a:spcBef>
                      </a:pPr>
                      <a:r>
                        <a:rPr sz="1800" b="1" spc="-45" dirty="0">
                          <a:solidFill>
                            <a:schemeClr val="tx1"/>
                          </a:solidFill>
                        </a:rPr>
                        <a:t>PATIENT </a:t>
                      </a:r>
                      <a:r>
                        <a:rPr sz="1800" b="1" dirty="0">
                          <a:solidFill>
                            <a:schemeClr val="tx1"/>
                          </a:solidFill>
                        </a:rPr>
                        <a:t>ON</a:t>
                      </a:r>
                      <a:r>
                        <a:rPr sz="1800" b="1" spc="-45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800" b="1" spc="-20" dirty="0">
                          <a:solidFill>
                            <a:schemeClr val="tx1"/>
                          </a:solidFill>
                        </a:rPr>
                        <a:t>FIRE</a:t>
                      </a:r>
                      <a:endParaRPr sz="180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94786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577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185"/>
                        </a:spcBef>
                      </a:pPr>
                      <a:r>
                        <a:rPr sz="1400" dirty="0"/>
                        <a:t>Human</a:t>
                      </a:r>
                      <a:r>
                        <a:rPr sz="1400" spc="-10" dirty="0"/>
                        <a:t> Factors: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112871" marB="0"/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185"/>
                        </a:spcBef>
                      </a:pPr>
                      <a:r>
                        <a:rPr sz="1400" dirty="0"/>
                        <a:t>Systems,</a:t>
                      </a:r>
                      <a:r>
                        <a:rPr sz="1400" spc="-80" dirty="0"/>
                        <a:t> </a:t>
                      </a:r>
                      <a:r>
                        <a:rPr sz="1400" dirty="0"/>
                        <a:t>Equipment,</a:t>
                      </a:r>
                      <a:r>
                        <a:rPr sz="1400" spc="-75" dirty="0"/>
                        <a:t> </a:t>
                      </a:r>
                      <a:r>
                        <a:rPr sz="1400" spc="-10" dirty="0"/>
                        <a:t>Environment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112871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12984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400" spc="-10" dirty="0"/>
                        <a:t>Problem: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28575" marB="0"/>
                </a:tc>
                <a:tc>
                  <a:txBody>
                    <a:bodyPr/>
                    <a:lstStyle/>
                    <a:p>
                      <a:pPr marL="90805" marR="155575">
                        <a:lnSpc>
                          <a:spcPct val="99500"/>
                        </a:lnSpc>
                        <a:spcBef>
                          <a:spcPts val="315"/>
                        </a:spcBef>
                      </a:pPr>
                      <a:r>
                        <a:rPr sz="1400" spc="-20" dirty="0"/>
                        <a:t>You </a:t>
                      </a:r>
                      <a:r>
                        <a:rPr sz="1400" dirty="0"/>
                        <a:t>are</a:t>
                      </a:r>
                      <a:r>
                        <a:rPr sz="1400" spc="-15" dirty="0"/>
                        <a:t> </a:t>
                      </a:r>
                      <a:r>
                        <a:rPr sz="1400" spc="-10" dirty="0"/>
                        <a:t>mid-</a:t>
                      </a:r>
                      <a:r>
                        <a:rPr sz="1400" dirty="0"/>
                        <a:t>surgery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with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patient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under</a:t>
                      </a:r>
                      <a:r>
                        <a:rPr sz="1400" spc="-20" dirty="0"/>
                        <a:t> </a:t>
                      </a:r>
                      <a:r>
                        <a:rPr sz="1400" spc="-25" dirty="0"/>
                        <a:t>GA </a:t>
                      </a:r>
                      <a:r>
                        <a:rPr sz="1400" dirty="0"/>
                        <a:t>when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surgical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drapes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catch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fire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as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10" dirty="0"/>
                        <a:t> surgeon </a:t>
                      </a:r>
                      <a:r>
                        <a:rPr sz="1400" dirty="0"/>
                        <a:t>is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using the</a:t>
                      </a:r>
                      <a:r>
                        <a:rPr sz="1400" spc="10" dirty="0"/>
                        <a:t> </a:t>
                      </a:r>
                      <a:r>
                        <a:rPr sz="1400" spc="-10" dirty="0"/>
                        <a:t>diathermy.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0004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5038375"/>
              </p:ext>
            </p:extLst>
          </p:nvPr>
        </p:nvGraphicFramePr>
        <p:xfrm>
          <a:off x="203200" y="2512982"/>
          <a:ext cx="8737600" cy="2499285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8737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5998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1400" spc="-10" dirty="0">
                          <a:solidFill>
                            <a:schemeClr val="tx1"/>
                          </a:solidFill>
                        </a:rPr>
                        <a:t>Questions:</a:t>
                      </a:r>
                      <a:endParaRPr sz="140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34766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452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919"/>
                        </a:spcBef>
                      </a:pPr>
                      <a:r>
                        <a:rPr sz="1400" dirty="0"/>
                        <a:t>What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would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do</a:t>
                      </a:r>
                      <a:r>
                        <a:rPr sz="1400" spc="-10" dirty="0"/>
                        <a:t> first?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87629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4033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sz="1400" dirty="0"/>
                        <a:t>How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do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activate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fire</a:t>
                      </a:r>
                      <a:r>
                        <a:rPr sz="1400" spc="-20" dirty="0"/>
                        <a:t> </a:t>
                      </a:r>
                      <a:r>
                        <a:rPr sz="1400" spc="-10" dirty="0"/>
                        <a:t>alarm?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75724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218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125"/>
                        </a:spcBef>
                      </a:pPr>
                      <a:r>
                        <a:rPr sz="1400" dirty="0"/>
                        <a:t>Which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fire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extinguisher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is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needed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and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where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is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it</a:t>
                      </a:r>
                      <a:r>
                        <a:rPr sz="1400" spc="-10" dirty="0"/>
                        <a:t> located?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107156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2554">
                <a:tc>
                  <a:txBody>
                    <a:bodyPr/>
                    <a:lstStyle/>
                    <a:p>
                      <a:pPr marL="90805" marR="502284">
                        <a:lnSpc>
                          <a:spcPts val="2100"/>
                        </a:lnSpc>
                        <a:spcBef>
                          <a:spcPts val="409"/>
                        </a:spcBef>
                      </a:pPr>
                      <a:r>
                        <a:rPr sz="1400" dirty="0"/>
                        <a:t>With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regard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managing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this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situation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have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identified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any</a:t>
                      </a:r>
                      <a:r>
                        <a:rPr sz="1400" spc="-30" dirty="0"/>
                        <a:t> </a:t>
                      </a:r>
                      <a:r>
                        <a:rPr sz="1400" spc="-10" dirty="0"/>
                        <a:t>changes </a:t>
                      </a:r>
                      <a:r>
                        <a:rPr sz="1400" dirty="0"/>
                        <a:t>which</a:t>
                      </a:r>
                      <a:r>
                        <a:rPr sz="1400" spc="5" dirty="0"/>
                        <a:t> </a:t>
                      </a:r>
                      <a:r>
                        <a:rPr sz="1400" dirty="0"/>
                        <a:t>need</a:t>
                      </a:r>
                      <a:r>
                        <a:rPr sz="1400" spc="5" dirty="0"/>
                        <a:t> </a:t>
                      </a:r>
                      <a:r>
                        <a:rPr sz="1400" dirty="0"/>
                        <a:t>to be</a:t>
                      </a:r>
                      <a:r>
                        <a:rPr sz="1400" spc="5" dirty="0"/>
                        <a:t> </a:t>
                      </a:r>
                      <a:r>
                        <a:rPr sz="1400" spc="-20" dirty="0"/>
                        <a:t>made?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9052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3249326" y="6433492"/>
            <a:ext cx="2646045" cy="2114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kern="0"/>
            </a:defPPr>
            <a:lvl1pPr>
              <a:defRPr sz="1200" b="0" i="0">
                <a:solidFill>
                  <a:srgbClr val="898989"/>
                </a:solidFill>
                <a:latin typeface="Calibri"/>
                <a:cs typeface="Calibri"/>
              </a:defRPr>
            </a:lvl1pPr>
          </a:lstStyle>
          <a:p>
            <a:pPr marL="9525">
              <a:spcBef>
                <a:spcPts val="30"/>
              </a:spcBef>
            </a:pPr>
            <a:r>
              <a:rPr lang="en-US" spc="-10" dirty="0"/>
              <a:t>Adapted from flash card pack produced by Tom Burr &amp; Barry Featherstone for East Kent Hospitals NHS Foundation Trust </a:t>
            </a:r>
            <a:endParaRPr spc="-8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3193438"/>
              </p:ext>
            </p:extLst>
          </p:nvPr>
        </p:nvGraphicFramePr>
        <p:xfrm>
          <a:off x="194734" y="190724"/>
          <a:ext cx="8771466" cy="2358389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24199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514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0103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045"/>
                        </a:spcBef>
                      </a:pPr>
                      <a:r>
                        <a:rPr lang="en-US" sz="1800" b="1" spc="-20" dirty="0">
                          <a:solidFill>
                            <a:schemeClr val="tx1"/>
                          </a:solidFill>
                        </a:rPr>
                        <a:t>CHALLENGING</a:t>
                      </a:r>
                      <a:r>
                        <a:rPr sz="1800" b="1" spc="-4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800" b="1" spc="-10" dirty="0">
                          <a:solidFill>
                            <a:schemeClr val="tx1"/>
                          </a:solidFill>
                        </a:rPr>
                        <a:t>RELATIVE</a:t>
                      </a:r>
                      <a:endParaRPr sz="180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94786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577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185"/>
                        </a:spcBef>
                      </a:pPr>
                      <a:r>
                        <a:rPr sz="1400" dirty="0"/>
                        <a:t>Human</a:t>
                      </a:r>
                      <a:r>
                        <a:rPr sz="1400" spc="-10" dirty="0"/>
                        <a:t> Factors: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112871" marB="0"/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185"/>
                        </a:spcBef>
                      </a:pPr>
                      <a:r>
                        <a:rPr sz="1400" dirty="0"/>
                        <a:t>Systems,</a:t>
                      </a:r>
                      <a:r>
                        <a:rPr sz="1400" spc="-65" dirty="0"/>
                        <a:t> </a:t>
                      </a:r>
                      <a:r>
                        <a:rPr sz="1400" dirty="0"/>
                        <a:t>Human</a:t>
                      </a:r>
                      <a:r>
                        <a:rPr sz="1400" spc="-60" dirty="0"/>
                        <a:t> </a:t>
                      </a:r>
                      <a:r>
                        <a:rPr sz="1400" dirty="0"/>
                        <a:t>Interaction,</a:t>
                      </a:r>
                      <a:r>
                        <a:rPr sz="1400" spc="-50" dirty="0"/>
                        <a:t> </a:t>
                      </a:r>
                      <a:r>
                        <a:rPr sz="1400" spc="-10" dirty="0"/>
                        <a:t>Environment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112871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1158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400" spc="-10" dirty="0"/>
                        <a:t>Problem: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28575" marB="0"/>
                </a:tc>
                <a:tc>
                  <a:txBody>
                    <a:bodyPr/>
                    <a:lstStyle/>
                    <a:p>
                      <a:pPr marL="90805" marR="36703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500" dirty="0"/>
                        <a:t>An</a:t>
                      </a:r>
                      <a:r>
                        <a:rPr sz="1500" spc="-35" dirty="0"/>
                        <a:t> </a:t>
                      </a:r>
                      <a:r>
                        <a:rPr sz="1500" dirty="0"/>
                        <a:t>anxious</a:t>
                      </a:r>
                      <a:r>
                        <a:rPr sz="1500" spc="-20" dirty="0"/>
                        <a:t> </a:t>
                      </a:r>
                      <a:r>
                        <a:rPr sz="1500" dirty="0"/>
                        <a:t>patient</a:t>
                      </a:r>
                      <a:r>
                        <a:rPr sz="1500" spc="-20" dirty="0"/>
                        <a:t> </a:t>
                      </a:r>
                      <a:r>
                        <a:rPr sz="1500" dirty="0"/>
                        <a:t>on</a:t>
                      </a:r>
                      <a:r>
                        <a:rPr sz="1500" spc="-25" dirty="0"/>
                        <a:t> </a:t>
                      </a:r>
                      <a:r>
                        <a:rPr sz="1500" dirty="0"/>
                        <a:t>your</a:t>
                      </a:r>
                      <a:r>
                        <a:rPr sz="1500" spc="-25" dirty="0"/>
                        <a:t> </a:t>
                      </a:r>
                      <a:r>
                        <a:rPr sz="1500" dirty="0"/>
                        <a:t>list</a:t>
                      </a:r>
                      <a:r>
                        <a:rPr sz="1500" spc="-20" dirty="0"/>
                        <a:t> </a:t>
                      </a:r>
                      <a:r>
                        <a:rPr sz="1500" dirty="0"/>
                        <a:t>has</a:t>
                      </a:r>
                      <a:r>
                        <a:rPr sz="1500" spc="-15" dirty="0"/>
                        <a:t> </a:t>
                      </a:r>
                      <a:r>
                        <a:rPr sz="1500" spc="-10" dirty="0"/>
                        <a:t>insisted </a:t>
                      </a:r>
                      <a:r>
                        <a:rPr sz="1500" dirty="0"/>
                        <a:t>that</a:t>
                      </a:r>
                      <a:r>
                        <a:rPr sz="1500" spc="-35" dirty="0"/>
                        <a:t> </a:t>
                      </a:r>
                      <a:r>
                        <a:rPr sz="1500" dirty="0"/>
                        <a:t>their</a:t>
                      </a:r>
                      <a:r>
                        <a:rPr sz="1500" spc="-20" dirty="0"/>
                        <a:t> </a:t>
                      </a:r>
                      <a:r>
                        <a:rPr sz="1500" dirty="0"/>
                        <a:t>relative</a:t>
                      </a:r>
                      <a:r>
                        <a:rPr sz="1500" spc="-25" dirty="0"/>
                        <a:t> </a:t>
                      </a:r>
                      <a:r>
                        <a:rPr sz="1500" dirty="0"/>
                        <a:t>is</a:t>
                      </a:r>
                      <a:r>
                        <a:rPr sz="1500" spc="-20" dirty="0"/>
                        <a:t> </a:t>
                      </a:r>
                      <a:r>
                        <a:rPr sz="1500" dirty="0"/>
                        <a:t>present</a:t>
                      </a:r>
                      <a:r>
                        <a:rPr sz="1500" spc="-25" dirty="0"/>
                        <a:t> </a:t>
                      </a:r>
                      <a:r>
                        <a:rPr sz="1500" dirty="0"/>
                        <a:t>at</a:t>
                      </a:r>
                      <a:r>
                        <a:rPr sz="1500" spc="-20" dirty="0"/>
                        <a:t> </a:t>
                      </a:r>
                      <a:r>
                        <a:rPr sz="1500" dirty="0"/>
                        <a:t>induction</a:t>
                      </a:r>
                      <a:r>
                        <a:rPr sz="1500" spc="-25" dirty="0"/>
                        <a:t> of </a:t>
                      </a:r>
                      <a:r>
                        <a:rPr sz="1500" dirty="0"/>
                        <a:t>anaesthesia.</a:t>
                      </a:r>
                      <a:r>
                        <a:rPr sz="1500" spc="-25" dirty="0"/>
                        <a:t> </a:t>
                      </a:r>
                      <a:r>
                        <a:rPr sz="1500" dirty="0"/>
                        <a:t>After</a:t>
                      </a:r>
                      <a:r>
                        <a:rPr sz="1500" spc="-10" dirty="0"/>
                        <a:t> </a:t>
                      </a:r>
                      <a:r>
                        <a:rPr sz="1500" dirty="0"/>
                        <a:t>an</a:t>
                      </a:r>
                      <a:r>
                        <a:rPr sz="1500" spc="-15" dirty="0"/>
                        <a:t> </a:t>
                      </a:r>
                      <a:r>
                        <a:rPr sz="1500" dirty="0"/>
                        <a:t>induction</a:t>
                      </a:r>
                      <a:r>
                        <a:rPr sz="1500" spc="-15" dirty="0"/>
                        <a:t> </a:t>
                      </a:r>
                      <a:r>
                        <a:rPr sz="1500" dirty="0"/>
                        <a:t>dose</a:t>
                      </a:r>
                      <a:r>
                        <a:rPr sz="1500" spc="-10" dirty="0"/>
                        <a:t> </a:t>
                      </a:r>
                      <a:r>
                        <a:rPr sz="1500" spc="-25" dirty="0"/>
                        <a:t>of </a:t>
                      </a:r>
                      <a:r>
                        <a:rPr sz="1500" dirty="0"/>
                        <a:t>propofol</a:t>
                      </a:r>
                      <a:r>
                        <a:rPr sz="1500" spc="-60" dirty="0"/>
                        <a:t> </a:t>
                      </a:r>
                      <a:r>
                        <a:rPr sz="1500" dirty="0"/>
                        <a:t>the</a:t>
                      </a:r>
                      <a:r>
                        <a:rPr sz="1500" spc="-45" dirty="0"/>
                        <a:t> </a:t>
                      </a:r>
                      <a:r>
                        <a:rPr sz="1500" dirty="0"/>
                        <a:t>relative</a:t>
                      </a:r>
                      <a:r>
                        <a:rPr sz="1500" spc="-45" dirty="0"/>
                        <a:t> </a:t>
                      </a:r>
                      <a:r>
                        <a:rPr sz="1500" dirty="0"/>
                        <a:t>refuses</a:t>
                      </a:r>
                      <a:r>
                        <a:rPr sz="1500" spc="-45" dirty="0"/>
                        <a:t> </a:t>
                      </a:r>
                      <a:r>
                        <a:rPr sz="1500" dirty="0"/>
                        <a:t>to</a:t>
                      </a:r>
                      <a:r>
                        <a:rPr sz="1500" spc="-55" dirty="0"/>
                        <a:t> </a:t>
                      </a:r>
                      <a:r>
                        <a:rPr sz="1500" dirty="0"/>
                        <a:t>leave</a:t>
                      </a:r>
                      <a:r>
                        <a:rPr sz="1500" spc="-45" dirty="0"/>
                        <a:t> </a:t>
                      </a:r>
                      <a:r>
                        <a:rPr sz="1500" spc="-25" dirty="0"/>
                        <a:t>the </a:t>
                      </a:r>
                      <a:r>
                        <a:rPr sz="1500" dirty="0"/>
                        <a:t>anaesthetic</a:t>
                      </a:r>
                      <a:r>
                        <a:rPr sz="1500" spc="-30" dirty="0"/>
                        <a:t> </a:t>
                      </a:r>
                      <a:r>
                        <a:rPr sz="1500" spc="-10" dirty="0"/>
                        <a:t>room.</a:t>
                      </a:r>
                      <a:endParaRPr sz="1500" dirty="0">
                        <a:latin typeface="Calibri"/>
                        <a:cs typeface="Calibri"/>
                      </a:endParaRPr>
                    </a:p>
                  </a:txBody>
                  <a:tcPr marL="0" marR="0" marT="28575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1627086"/>
              </p:ext>
            </p:extLst>
          </p:nvPr>
        </p:nvGraphicFramePr>
        <p:xfrm>
          <a:off x="194734" y="2674999"/>
          <a:ext cx="8771466" cy="2358389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87714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8278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1400" spc="-10" dirty="0">
                          <a:solidFill>
                            <a:schemeClr val="tx1"/>
                          </a:solidFill>
                        </a:rPr>
                        <a:t>Questions:</a:t>
                      </a:r>
                      <a:endParaRPr sz="140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34766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7247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sz="1400" dirty="0"/>
                        <a:t>What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would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15" dirty="0"/>
                        <a:t> </a:t>
                      </a:r>
                      <a:r>
                        <a:rPr sz="1400" spc="-25" dirty="0"/>
                        <a:t>do?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20954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8892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940"/>
                        </a:spcBef>
                      </a:pPr>
                      <a:r>
                        <a:rPr sz="1400" dirty="0"/>
                        <a:t>How</a:t>
                      </a:r>
                      <a:r>
                        <a:rPr sz="1400" spc="-35" dirty="0"/>
                        <a:t> </a:t>
                      </a:r>
                      <a:r>
                        <a:rPr sz="1400" dirty="0"/>
                        <a:t>do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ensure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safety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of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patient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and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staff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around</a:t>
                      </a:r>
                      <a:r>
                        <a:rPr sz="1400" spc="-20" dirty="0"/>
                        <a:t> you?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89535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3789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sz="1400" dirty="0"/>
                        <a:t>How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would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contact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security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if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need</a:t>
                      </a:r>
                      <a:r>
                        <a:rPr sz="1400" spc="-5" dirty="0"/>
                        <a:t> </a:t>
                      </a:r>
                      <a:r>
                        <a:rPr sz="1400" spc="-10" dirty="0"/>
                        <a:t>arose?.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120015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90183">
                <a:tc>
                  <a:txBody>
                    <a:bodyPr/>
                    <a:lstStyle/>
                    <a:p>
                      <a:pPr marL="90805" marR="502284">
                        <a:lnSpc>
                          <a:spcPts val="2100"/>
                        </a:lnSpc>
                        <a:spcBef>
                          <a:spcPts val="375"/>
                        </a:spcBef>
                      </a:pPr>
                      <a:r>
                        <a:rPr sz="1400" dirty="0"/>
                        <a:t>With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regard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managing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this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situation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have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identified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any</a:t>
                      </a:r>
                      <a:r>
                        <a:rPr sz="1400" spc="-30" dirty="0"/>
                        <a:t> </a:t>
                      </a:r>
                      <a:r>
                        <a:rPr sz="1400" spc="-10" dirty="0"/>
                        <a:t>changes </a:t>
                      </a:r>
                      <a:r>
                        <a:rPr sz="1400" dirty="0"/>
                        <a:t>which</a:t>
                      </a:r>
                      <a:r>
                        <a:rPr sz="1400" spc="5" dirty="0"/>
                        <a:t> </a:t>
                      </a:r>
                      <a:r>
                        <a:rPr sz="1400" dirty="0"/>
                        <a:t>need</a:t>
                      </a:r>
                      <a:r>
                        <a:rPr sz="1400" spc="5" dirty="0"/>
                        <a:t> </a:t>
                      </a:r>
                      <a:r>
                        <a:rPr sz="1400" dirty="0"/>
                        <a:t>to be</a:t>
                      </a:r>
                      <a:r>
                        <a:rPr sz="1400" spc="5" dirty="0"/>
                        <a:t> </a:t>
                      </a:r>
                      <a:r>
                        <a:rPr sz="1400" spc="-20" dirty="0"/>
                        <a:t>made?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5719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3249326" y="6433492"/>
            <a:ext cx="2646045" cy="2114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kern="0"/>
            </a:defPPr>
            <a:lvl1pPr>
              <a:defRPr sz="1200" b="0" i="0">
                <a:solidFill>
                  <a:srgbClr val="898989"/>
                </a:solidFill>
                <a:latin typeface="Calibri"/>
                <a:cs typeface="Calibri"/>
              </a:defRPr>
            </a:lvl1pPr>
          </a:lstStyle>
          <a:p>
            <a:pPr marL="9525">
              <a:spcBef>
                <a:spcPts val="30"/>
              </a:spcBef>
            </a:pPr>
            <a:r>
              <a:rPr lang="en-US" spc="-10" dirty="0"/>
              <a:t>Adapted from flash card pack produced by Tom Burr &amp; Barry Featherstone for East Kent Hospitals NHS Foundation Trust </a:t>
            </a:r>
            <a:endParaRPr spc="-8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1809478"/>
              </p:ext>
            </p:extLst>
          </p:nvPr>
        </p:nvGraphicFramePr>
        <p:xfrm>
          <a:off x="211667" y="190724"/>
          <a:ext cx="8762999" cy="2392679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24176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453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0103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045"/>
                        </a:spcBef>
                      </a:pPr>
                      <a:r>
                        <a:rPr sz="1800" b="1" dirty="0">
                          <a:solidFill>
                            <a:schemeClr val="tx1"/>
                          </a:solidFill>
                        </a:rPr>
                        <a:t>THE</a:t>
                      </a:r>
                      <a:r>
                        <a:rPr sz="1800" b="1" spc="-6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800" b="1" spc="-10" dirty="0">
                          <a:solidFill>
                            <a:schemeClr val="tx1"/>
                          </a:solidFill>
                        </a:rPr>
                        <a:t>FALLING</a:t>
                      </a:r>
                      <a:r>
                        <a:rPr sz="1800" b="1" spc="-5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800" b="1" dirty="0">
                          <a:solidFill>
                            <a:schemeClr val="tx1"/>
                          </a:solidFill>
                        </a:rPr>
                        <a:t>SCRUB</a:t>
                      </a:r>
                      <a:r>
                        <a:rPr sz="1800" b="1" spc="-4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800" b="1" spc="-10" dirty="0">
                          <a:solidFill>
                            <a:schemeClr val="tx1"/>
                          </a:solidFill>
                        </a:rPr>
                        <a:t>PRACTITIONER</a:t>
                      </a:r>
                      <a:endParaRPr sz="180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94786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006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385"/>
                        </a:spcBef>
                      </a:pPr>
                      <a:r>
                        <a:rPr sz="1400" dirty="0"/>
                        <a:t>Human</a:t>
                      </a:r>
                      <a:r>
                        <a:rPr sz="1400" spc="-10" dirty="0"/>
                        <a:t> Factors: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131921" marB="0"/>
                </a:tc>
                <a:tc>
                  <a:txBody>
                    <a:bodyPr/>
                    <a:lstStyle/>
                    <a:p>
                      <a:pPr marL="90805" marR="874394">
                        <a:lnSpc>
                          <a:spcPts val="2100"/>
                        </a:lnSpc>
                        <a:spcBef>
                          <a:spcPts val="405"/>
                        </a:spcBef>
                      </a:pPr>
                      <a:r>
                        <a:rPr sz="1400" dirty="0"/>
                        <a:t>Systems,</a:t>
                      </a:r>
                      <a:r>
                        <a:rPr sz="1400" spc="-65" dirty="0"/>
                        <a:t> </a:t>
                      </a:r>
                      <a:r>
                        <a:rPr sz="1400" dirty="0"/>
                        <a:t>Human</a:t>
                      </a:r>
                      <a:r>
                        <a:rPr sz="1400" spc="-60" dirty="0"/>
                        <a:t> </a:t>
                      </a:r>
                      <a:r>
                        <a:rPr sz="1400" dirty="0"/>
                        <a:t>Interaction,</a:t>
                      </a:r>
                      <a:r>
                        <a:rPr sz="1400" spc="-50" dirty="0"/>
                        <a:t> </a:t>
                      </a:r>
                      <a:r>
                        <a:rPr sz="1400" spc="-10" dirty="0"/>
                        <a:t>Environment, Personal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8576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1158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1400" spc="-10" dirty="0"/>
                        <a:t>Problem: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23336" marB="0"/>
                </a:tc>
                <a:tc>
                  <a:txBody>
                    <a:bodyPr/>
                    <a:lstStyle/>
                    <a:p>
                      <a:pPr marL="90805" marR="118745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1500" dirty="0"/>
                        <a:t>During</a:t>
                      </a:r>
                      <a:r>
                        <a:rPr sz="1500" spc="-30" dirty="0"/>
                        <a:t> </a:t>
                      </a:r>
                      <a:r>
                        <a:rPr sz="1500" dirty="0"/>
                        <a:t>one</a:t>
                      </a:r>
                      <a:r>
                        <a:rPr sz="1500" spc="-15" dirty="0"/>
                        <a:t> </a:t>
                      </a:r>
                      <a:r>
                        <a:rPr sz="1500" dirty="0"/>
                        <a:t>of</a:t>
                      </a:r>
                      <a:r>
                        <a:rPr sz="1500" spc="-15" dirty="0"/>
                        <a:t> </a:t>
                      </a:r>
                      <a:r>
                        <a:rPr sz="1500" dirty="0"/>
                        <a:t>the</a:t>
                      </a:r>
                      <a:r>
                        <a:rPr sz="1500" spc="-15" dirty="0"/>
                        <a:t> </a:t>
                      </a:r>
                      <a:r>
                        <a:rPr sz="1500" dirty="0"/>
                        <a:t>cases,</a:t>
                      </a:r>
                      <a:r>
                        <a:rPr sz="1500" spc="-20" dirty="0"/>
                        <a:t> </a:t>
                      </a:r>
                      <a:r>
                        <a:rPr sz="1500" dirty="0"/>
                        <a:t>the</a:t>
                      </a:r>
                      <a:r>
                        <a:rPr sz="1500" spc="-15" dirty="0"/>
                        <a:t> </a:t>
                      </a:r>
                      <a:r>
                        <a:rPr sz="1500" dirty="0"/>
                        <a:t>surgeon</a:t>
                      </a:r>
                      <a:r>
                        <a:rPr sz="1500" spc="-15" dirty="0"/>
                        <a:t> </a:t>
                      </a:r>
                      <a:r>
                        <a:rPr sz="1500" spc="-10" dirty="0"/>
                        <a:t>requires </a:t>
                      </a:r>
                      <a:r>
                        <a:rPr sz="1500" dirty="0"/>
                        <a:t>a</a:t>
                      </a:r>
                      <a:r>
                        <a:rPr sz="1500" spc="-40" dirty="0"/>
                        <a:t> </a:t>
                      </a:r>
                      <a:r>
                        <a:rPr sz="1500" dirty="0"/>
                        <a:t>platform</a:t>
                      </a:r>
                      <a:r>
                        <a:rPr sz="1500" spc="-30" dirty="0"/>
                        <a:t> </a:t>
                      </a:r>
                      <a:r>
                        <a:rPr sz="1500" dirty="0"/>
                        <a:t>‘step’</a:t>
                      </a:r>
                      <a:r>
                        <a:rPr sz="1500" spc="-35" dirty="0"/>
                        <a:t> </a:t>
                      </a:r>
                      <a:r>
                        <a:rPr sz="1500" dirty="0"/>
                        <a:t>be</a:t>
                      </a:r>
                      <a:r>
                        <a:rPr sz="1500" spc="-30" dirty="0"/>
                        <a:t> </a:t>
                      </a:r>
                      <a:r>
                        <a:rPr sz="1500" dirty="0"/>
                        <a:t>optimally</a:t>
                      </a:r>
                      <a:r>
                        <a:rPr sz="1500" spc="-40" dirty="0"/>
                        <a:t> </a:t>
                      </a:r>
                      <a:r>
                        <a:rPr sz="1500" dirty="0"/>
                        <a:t>positioned</a:t>
                      </a:r>
                      <a:r>
                        <a:rPr sz="1500" spc="-30" dirty="0"/>
                        <a:t> </a:t>
                      </a:r>
                      <a:r>
                        <a:rPr sz="1500" spc="-25" dirty="0"/>
                        <a:t>to </a:t>
                      </a:r>
                      <a:r>
                        <a:rPr sz="1500" dirty="0"/>
                        <a:t>operate.</a:t>
                      </a:r>
                      <a:r>
                        <a:rPr sz="1500" spc="-60" dirty="0"/>
                        <a:t> </a:t>
                      </a:r>
                      <a:r>
                        <a:rPr sz="1500" dirty="0"/>
                        <a:t>Halfway</a:t>
                      </a:r>
                      <a:r>
                        <a:rPr sz="1500" spc="-60" dirty="0"/>
                        <a:t> </a:t>
                      </a:r>
                      <a:r>
                        <a:rPr sz="1500" dirty="0"/>
                        <a:t>through</a:t>
                      </a:r>
                      <a:r>
                        <a:rPr sz="1500" spc="-55" dirty="0"/>
                        <a:t> </a:t>
                      </a:r>
                      <a:r>
                        <a:rPr sz="1500" dirty="0"/>
                        <a:t>the</a:t>
                      </a:r>
                      <a:r>
                        <a:rPr sz="1500" spc="-50" dirty="0"/>
                        <a:t> </a:t>
                      </a:r>
                      <a:r>
                        <a:rPr sz="1500" dirty="0"/>
                        <a:t>surgery</a:t>
                      </a:r>
                      <a:r>
                        <a:rPr sz="1500" spc="-55" dirty="0"/>
                        <a:t> </a:t>
                      </a:r>
                      <a:r>
                        <a:rPr sz="1500" spc="-25" dirty="0"/>
                        <a:t>the </a:t>
                      </a:r>
                      <a:r>
                        <a:rPr sz="1500" dirty="0"/>
                        <a:t>scrub</a:t>
                      </a:r>
                      <a:r>
                        <a:rPr sz="1500" spc="-40" dirty="0"/>
                        <a:t> </a:t>
                      </a:r>
                      <a:r>
                        <a:rPr sz="1500" dirty="0"/>
                        <a:t>nurse</a:t>
                      </a:r>
                      <a:r>
                        <a:rPr sz="1500" spc="-20" dirty="0"/>
                        <a:t> </a:t>
                      </a:r>
                      <a:r>
                        <a:rPr sz="1500" dirty="0"/>
                        <a:t>trips</a:t>
                      </a:r>
                      <a:r>
                        <a:rPr sz="1500" spc="-25" dirty="0"/>
                        <a:t> </a:t>
                      </a:r>
                      <a:r>
                        <a:rPr sz="1500" dirty="0"/>
                        <a:t>over</a:t>
                      </a:r>
                      <a:r>
                        <a:rPr sz="1500" spc="-20" dirty="0"/>
                        <a:t> </a:t>
                      </a:r>
                      <a:r>
                        <a:rPr sz="1500" dirty="0"/>
                        <a:t>the</a:t>
                      </a:r>
                      <a:r>
                        <a:rPr sz="1500" spc="-20" dirty="0"/>
                        <a:t> </a:t>
                      </a:r>
                      <a:r>
                        <a:rPr sz="1500" dirty="0"/>
                        <a:t>step</a:t>
                      </a:r>
                      <a:r>
                        <a:rPr sz="1500" spc="-30" dirty="0"/>
                        <a:t> </a:t>
                      </a:r>
                      <a:r>
                        <a:rPr sz="1500" dirty="0"/>
                        <a:t>and</a:t>
                      </a:r>
                      <a:r>
                        <a:rPr sz="1500" spc="-25" dirty="0"/>
                        <a:t> </a:t>
                      </a:r>
                      <a:r>
                        <a:rPr sz="1500" dirty="0"/>
                        <a:t>falls</a:t>
                      </a:r>
                      <a:r>
                        <a:rPr sz="1500" spc="-20" dirty="0"/>
                        <a:t> </a:t>
                      </a:r>
                      <a:r>
                        <a:rPr sz="1500" spc="-25" dirty="0"/>
                        <a:t>to </a:t>
                      </a:r>
                      <a:r>
                        <a:rPr sz="1500" dirty="0"/>
                        <a:t>the</a:t>
                      </a:r>
                      <a:r>
                        <a:rPr sz="1500" spc="-20" dirty="0"/>
                        <a:t> </a:t>
                      </a:r>
                      <a:r>
                        <a:rPr sz="1500" dirty="0"/>
                        <a:t>floor</a:t>
                      </a:r>
                      <a:r>
                        <a:rPr sz="1500" spc="-15" dirty="0"/>
                        <a:t> </a:t>
                      </a:r>
                      <a:r>
                        <a:rPr sz="1500" dirty="0"/>
                        <a:t>and</a:t>
                      </a:r>
                      <a:r>
                        <a:rPr sz="1500" spc="-20" dirty="0"/>
                        <a:t> </a:t>
                      </a:r>
                      <a:r>
                        <a:rPr sz="1500" dirty="0"/>
                        <a:t>cannot</a:t>
                      </a:r>
                      <a:r>
                        <a:rPr sz="1500" spc="-15" dirty="0"/>
                        <a:t> </a:t>
                      </a:r>
                      <a:r>
                        <a:rPr sz="1500" dirty="0"/>
                        <a:t>get</a:t>
                      </a:r>
                      <a:r>
                        <a:rPr sz="1500" spc="-15" dirty="0"/>
                        <a:t> </a:t>
                      </a:r>
                      <a:r>
                        <a:rPr sz="1500" spc="-25" dirty="0"/>
                        <a:t>up.</a:t>
                      </a:r>
                      <a:endParaRPr sz="1500" dirty="0">
                        <a:latin typeface="Calibri"/>
                        <a:cs typeface="Calibri"/>
                      </a:endParaRPr>
                    </a:p>
                  </a:txBody>
                  <a:tcPr marL="0" marR="0" marT="23336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1375944"/>
              </p:ext>
            </p:extLst>
          </p:nvPr>
        </p:nvGraphicFramePr>
        <p:xfrm>
          <a:off x="211668" y="2674999"/>
          <a:ext cx="8762998" cy="2392678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87629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58246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1400" spc="-10" dirty="0">
                          <a:solidFill>
                            <a:schemeClr val="tx1"/>
                          </a:solidFill>
                        </a:rPr>
                        <a:t>Questions:</a:t>
                      </a:r>
                      <a:endParaRPr sz="140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34766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8061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sz="1400" dirty="0"/>
                        <a:t>What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would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do</a:t>
                      </a:r>
                      <a:r>
                        <a:rPr sz="1400" spc="-10" dirty="0"/>
                        <a:t> first?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20954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4106">
                <a:tc>
                  <a:txBody>
                    <a:bodyPr/>
                    <a:lstStyle/>
                    <a:p>
                      <a:pPr marL="90805" marR="498475">
                        <a:lnSpc>
                          <a:spcPts val="2100"/>
                        </a:lnSpc>
                        <a:spcBef>
                          <a:spcPts val="359"/>
                        </a:spcBef>
                      </a:pPr>
                      <a:r>
                        <a:rPr sz="1400" dirty="0"/>
                        <a:t>How</a:t>
                      </a:r>
                      <a:r>
                        <a:rPr sz="1400" spc="-35" dirty="0"/>
                        <a:t> </a:t>
                      </a:r>
                      <a:r>
                        <a:rPr sz="1400" dirty="0"/>
                        <a:t>would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ensure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that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staff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member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is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attended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whilst</a:t>
                      </a:r>
                      <a:r>
                        <a:rPr sz="1400" spc="-25" dirty="0"/>
                        <a:t> </a:t>
                      </a:r>
                      <a:r>
                        <a:rPr sz="1400" spc="-20" dirty="0"/>
                        <a:t>also </a:t>
                      </a:r>
                      <a:r>
                        <a:rPr sz="1400" dirty="0"/>
                        <a:t>maintaining</a:t>
                      </a:r>
                      <a:r>
                        <a:rPr sz="1400" spc="-45" dirty="0"/>
                        <a:t> </a:t>
                      </a:r>
                      <a:r>
                        <a:rPr sz="1400" dirty="0"/>
                        <a:t>patient</a:t>
                      </a:r>
                      <a:r>
                        <a:rPr sz="1400" spc="-40" dirty="0"/>
                        <a:t> </a:t>
                      </a:r>
                      <a:r>
                        <a:rPr sz="1400" spc="-10" dirty="0"/>
                        <a:t>safety?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4289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8159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300"/>
                        </a:spcBef>
                      </a:pPr>
                      <a:r>
                        <a:rPr sz="1400" dirty="0"/>
                        <a:t>How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would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10" dirty="0"/>
                        <a:t> facilitate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completion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of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surgery</a:t>
                      </a:r>
                      <a:r>
                        <a:rPr sz="1400" spc="-20" dirty="0"/>
                        <a:t> </a:t>
                      </a:r>
                      <a:r>
                        <a:rPr sz="1400" spc="-10" dirty="0"/>
                        <a:t>safely?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123825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4106">
                <a:tc>
                  <a:txBody>
                    <a:bodyPr/>
                    <a:lstStyle/>
                    <a:p>
                      <a:pPr marL="90805" marR="502284">
                        <a:lnSpc>
                          <a:spcPts val="2100"/>
                        </a:lnSpc>
                        <a:spcBef>
                          <a:spcPts val="415"/>
                        </a:spcBef>
                      </a:pPr>
                      <a:r>
                        <a:rPr sz="1400" dirty="0"/>
                        <a:t>With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regard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managing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this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situation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have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identified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any</a:t>
                      </a:r>
                      <a:r>
                        <a:rPr sz="1400" spc="-30" dirty="0"/>
                        <a:t> </a:t>
                      </a:r>
                      <a:r>
                        <a:rPr sz="1400" spc="-10" dirty="0"/>
                        <a:t>changes </a:t>
                      </a:r>
                      <a:r>
                        <a:rPr sz="1400" dirty="0"/>
                        <a:t>which</a:t>
                      </a:r>
                      <a:r>
                        <a:rPr sz="1400" spc="5" dirty="0"/>
                        <a:t> </a:t>
                      </a:r>
                      <a:r>
                        <a:rPr sz="1400" dirty="0"/>
                        <a:t>need</a:t>
                      </a:r>
                      <a:r>
                        <a:rPr sz="1400" spc="5" dirty="0"/>
                        <a:t> </a:t>
                      </a:r>
                      <a:r>
                        <a:rPr sz="1400" dirty="0"/>
                        <a:t>to be</a:t>
                      </a:r>
                      <a:r>
                        <a:rPr sz="1400" spc="5" dirty="0"/>
                        <a:t> </a:t>
                      </a:r>
                      <a:r>
                        <a:rPr sz="1400" spc="-20" dirty="0"/>
                        <a:t>made?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9529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3249326" y="6433492"/>
            <a:ext cx="2646045" cy="2114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kern="0"/>
            </a:defPPr>
            <a:lvl1pPr>
              <a:defRPr sz="1200" b="0" i="0">
                <a:solidFill>
                  <a:srgbClr val="898989"/>
                </a:solidFill>
                <a:latin typeface="Calibri"/>
                <a:cs typeface="Calibri"/>
              </a:defRPr>
            </a:lvl1pPr>
          </a:lstStyle>
          <a:p>
            <a:pPr marL="9525">
              <a:spcBef>
                <a:spcPts val="30"/>
              </a:spcBef>
            </a:pPr>
            <a:r>
              <a:rPr lang="en-US" spc="-10" dirty="0"/>
              <a:t>Adapted from flash card pack produced by Tom Burr &amp; Barry Featherstone for East Kent Hospitals NHS Foundation Trust </a:t>
            </a:r>
            <a:endParaRPr spc="-8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2036679"/>
              </p:ext>
            </p:extLst>
          </p:nvPr>
        </p:nvGraphicFramePr>
        <p:xfrm>
          <a:off x="194733" y="190724"/>
          <a:ext cx="8788399" cy="2194083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24246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637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0103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045"/>
                        </a:spcBef>
                      </a:pPr>
                      <a:r>
                        <a:rPr sz="1800" b="1" dirty="0">
                          <a:solidFill>
                            <a:schemeClr val="tx1"/>
                          </a:solidFill>
                        </a:rPr>
                        <a:t>SURGICAL</a:t>
                      </a:r>
                      <a:r>
                        <a:rPr sz="1800" b="1" spc="-55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800" b="1" spc="-10" dirty="0">
                          <a:solidFill>
                            <a:schemeClr val="tx1"/>
                          </a:solidFill>
                        </a:rPr>
                        <a:t>INTERUPTION</a:t>
                      </a:r>
                      <a:endParaRPr sz="180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94786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006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84"/>
                        </a:spcBef>
                      </a:pPr>
                      <a:r>
                        <a:rPr sz="1400" dirty="0"/>
                        <a:t>Human</a:t>
                      </a:r>
                      <a:r>
                        <a:rPr sz="1400" spc="-10" dirty="0"/>
                        <a:t> Factors: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27146" marB="0"/>
                </a:tc>
                <a:tc>
                  <a:txBody>
                    <a:bodyPr/>
                    <a:lstStyle/>
                    <a:p>
                      <a:pPr marL="90805" marR="874394">
                        <a:lnSpc>
                          <a:spcPts val="2100"/>
                        </a:lnSpc>
                        <a:spcBef>
                          <a:spcPts val="405"/>
                        </a:spcBef>
                      </a:pPr>
                      <a:r>
                        <a:rPr sz="1400" dirty="0"/>
                        <a:t>Systems,</a:t>
                      </a:r>
                      <a:r>
                        <a:rPr sz="1400" spc="-65" dirty="0"/>
                        <a:t> </a:t>
                      </a:r>
                      <a:r>
                        <a:rPr sz="1400" dirty="0"/>
                        <a:t>Human</a:t>
                      </a:r>
                      <a:r>
                        <a:rPr sz="1400" spc="-60" dirty="0"/>
                        <a:t> </a:t>
                      </a:r>
                      <a:r>
                        <a:rPr sz="1400" dirty="0"/>
                        <a:t>Interaction,</a:t>
                      </a:r>
                      <a:r>
                        <a:rPr sz="1400" spc="-50" dirty="0"/>
                        <a:t> </a:t>
                      </a:r>
                      <a:r>
                        <a:rPr sz="1400" spc="-10" dirty="0"/>
                        <a:t>Environment, Personal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8576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12984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1400" spc="-10" dirty="0"/>
                        <a:t>Problem: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23336" marB="0"/>
                </a:tc>
                <a:tc>
                  <a:txBody>
                    <a:bodyPr/>
                    <a:lstStyle/>
                    <a:p>
                      <a:pPr marL="90805" marR="142240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1500" spc="-10" dirty="0"/>
                        <a:t>Mid-</a:t>
                      </a:r>
                      <a:r>
                        <a:rPr sz="1500" dirty="0"/>
                        <a:t>list</a:t>
                      </a:r>
                      <a:r>
                        <a:rPr sz="1500" spc="-25" dirty="0"/>
                        <a:t> </a:t>
                      </a:r>
                      <a:r>
                        <a:rPr sz="1500" dirty="0"/>
                        <a:t>and</a:t>
                      </a:r>
                      <a:r>
                        <a:rPr sz="1500" spc="-15" dirty="0"/>
                        <a:t> </a:t>
                      </a:r>
                      <a:r>
                        <a:rPr sz="1500" dirty="0"/>
                        <a:t>mid</a:t>
                      </a:r>
                      <a:r>
                        <a:rPr sz="1500" spc="-20" dirty="0"/>
                        <a:t> </a:t>
                      </a:r>
                      <a:r>
                        <a:rPr sz="1500" dirty="0"/>
                        <a:t>operation</a:t>
                      </a:r>
                      <a:r>
                        <a:rPr sz="1500" spc="-15" dirty="0"/>
                        <a:t> </a:t>
                      </a:r>
                      <a:r>
                        <a:rPr sz="1500" dirty="0"/>
                        <a:t>the</a:t>
                      </a:r>
                      <a:r>
                        <a:rPr sz="1500" spc="-15" dirty="0"/>
                        <a:t> </a:t>
                      </a:r>
                      <a:r>
                        <a:rPr sz="1500" dirty="0"/>
                        <a:t>junior</a:t>
                      </a:r>
                      <a:r>
                        <a:rPr sz="1500" spc="-10" dirty="0"/>
                        <a:t> surgical </a:t>
                      </a:r>
                      <a:r>
                        <a:rPr sz="1500" dirty="0"/>
                        <a:t>assistant</a:t>
                      </a:r>
                      <a:r>
                        <a:rPr sz="1500" spc="-40" dirty="0"/>
                        <a:t> </a:t>
                      </a:r>
                      <a:r>
                        <a:rPr sz="1500" dirty="0"/>
                        <a:t>is</a:t>
                      </a:r>
                      <a:r>
                        <a:rPr sz="1500" spc="-30" dirty="0"/>
                        <a:t> </a:t>
                      </a:r>
                      <a:r>
                        <a:rPr sz="1500" dirty="0"/>
                        <a:t>repeatedly</a:t>
                      </a:r>
                      <a:r>
                        <a:rPr sz="1500" spc="-40" dirty="0"/>
                        <a:t> </a:t>
                      </a:r>
                      <a:r>
                        <a:rPr sz="1500" dirty="0"/>
                        <a:t>bleeped</a:t>
                      </a:r>
                      <a:r>
                        <a:rPr sz="1500" spc="-35" dirty="0"/>
                        <a:t> </a:t>
                      </a:r>
                      <a:r>
                        <a:rPr sz="1500" dirty="0"/>
                        <a:t>for</a:t>
                      </a:r>
                      <a:r>
                        <a:rPr sz="1500" spc="-30" dirty="0"/>
                        <a:t> </a:t>
                      </a:r>
                      <a:r>
                        <a:rPr sz="1500" dirty="0"/>
                        <a:t>a</a:t>
                      </a:r>
                      <a:r>
                        <a:rPr sz="1500" spc="-25" dirty="0"/>
                        <a:t> </a:t>
                      </a:r>
                      <a:r>
                        <a:rPr sz="1500" spc="-10" dirty="0"/>
                        <a:t>variety </a:t>
                      </a:r>
                      <a:r>
                        <a:rPr sz="1500" dirty="0"/>
                        <a:t>of</a:t>
                      </a:r>
                      <a:r>
                        <a:rPr sz="1500" spc="-30" dirty="0"/>
                        <a:t> </a:t>
                      </a:r>
                      <a:r>
                        <a:rPr sz="1500" spc="-10" dirty="0"/>
                        <a:t>non-</a:t>
                      </a:r>
                      <a:r>
                        <a:rPr sz="1500" dirty="0"/>
                        <a:t>urgent</a:t>
                      </a:r>
                      <a:r>
                        <a:rPr sz="1500" spc="-30" dirty="0"/>
                        <a:t> </a:t>
                      </a:r>
                      <a:r>
                        <a:rPr sz="1500" spc="-10" dirty="0"/>
                        <a:t>reasons.</a:t>
                      </a:r>
                      <a:endParaRPr sz="1500" dirty="0">
                        <a:latin typeface="Calibri"/>
                        <a:cs typeface="Calibri"/>
                      </a:endParaRPr>
                    </a:p>
                  </a:txBody>
                  <a:tcPr marL="0" marR="0" marT="23336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8041688"/>
              </p:ext>
            </p:extLst>
          </p:nvPr>
        </p:nvGraphicFramePr>
        <p:xfrm>
          <a:off x="194734" y="2566987"/>
          <a:ext cx="8788398" cy="2453744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87883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56812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400" spc="-10" dirty="0">
                          <a:solidFill>
                            <a:schemeClr val="tx1"/>
                          </a:solidFill>
                        </a:rPr>
                        <a:t>Questions:</a:t>
                      </a:r>
                      <a:endParaRPr sz="140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6747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400" dirty="0"/>
                        <a:t>How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might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this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be</a:t>
                      </a:r>
                      <a:r>
                        <a:rPr sz="1400" spc="5" dirty="0"/>
                        <a:t> </a:t>
                      </a:r>
                      <a:r>
                        <a:rPr sz="1400" dirty="0"/>
                        <a:t>a </a:t>
                      </a:r>
                      <a:r>
                        <a:rPr sz="1400" spc="-10" dirty="0"/>
                        <a:t>problem?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23813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5924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270"/>
                        </a:spcBef>
                      </a:pPr>
                      <a:r>
                        <a:rPr sz="1400" dirty="0"/>
                        <a:t>What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is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potential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impact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on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patient</a:t>
                      </a:r>
                      <a:r>
                        <a:rPr sz="1400" spc="-10" dirty="0"/>
                        <a:t> safety?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120968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2453">
                <a:tc>
                  <a:txBody>
                    <a:bodyPr/>
                    <a:lstStyle/>
                    <a:p>
                      <a:pPr marL="90805">
                        <a:lnSpc>
                          <a:spcPts val="2130"/>
                        </a:lnSpc>
                        <a:spcBef>
                          <a:spcPts val="270"/>
                        </a:spcBef>
                      </a:pPr>
                      <a:r>
                        <a:rPr sz="1400" dirty="0"/>
                        <a:t>How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could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10" dirty="0"/>
                        <a:t> effectively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raise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this</a:t>
                      </a:r>
                      <a:r>
                        <a:rPr sz="1400" spc="-15" dirty="0"/>
                        <a:t> </a:t>
                      </a:r>
                      <a:r>
                        <a:rPr sz="1400" spc="-10" dirty="0"/>
                        <a:t>concern?</a:t>
                      </a:r>
                      <a:endParaRPr sz="1400" dirty="0"/>
                    </a:p>
                    <a:p>
                      <a:pPr marL="90805">
                        <a:lnSpc>
                          <a:spcPts val="2130"/>
                        </a:lnSpc>
                      </a:pPr>
                      <a:r>
                        <a:rPr sz="1400" dirty="0">
                          <a:solidFill>
                            <a:srgbClr val="7F7F7F"/>
                          </a:solidFill>
                        </a:rPr>
                        <a:t>CUSS</a:t>
                      </a:r>
                      <a:r>
                        <a:rPr sz="1400" spc="-30" dirty="0">
                          <a:solidFill>
                            <a:srgbClr val="7F7F7F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7F7F7F"/>
                          </a:solidFill>
                        </a:rPr>
                        <a:t>(I</a:t>
                      </a:r>
                      <a:r>
                        <a:rPr sz="1400" spc="-15" dirty="0">
                          <a:solidFill>
                            <a:srgbClr val="7F7F7F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7F7F7F"/>
                          </a:solidFill>
                        </a:rPr>
                        <a:t>am</a:t>
                      </a:r>
                      <a:r>
                        <a:rPr sz="1400" spc="-10" dirty="0">
                          <a:solidFill>
                            <a:srgbClr val="7F7F7F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7F7F7F"/>
                          </a:solidFill>
                        </a:rPr>
                        <a:t>concerned</a:t>
                      </a:r>
                      <a:r>
                        <a:rPr sz="1400" spc="-5" dirty="0">
                          <a:solidFill>
                            <a:srgbClr val="7F7F7F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7F7F7F"/>
                          </a:solidFill>
                        </a:rPr>
                        <a:t>that…,I</a:t>
                      </a:r>
                      <a:r>
                        <a:rPr sz="1400" spc="-20" dirty="0">
                          <a:solidFill>
                            <a:srgbClr val="7F7F7F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7F7F7F"/>
                          </a:solidFill>
                        </a:rPr>
                        <a:t>am</a:t>
                      </a:r>
                      <a:r>
                        <a:rPr sz="1400" spc="-10" dirty="0">
                          <a:solidFill>
                            <a:srgbClr val="7F7F7F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7F7F7F"/>
                          </a:solidFill>
                        </a:rPr>
                        <a:t>unsure</a:t>
                      </a:r>
                      <a:r>
                        <a:rPr sz="1400" spc="-5" dirty="0">
                          <a:solidFill>
                            <a:srgbClr val="7F7F7F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7F7F7F"/>
                          </a:solidFill>
                        </a:rPr>
                        <a:t>whether…,Is</a:t>
                      </a:r>
                      <a:r>
                        <a:rPr sz="1400" spc="-15" dirty="0">
                          <a:solidFill>
                            <a:srgbClr val="7F7F7F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7F7F7F"/>
                          </a:solidFill>
                        </a:rPr>
                        <a:t>it</a:t>
                      </a:r>
                      <a:r>
                        <a:rPr sz="1400" spc="-15" dirty="0">
                          <a:solidFill>
                            <a:srgbClr val="7F7F7F"/>
                          </a:solidFill>
                        </a:rPr>
                        <a:t> </a:t>
                      </a:r>
                      <a:r>
                        <a:rPr sz="1400" spc="-10" dirty="0">
                          <a:solidFill>
                            <a:srgbClr val="7F7F7F"/>
                          </a:solidFill>
                        </a:rPr>
                        <a:t>safe…?,STOP!)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25718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1808">
                <a:tc>
                  <a:txBody>
                    <a:bodyPr/>
                    <a:lstStyle/>
                    <a:p>
                      <a:pPr marL="90805" marR="502284">
                        <a:lnSpc>
                          <a:spcPts val="2100"/>
                        </a:lnSpc>
                        <a:spcBef>
                          <a:spcPts val="350"/>
                        </a:spcBef>
                      </a:pPr>
                      <a:r>
                        <a:rPr sz="1400" dirty="0"/>
                        <a:t>With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regard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managing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this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situation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have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identified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any</a:t>
                      </a:r>
                      <a:r>
                        <a:rPr sz="1400" spc="-30" dirty="0"/>
                        <a:t> </a:t>
                      </a:r>
                      <a:r>
                        <a:rPr sz="1400" spc="-10" dirty="0"/>
                        <a:t>changes </a:t>
                      </a:r>
                      <a:r>
                        <a:rPr sz="1400" dirty="0"/>
                        <a:t>which</a:t>
                      </a:r>
                      <a:r>
                        <a:rPr sz="1400" spc="5" dirty="0"/>
                        <a:t> </a:t>
                      </a:r>
                      <a:r>
                        <a:rPr sz="1400" dirty="0"/>
                        <a:t>need</a:t>
                      </a:r>
                      <a:r>
                        <a:rPr sz="1400" spc="5" dirty="0"/>
                        <a:t> </a:t>
                      </a:r>
                      <a:r>
                        <a:rPr sz="1400" dirty="0"/>
                        <a:t>to be</a:t>
                      </a:r>
                      <a:r>
                        <a:rPr sz="1400" spc="5" dirty="0"/>
                        <a:t> </a:t>
                      </a:r>
                      <a:r>
                        <a:rPr sz="1400" spc="-20" dirty="0"/>
                        <a:t>made?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3338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3249326" y="6433492"/>
            <a:ext cx="2646045" cy="2114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kern="0"/>
            </a:defPPr>
            <a:lvl1pPr>
              <a:defRPr sz="1200" b="0" i="0">
                <a:solidFill>
                  <a:srgbClr val="898989"/>
                </a:solidFill>
                <a:latin typeface="Calibri"/>
                <a:cs typeface="Calibri"/>
              </a:defRPr>
            </a:lvl1pPr>
          </a:lstStyle>
          <a:p>
            <a:pPr marL="9525">
              <a:spcBef>
                <a:spcPts val="30"/>
              </a:spcBef>
            </a:pPr>
            <a:r>
              <a:rPr lang="en-US" spc="-10" dirty="0"/>
              <a:t>Adapted from flash card pack produced by Tom Burr &amp; Barry Featherstone for East Kent Hospitals NHS Foundation Trust </a:t>
            </a:r>
            <a:endParaRPr spc="-8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5624050"/>
              </p:ext>
            </p:extLst>
          </p:nvPr>
        </p:nvGraphicFramePr>
        <p:xfrm>
          <a:off x="186267" y="190724"/>
          <a:ext cx="8771465" cy="2159793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24199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514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0103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045"/>
                        </a:spcBef>
                      </a:pPr>
                      <a:r>
                        <a:rPr sz="1800" b="1" spc="-25" dirty="0">
                          <a:solidFill>
                            <a:schemeClr val="tx1"/>
                          </a:solidFill>
                        </a:rPr>
                        <a:t>STAFF</a:t>
                      </a:r>
                      <a:r>
                        <a:rPr sz="1800" b="1" spc="-5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800" b="1" dirty="0">
                          <a:solidFill>
                            <a:schemeClr val="tx1"/>
                          </a:solidFill>
                        </a:rPr>
                        <a:t>SKILL</a:t>
                      </a:r>
                      <a:r>
                        <a:rPr sz="1800" b="1" spc="-5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800" b="1" dirty="0">
                          <a:solidFill>
                            <a:schemeClr val="tx1"/>
                          </a:solidFill>
                        </a:rPr>
                        <a:t>MIX</a:t>
                      </a:r>
                      <a:r>
                        <a:rPr sz="1800" b="1" spc="-4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800" b="1" spc="-10" dirty="0">
                          <a:solidFill>
                            <a:schemeClr val="tx1"/>
                          </a:solidFill>
                        </a:rPr>
                        <a:t>CONCERN</a:t>
                      </a:r>
                      <a:endParaRPr sz="180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94786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577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185"/>
                        </a:spcBef>
                      </a:pPr>
                      <a:r>
                        <a:rPr sz="1400" dirty="0"/>
                        <a:t>Human</a:t>
                      </a:r>
                      <a:r>
                        <a:rPr sz="1400" spc="-10" dirty="0"/>
                        <a:t> Factors: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112871" marB="0"/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185"/>
                        </a:spcBef>
                      </a:pPr>
                      <a:r>
                        <a:rPr sz="1400" dirty="0"/>
                        <a:t>Systems,</a:t>
                      </a:r>
                      <a:r>
                        <a:rPr sz="1400" spc="-55" dirty="0"/>
                        <a:t> </a:t>
                      </a:r>
                      <a:r>
                        <a:rPr sz="1400" dirty="0"/>
                        <a:t>Human</a:t>
                      </a:r>
                      <a:r>
                        <a:rPr sz="1400" spc="-60" dirty="0"/>
                        <a:t> </a:t>
                      </a:r>
                      <a:r>
                        <a:rPr sz="1400" dirty="0"/>
                        <a:t>Interaction,</a:t>
                      </a:r>
                      <a:r>
                        <a:rPr sz="1400" spc="-50" dirty="0"/>
                        <a:t> </a:t>
                      </a:r>
                      <a:r>
                        <a:rPr sz="1400" spc="-10" dirty="0"/>
                        <a:t>Personal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112871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12984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400" spc="-10" dirty="0"/>
                        <a:t>Problem: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28575" marB="0"/>
                </a:tc>
                <a:tc>
                  <a:txBody>
                    <a:bodyPr/>
                    <a:lstStyle/>
                    <a:p>
                      <a:pPr marL="90805" marR="17526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500" dirty="0"/>
                        <a:t>The</a:t>
                      </a:r>
                      <a:r>
                        <a:rPr sz="1500" spc="-25" dirty="0"/>
                        <a:t> </a:t>
                      </a:r>
                      <a:r>
                        <a:rPr sz="1500" dirty="0"/>
                        <a:t>department</a:t>
                      </a:r>
                      <a:r>
                        <a:rPr sz="1500" spc="-20" dirty="0"/>
                        <a:t> </a:t>
                      </a:r>
                      <a:r>
                        <a:rPr sz="1500" dirty="0"/>
                        <a:t>is</a:t>
                      </a:r>
                      <a:r>
                        <a:rPr sz="1500" spc="-20" dirty="0"/>
                        <a:t> </a:t>
                      </a:r>
                      <a:r>
                        <a:rPr sz="1500" dirty="0"/>
                        <a:t>short</a:t>
                      </a:r>
                      <a:r>
                        <a:rPr sz="1500" spc="-20" dirty="0"/>
                        <a:t> </a:t>
                      </a:r>
                      <a:r>
                        <a:rPr sz="1500" spc="-10" dirty="0"/>
                        <a:t>staffed.</a:t>
                      </a:r>
                      <a:r>
                        <a:rPr sz="1500" spc="-30" dirty="0"/>
                        <a:t> </a:t>
                      </a:r>
                      <a:r>
                        <a:rPr sz="1500" dirty="0"/>
                        <a:t>Staff</a:t>
                      </a:r>
                      <a:r>
                        <a:rPr sz="1500" spc="-20" dirty="0"/>
                        <a:t> have </a:t>
                      </a:r>
                      <a:r>
                        <a:rPr sz="1500" dirty="0"/>
                        <a:t>had</a:t>
                      </a:r>
                      <a:r>
                        <a:rPr sz="1500" spc="-35" dirty="0"/>
                        <a:t> </a:t>
                      </a:r>
                      <a:r>
                        <a:rPr sz="1500" dirty="0"/>
                        <a:t>to</a:t>
                      </a:r>
                      <a:r>
                        <a:rPr sz="1500" spc="-30" dirty="0"/>
                        <a:t> </a:t>
                      </a:r>
                      <a:r>
                        <a:rPr sz="1500" dirty="0"/>
                        <a:t>be</a:t>
                      </a:r>
                      <a:r>
                        <a:rPr sz="1500" spc="-20" dirty="0"/>
                        <a:t> </a:t>
                      </a:r>
                      <a:r>
                        <a:rPr sz="1500" dirty="0"/>
                        <a:t>moved</a:t>
                      </a:r>
                      <a:r>
                        <a:rPr sz="1500" spc="-25" dirty="0"/>
                        <a:t> </a:t>
                      </a:r>
                      <a:r>
                        <a:rPr sz="1500" dirty="0"/>
                        <a:t>around</a:t>
                      </a:r>
                      <a:r>
                        <a:rPr sz="1500" spc="-25" dirty="0"/>
                        <a:t> </a:t>
                      </a:r>
                      <a:r>
                        <a:rPr sz="1500" dirty="0"/>
                        <a:t>to</a:t>
                      </a:r>
                      <a:r>
                        <a:rPr sz="1500" spc="-30" dirty="0"/>
                        <a:t> </a:t>
                      </a:r>
                      <a:r>
                        <a:rPr sz="1500" dirty="0"/>
                        <a:t>fill</a:t>
                      </a:r>
                      <a:r>
                        <a:rPr sz="1500" spc="-20" dirty="0"/>
                        <a:t> </a:t>
                      </a:r>
                      <a:r>
                        <a:rPr sz="1500" dirty="0"/>
                        <a:t>gaps</a:t>
                      </a:r>
                      <a:r>
                        <a:rPr sz="1500" spc="-20" dirty="0"/>
                        <a:t> </a:t>
                      </a:r>
                      <a:r>
                        <a:rPr sz="1500" dirty="0"/>
                        <a:t>in</a:t>
                      </a:r>
                      <a:r>
                        <a:rPr sz="1500" spc="-25" dirty="0"/>
                        <a:t> </a:t>
                      </a:r>
                      <a:r>
                        <a:rPr sz="1500" dirty="0"/>
                        <a:t>lists.</a:t>
                      </a:r>
                      <a:r>
                        <a:rPr sz="1500" spc="-25" dirty="0"/>
                        <a:t> </a:t>
                      </a:r>
                      <a:r>
                        <a:rPr sz="1500" spc="-50" dirty="0"/>
                        <a:t>A </a:t>
                      </a:r>
                      <a:r>
                        <a:rPr sz="1500" dirty="0"/>
                        <a:t>staff</a:t>
                      </a:r>
                      <a:r>
                        <a:rPr sz="1500" spc="-35" dirty="0"/>
                        <a:t> </a:t>
                      </a:r>
                      <a:r>
                        <a:rPr sz="1500" dirty="0"/>
                        <a:t>member</a:t>
                      </a:r>
                      <a:r>
                        <a:rPr sz="1500" spc="-25" dirty="0"/>
                        <a:t> </a:t>
                      </a:r>
                      <a:r>
                        <a:rPr sz="1500" dirty="0"/>
                        <a:t>(unknown</a:t>
                      </a:r>
                      <a:r>
                        <a:rPr sz="1500" spc="-30" dirty="0"/>
                        <a:t> </a:t>
                      </a:r>
                      <a:r>
                        <a:rPr sz="1500" dirty="0"/>
                        <a:t>to</a:t>
                      </a:r>
                      <a:r>
                        <a:rPr sz="1500" spc="-30" dirty="0"/>
                        <a:t> </a:t>
                      </a:r>
                      <a:r>
                        <a:rPr sz="1500" dirty="0"/>
                        <a:t>the</a:t>
                      </a:r>
                      <a:r>
                        <a:rPr sz="1500" spc="-25" dirty="0"/>
                        <a:t> </a:t>
                      </a:r>
                      <a:r>
                        <a:rPr sz="1500" dirty="0"/>
                        <a:t>team)</a:t>
                      </a:r>
                      <a:r>
                        <a:rPr sz="1500" spc="-20" dirty="0"/>
                        <a:t> </a:t>
                      </a:r>
                      <a:r>
                        <a:rPr sz="1500" spc="-25" dirty="0"/>
                        <a:t>has </a:t>
                      </a:r>
                      <a:r>
                        <a:rPr sz="1500" dirty="0"/>
                        <a:t>been</a:t>
                      </a:r>
                      <a:r>
                        <a:rPr sz="1500" spc="-40" dirty="0"/>
                        <a:t> </a:t>
                      </a:r>
                      <a:r>
                        <a:rPr sz="1500" dirty="0"/>
                        <a:t>asked</a:t>
                      </a:r>
                      <a:r>
                        <a:rPr sz="1500" spc="-30" dirty="0"/>
                        <a:t> </a:t>
                      </a:r>
                      <a:r>
                        <a:rPr sz="1500" dirty="0"/>
                        <a:t>to</a:t>
                      </a:r>
                      <a:r>
                        <a:rPr sz="1500" spc="-30" dirty="0"/>
                        <a:t> </a:t>
                      </a:r>
                      <a:r>
                        <a:rPr sz="1500" dirty="0"/>
                        <a:t>scrub</a:t>
                      </a:r>
                      <a:r>
                        <a:rPr sz="1500" spc="-30" dirty="0"/>
                        <a:t> </a:t>
                      </a:r>
                      <a:r>
                        <a:rPr sz="1500" dirty="0"/>
                        <a:t>for</a:t>
                      </a:r>
                      <a:r>
                        <a:rPr sz="1500" spc="-20" dirty="0"/>
                        <a:t> </a:t>
                      </a:r>
                      <a:r>
                        <a:rPr sz="1500" dirty="0"/>
                        <a:t>the</a:t>
                      </a:r>
                      <a:r>
                        <a:rPr sz="1500" spc="-25" dirty="0"/>
                        <a:t> </a:t>
                      </a:r>
                      <a:r>
                        <a:rPr sz="1500" dirty="0"/>
                        <a:t>next</a:t>
                      </a:r>
                      <a:r>
                        <a:rPr sz="1500" spc="-20" dirty="0"/>
                        <a:t> </a:t>
                      </a:r>
                      <a:r>
                        <a:rPr sz="1500" spc="-10" dirty="0"/>
                        <a:t>operation.</a:t>
                      </a:r>
                      <a:endParaRPr sz="1500" dirty="0">
                        <a:latin typeface="Calibri"/>
                        <a:cs typeface="Calibri"/>
                      </a:endParaRPr>
                    </a:p>
                  </a:txBody>
                  <a:tcPr marL="0" marR="0" marT="28575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6794625"/>
              </p:ext>
            </p:extLst>
          </p:nvPr>
        </p:nvGraphicFramePr>
        <p:xfrm>
          <a:off x="186268" y="2458976"/>
          <a:ext cx="8771464" cy="2561756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87714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1445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sz="1400" spc="-10" dirty="0">
                          <a:solidFill>
                            <a:schemeClr val="tx1"/>
                          </a:solidFill>
                        </a:rPr>
                        <a:t>Questions:</a:t>
                      </a:r>
                      <a:endParaRPr sz="140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40958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9511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400" dirty="0"/>
                        <a:t>How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might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this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be</a:t>
                      </a:r>
                      <a:r>
                        <a:rPr sz="1400" spc="5" dirty="0"/>
                        <a:t> </a:t>
                      </a:r>
                      <a:r>
                        <a:rPr sz="1400" dirty="0"/>
                        <a:t>a </a:t>
                      </a:r>
                      <a:r>
                        <a:rPr sz="1400" spc="-10" dirty="0"/>
                        <a:t>problem?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0004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0832">
                <a:tc>
                  <a:txBody>
                    <a:bodyPr/>
                    <a:lstStyle/>
                    <a:p>
                      <a:pPr marL="90805" marR="354965">
                        <a:lnSpc>
                          <a:spcPts val="2100"/>
                        </a:lnSpc>
                        <a:spcBef>
                          <a:spcPts val="505"/>
                        </a:spcBef>
                      </a:pPr>
                      <a:r>
                        <a:rPr sz="1400" dirty="0"/>
                        <a:t>It</a:t>
                      </a:r>
                      <a:r>
                        <a:rPr sz="1400" spc="-35" dirty="0"/>
                        <a:t> </a:t>
                      </a:r>
                      <a:r>
                        <a:rPr sz="1400" dirty="0"/>
                        <a:t>transpires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that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staff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member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has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never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scrubbed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for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this</a:t>
                      </a:r>
                      <a:r>
                        <a:rPr sz="1400" spc="-20" dirty="0"/>
                        <a:t> </a:t>
                      </a:r>
                      <a:r>
                        <a:rPr sz="1400" spc="-10" dirty="0"/>
                        <a:t>operation </a:t>
                      </a:r>
                      <a:r>
                        <a:rPr sz="1400" dirty="0"/>
                        <a:t>before.</a:t>
                      </a:r>
                      <a:r>
                        <a:rPr sz="1400" spc="-35" dirty="0"/>
                        <a:t> </a:t>
                      </a:r>
                      <a:r>
                        <a:rPr sz="1400" dirty="0"/>
                        <a:t>What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is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potential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impact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on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patient</a:t>
                      </a:r>
                      <a:r>
                        <a:rPr sz="1400" spc="-20" dirty="0"/>
                        <a:t> </a:t>
                      </a:r>
                      <a:r>
                        <a:rPr sz="1400" spc="-10" dirty="0"/>
                        <a:t>safety?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48101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4984">
                <a:tc>
                  <a:txBody>
                    <a:bodyPr/>
                    <a:lstStyle/>
                    <a:p>
                      <a:pPr marL="90805" marR="518795">
                        <a:lnSpc>
                          <a:spcPts val="2100"/>
                        </a:lnSpc>
                        <a:spcBef>
                          <a:spcPts val="490"/>
                        </a:spcBef>
                      </a:pPr>
                      <a:r>
                        <a:rPr sz="1400" dirty="0"/>
                        <a:t>What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would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do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ensure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patient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safety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is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maintained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and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that</a:t>
                      </a:r>
                      <a:r>
                        <a:rPr sz="1400" spc="-25" dirty="0"/>
                        <a:t> the </a:t>
                      </a:r>
                      <a:r>
                        <a:rPr sz="1400" dirty="0"/>
                        <a:t>staff</a:t>
                      </a:r>
                      <a:r>
                        <a:rPr sz="1400" spc="-45" dirty="0"/>
                        <a:t> </a:t>
                      </a:r>
                      <a:r>
                        <a:rPr sz="1400" dirty="0"/>
                        <a:t>member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is</a:t>
                      </a:r>
                      <a:r>
                        <a:rPr sz="1400" spc="-35" dirty="0"/>
                        <a:t> </a:t>
                      </a:r>
                      <a:r>
                        <a:rPr sz="1400" dirty="0"/>
                        <a:t>supported</a:t>
                      </a:r>
                      <a:r>
                        <a:rPr sz="1400" spc="-30" dirty="0"/>
                        <a:t> </a:t>
                      </a:r>
                      <a:r>
                        <a:rPr sz="1400" spc="-10" dirty="0"/>
                        <a:t>appropriately?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46673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94984">
                <a:tc>
                  <a:txBody>
                    <a:bodyPr/>
                    <a:lstStyle/>
                    <a:p>
                      <a:pPr marL="90805" marR="502284">
                        <a:lnSpc>
                          <a:spcPts val="2100"/>
                        </a:lnSpc>
                        <a:spcBef>
                          <a:spcPts val="480"/>
                        </a:spcBef>
                      </a:pPr>
                      <a:r>
                        <a:rPr sz="1400" dirty="0"/>
                        <a:t>With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regard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managing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this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situation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have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identified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any</a:t>
                      </a:r>
                      <a:r>
                        <a:rPr sz="1400" spc="-30" dirty="0"/>
                        <a:t> </a:t>
                      </a:r>
                      <a:r>
                        <a:rPr sz="1400" spc="-10" dirty="0"/>
                        <a:t>changes </a:t>
                      </a:r>
                      <a:r>
                        <a:rPr sz="1400" dirty="0"/>
                        <a:t>which</a:t>
                      </a:r>
                      <a:r>
                        <a:rPr sz="1400" spc="5" dirty="0"/>
                        <a:t> </a:t>
                      </a:r>
                      <a:r>
                        <a:rPr sz="1400" dirty="0"/>
                        <a:t>need</a:t>
                      </a:r>
                      <a:r>
                        <a:rPr sz="1400" spc="5" dirty="0"/>
                        <a:t> </a:t>
                      </a:r>
                      <a:r>
                        <a:rPr sz="1400" dirty="0"/>
                        <a:t>to be</a:t>
                      </a:r>
                      <a:r>
                        <a:rPr sz="1400" spc="5" dirty="0"/>
                        <a:t> </a:t>
                      </a:r>
                      <a:r>
                        <a:rPr sz="1400" spc="-20" dirty="0"/>
                        <a:t>made?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3249326" y="6433492"/>
            <a:ext cx="2646045" cy="2114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kern="0"/>
            </a:defPPr>
            <a:lvl1pPr>
              <a:defRPr sz="1200" b="0" i="0">
                <a:solidFill>
                  <a:srgbClr val="898989"/>
                </a:solidFill>
                <a:latin typeface="Calibri"/>
                <a:cs typeface="Calibri"/>
              </a:defRPr>
            </a:lvl1pPr>
          </a:lstStyle>
          <a:p>
            <a:pPr marL="9525">
              <a:spcBef>
                <a:spcPts val="30"/>
              </a:spcBef>
            </a:pPr>
            <a:r>
              <a:rPr lang="en-US" spc="-10" dirty="0"/>
              <a:t>Adapted from flash card pack produced by Tom Burr &amp; Barry Featherstone for East Kent Hospitals NHS Foundation Trust </a:t>
            </a:r>
            <a:endParaRPr spc="-8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BEE4FF70-0BC9-A544-6EB5-87762893458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98181746"/>
              </p:ext>
            </p:extLst>
          </p:nvPr>
        </p:nvGraphicFramePr>
        <p:xfrm>
          <a:off x="246038" y="71029"/>
          <a:ext cx="8720164" cy="500144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44033">
                  <a:extLst>
                    <a:ext uri="{9D8B030D-6E8A-4147-A177-3AD203B41FA5}">
                      <a16:colId xmlns:a16="http://schemas.microsoft.com/office/drawing/2014/main" val="208945900"/>
                    </a:ext>
                  </a:extLst>
                </a:gridCol>
                <a:gridCol w="1744033">
                  <a:extLst>
                    <a:ext uri="{9D8B030D-6E8A-4147-A177-3AD203B41FA5}">
                      <a16:colId xmlns:a16="http://schemas.microsoft.com/office/drawing/2014/main" val="891078984"/>
                    </a:ext>
                  </a:extLst>
                </a:gridCol>
                <a:gridCol w="872016">
                  <a:extLst>
                    <a:ext uri="{9D8B030D-6E8A-4147-A177-3AD203B41FA5}">
                      <a16:colId xmlns:a16="http://schemas.microsoft.com/office/drawing/2014/main" val="454108170"/>
                    </a:ext>
                  </a:extLst>
                </a:gridCol>
                <a:gridCol w="872016">
                  <a:extLst>
                    <a:ext uri="{9D8B030D-6E8A-4147-A177-3AD203B41FA5}">
                      <a16:colId xmlns:a16="http://schemas.microsoft.com/office/drawing/2014/main" val="1894935437"/>
                    </a:ext>
                  </a:extLst>
                </a:gridCol>
                <a:gridCol w="1744033">
                  <a:extLst>
                    <a:ext uri="{9D8B030D-6E8A-4147-A177-3AD203B41FA5}">
                      <a16:colId xmlns:a16="http://schemas.microsoft.com/office/drawing/2014/main" val="3900874279"/>
                    </a:ext>
                  </a:extLst>
                </a:gridCol>
                <a:gridCol w="1744033">
                  <a:extLst>
                    <a:ext uri="{9D8B030D-6E8A-4147-A177-3AD203B41FA5}">
                      <a16:colId xmlns:a16="http://schemas.microsoft.com/office/drawing/2014/main" val="685527259"/>
                    </a:ext>
                  </a:extLst>
                </a:gridCol>
              </a:tblGrid>
              <a:tr h="349557">
                <a:tc gridSpan="6">
                  <a:txBody>
                    <a:bodyPr/>
                    <a:lstStyle/>
                    <a:p>
                      <a:r>
                        <a:rPr lang="en-US" sz="1200" b="1" dirty="0"/>
                        <a:t>Flash card evaluation survey</a:t>
                      </a:r>
                      <a:endParaRPr lang="en-GB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8718786"/>
                  </a:ext>
                </a:extLst>
              </a:tr>
              <a:tr h="349557">
                <a:tc gridSpan="3">
                  <a:txBody>
                    <a:bodyPr/>
                    <a:lstStyle/>
                    <a:p>
                      <a:r>
                        <a:rPr lang="en-US" sz="1200" dirty="0"/>
                        <a:t>Date:</a:t>
                      </a:r>
                      <a:endParaRPr lang="en-GB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Operating List:</a:t>
                      </a:r>
                      <a:endParaRPr lang="en-GB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5845176"/>
                  </a:ext>
                </a:extLst>
              </a:tr>
              <a:tr h="349557">
                <a:tc gridSpan="6">
                  <a:txBody>
                    <a:bodyPr/>
                    <a:lstStyle/>
                    <a:p>
                      <a:r>
                        <a:rPr lang="en-US" sz="1200" dirty="0">
                          <a:latin typeface="Century Gothic" panose="020B0502020202020204" pitchFamily="34" charset="0"/>
                        </a:rPr>
                        <a:t>Team members present at flash card simulation (please tick): </a:t>
                      </a:r>
                      <a:endParaRPr lang="en-GB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2720913"/>
                  </a:ext>
                </a:extLst>
              </a:tr>
              <a:tr h="430960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entury Gothic" panose="020B0502020202020204" pitchFamily="34" charset="0"/>
                        </a:rPr>
                        <a:t>Theatre Support Worker</a:t>
                      </a:r>
                      <a:endParaRPr lang="en-GB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entury Gothic" panose="020B0502020202020204" pitchFamily="34" charset="0"/>
                        </a:rPr>
                        <a:t>Anaesthetic nurse/ODP</a:t>
                      </a:r>
                      <a:endParaRPr lang="en-GB" sz="12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200" dirty="0">
                          <a:latin typeface="Century Gothic" panose="020B0502020202020204" pitchFamily="34" charset="0"/>
                        </a:rPr>
                        <a:t>Anaesthetist</a:t>
                      </a:r>
                      <a:endParaRPr lang="en-GB" sz="12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entury Gothic" panose="020B0502020202020204" pitchFamily="34" charset="0"/>
                        </a:rPr>
                        <a:t>Surgeon</a:t>
                      </a:r>
                      <a:endParaRPr lang="en-GB" sz="12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entury Gothic" panose="020B0502020202020204" pitchFamily="34" charset="0"/>
                        </a:rPr>
                        <a:t>Scrub nurse</a:t>
                      </a:r>
                      <a:endParaRPr lang="en-GB" sz="12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2612975"/>
                  </a:ext>
                </a:extLst>
              </a:tr>
              <a:tr h="349557">
                <a:tc gridSpan="6">
                  <a:txBody>
                    <a:bodyPr/>
                    <a:lstStyle/>
                    <a:p>
                      <a:r>
                        <a:rPr lang="en-US" sz="1200" dirty="0"/>
                        <a:t>Flash card title:</a:t>
                      </a:r>
                      <a:endParaRPr lang="en-GB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4652153"/>
                  </a:ext>
                </a:extLst>
              </a:tr>
              <a:tr h="349557">
                <a:tc gridSpan="6">
                  <a:txBody>
                    <a:bodyPr/>
                    <a:lstStyle/>
                    <a:p>
                      <a:r>
                        <a:rPr lang="en-US" sz="1200" dirty="0">
                          <a:latin typeface="Century Gothic" panose="020B0502020202020204" pitchFamily="34" charset="0"/>
                        </a:rPr>
                        <a:t>Has your team identified any changes that need to be made following this flash card exercise? (list up to 3)</a:t>
                      </a:r>
                      <a:endParaRPr lang="en-GB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2539107"/>
                  </a:ext>
                </a:extLst>
              </a:tr>
              <a:tr h="349557">
                <a:tc gridSpan="6">
                  <a:txBody>
                    <a:bodyPr/>
                    <a:lstStyle/>
                    <a:p>
                      <a:r>
                        <a:rPr lang="en-US" sz="1200" dirty="0"/>
                        <a:t>1.</a:t>
                      </a:r>
                      <a:endParaRPr lang="en-GB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6672863"/>
                  </a:ext>
                </a:extLst>
              </a:tr>
              <a:tr h="349557">
                <a:tc gridSpan="6">
                  <a:txBody>
                    <a:bodyPr/>
                    <a:lstStyle/>
                    <a:p>
                      <a:r>
                        <a:rPr lang="en-US" sz="1200" dirty="0"/>
                        <a:t>2.</a:t>
                      </a:r>
                      <a:endParaRPr lang="en-GB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3107249"/>
                  </a:ext>
                </a:extLst>
              </a:tr>
              <a:tr h="349557">
                <a:tc gridSpan="6">
                  <a:txBody>
                    <a:bodyPr/>
                    <a:lstStyle/>
                    <a:p>
                      <a:r>
                        <a:rPr lang="en-US" sz="1200" dirty="0"/>
                        <a:t>3.</a:t>
                      </a:r>
                      <a:endParaRPr lang="en-GB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5376495"/>
                  </a:ext>
                </a:extLst>
              </a:tr>
              <a:tr h="349557">
                <a:tc gridSpan="6">
                  <a:txBody>
                    <a:bodyPr/>
                    <a:lstStyle/>
                    <a:p>
                      <a:r>
                        <a:rPr lang="en-US" sz="1200" dirty="0">
                          <a:latin typeface="Century Gothic" panose="020B0502020202020204" pitchFamily="34" charset="0"/>
                        </a:rPr>
                        <a:t>To what extent do you agree that this flash card exercise was a beneficial team training opportunity? (Please tick)</a:t>
                      </a:r>
                      <a:endParaRPr lang="en-GB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7722846"/>
                  </a:ext>
                </a:extLst>
              </a:tr>
              <a:tr h="349557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entury Gothic" panose="020B0502020202020204" pitchFamily="34" charset="0"/>
                        </a:rPr>
                        <a:t>Strongly agree</a:t>
                      </a:r>
                      <a:endParaRPr lang="en-GB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entury Gothic" panose="020B0502020202020204" pitchFamily="34" charset="0"/>
                        </a:rPr>
                        <a:t>Agree</a:t>
                      </a:r>
                      <a:endParaRPr lang="en-GB" sz="12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200" dirty="0">
                          <a:latin typeface="Century Gothic" panose="020B0502020202020204" pitchFamily="34" charset="0"/>
                        </a:rPr>
                        <a:t>Unsure</a:t>
                      </a:r>
                      <a:endParaRPr lang="en-GB" sz="12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entury Gothic" panose="020B0502020202020204" pitchFamily="34" charset="0"/>
                        </a:rPr>
                        <a:t>Disagree</a:t>
                      </a:r>
                      <a:endParaRPr lang="en-GB" sz="12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entury Gothic" panose="020B0502020202020204" pitchFamily="34" charset="0"/>
                        </a:rPr>
                        <a:t>Strongly disagree</a:t>
                      </a:r>
                      <a:endParaRPr lang="en-GB" sz="12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4149025"/>
                  </a:ext>
                </a:extLst>
              </a:tr>
              <a:tr h="349557">
                <a:tc gridSpan="6">
                  <a:txBody>
                    <a:bodyPr/>
                    <a:lstStyle/>
                    <a:p>
                      <a:r>
                        <a:rPr lang="en-US" sz="1200" dirty="0">
                          <a:latin typeface="Century Gothic" panose="020B0502020202020204" pitchFamily="34" charset="0"/>
                        </a:rPr>
                        <a:t>Comments:</a:t>
                      </a:r>
                      <a:endParaRPr lang="en-GB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5498484"/>
                  </a:ext>
                </a:extLst>
              </a:tr>
              <a:tr h="349557">
                <a:tc gridSpan="6">
                  <a:txBody>
                    <a:bodyPr/>
                    <a:lstStyle/>
                    <a:p>
                      <a:r>
                        <a:rPr lang="en-US" sz="1200" dirty="0">
                          <a:latin typeface="Century Gothic" panose="020B0502020202020204" pitchFamily="34" charset="0"/>
                        </a:rPr>
                        <a:t>Are there any ways this flash card exercise could be improved?</a:t>
                      </a:r>
                      <a:endParaRPr lang="en-GB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5615262"/>
                  </a:ext>
                </a:extLst>
              </a:tr>
              <a:tr h="349557">
                <a:tc gridSpan="6"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23444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185870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Flashcard Reader Key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A5F58314-69B8-025D-CB45-6801D0165A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4050526"/>
              </p:ext>
            </p:extLst>
          </p:nvPr>
        </p:nvGraphicFramePr>
        <p:xfrm>
          <a:off x="1524000" y="1459230"/>
          <a:ext cx="6096000" cy="22250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101025369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133991613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Team Member</a:t>
                      </a:r>
                      <a:endParaRPr lang="en-GB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Colour Code</a:t>
                      </a:r>
                      <a:endParaRPr lang="en-GB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05422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Theatre Support Worker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7339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Scrub Practitioner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13358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Anaesthetics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25339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Surgery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73461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ODP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36794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6047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Sheep Model of Human Factors</a:t>
            </a:r>
          </a:p>
        </p:txBody>
      </p:sp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72F317A6-1A7E-6FF1-7BEF-FA57DD0C46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2785707"/>
              </p:ext>
            </p:extLst>
          </p:nvPr>
        </p:nvGraphicFramePr>
        <p:xfrm>
          <a:off x="533366" y="1047420"/>
          <a:ext cx="8153434" cy="3343732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20986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547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1571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400" b="1" dirty="0">
                          <a:solidFill>
                            <a:srgbClr val="FFFFFF"/>
                          </a:solidFill>
                        </a:rPr>
                        <a:t>HUMAN </a:t>
                      </a:r>
                      <a:r>
                        <a:rPr sz="1400" b="1" spc="-10" dirty="0">
                          <a:solidFill>
                            <a:srgbClr val="FFFFFF"/>
                          </a:solidFill>
                        </a:rPr>
                        <a:t>FACTORS</a:t>
                      </a:r>
                      <a:endParaRPr sz="1400" dirty="0">
                        <a:latin typeface="Century Gothic" panose="020B0502020202020204" pitchFamily="34" charset="0"/>
                        <a:cs typeface="Calibri"/>
                      </a:endParaRPr>
                    </a:p>
                  </a:txBody>
                  <a:tcPr marL="0" marR="0" marT="3873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400" b="1" spc="-10" dirty="0">
                          <a:solidFill>
                            <a:srgbClr val="FFFFFF"/>
                          </a:solidFill>
                        </a:rPr>
                        <a:t>EXAMPLES</a:t>
                      </a:r>
                      <a:endParaRPr sz="1400" dirty="0">
                        <a:latin typeface="Century Gothic" panose="020B0502020202020204" pitchFamily="34" charset="0"/>
                        <a:cs typeface="Calibri"/>
                      </a:endParaRPr>
                    </a:p>
                  </a:txBody>
                  <a:tcPr marL="0" marR="0" marT="38735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202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400" dirty="0"/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/>
                        <a:t>Systems</a:t>
                      </a:r>
                      <a:endParaRPr sz="1400" dirty="0">
                        <a:latin typeface="Century Gothic" panose="020B0502020202020204" pitchFamily="34" charset="0"/>
                        <a:cs typeface="Calibri"/>
                      </a:endParaRPr>
                    </a:p>
                  </a:txBody>
                  <a:tcPr marL="0" marR="0" marT="5715" marB="0"/>
                </a:tc>
                <a:tc>
                  <a:txBody>
                    <a:bodyPr/>
                    <a:lstStyle/>
                    <a:p>
                      <a:pPr marL="90805" marR="180975">
                        <a:lnSpc>
                          <a:spcPct val="101200"/>
                        </a:lnSpc>
                        <a:spcBef>
                          <a:spcPts val="285"/>
                        </a:spcBef>
                      </a:pPr>
                      <a:r>
                        <a:rPr sz="1400" dirty="0"/>
                        <a:t>Care</a:t>
                      </a:r>
                      <a:r>
                        <a:rPr sz="1400" spc="-45" dirty="0"/>
                        <a:t> </a:t>
                      </a:r>
                      <a:r>
                        <a:rPr sz="1400" dirty="0"/>
                        <a:t>plan,patient</a:t>
                      </a:r>
                      <a:r>
                        <a:rPr sz="1400" spc="-30" dirty="0"/>
                        <a:t> </a:t>
                      </a:r>
                      <a:r>
                        <a:rPr sz="1400" spc="-20" dirty="0"/>
                        <a:t>pathway,</a:t>
                      </a:r>
                      <a:r>
                        <a:rPr sz="1400" spc="-40" dirty="0"/>
                        <a:t> </a:t>
                      </a:r>
                      <a:r>
                        <a:rPr sz="1400" dirty="0"/>
                        <a:t>computers,</a:t>
                      </a:r>
                      <a:r>
                        <a:rPr sz="1400" spc="-35" dirty="0"/>
                        <a:t> </a:t>
                      </a:r>
                      <a:r>
                        <a:rPr sz="1400" dirty="0"/>
                        <a:t>software/</a:t>
                      </a:r>
                      <a:r>
                        <a:rPr sz="1400" spc="-40" dirty="0"/>
                        <a:t> </a:t>
                      </a:r>
                      <a:r>
                        <a:rPr sz="1400" spc="-10" dirty="0"/>
                        <a:t>applications </a:t>
                      </a:r>
                      <a:r>
                        <a:rPr sz="1400" dirty="0"/>
                        <a:t>(Theatreman,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vital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pac</a:t>
                      </a:r>
                      <a:r>
                        <a:rPr sz="1400" spc="-20" dirty="0"/>
                        <a:t> PACS).</a:t>
                      </a:r>
                      <a:r>
                        <a:rPr sz="1400" spc="-25" dirty="0"/>
                        <a:t> </a:t>
                      </a:r>
                      <a:r>
                        <a:rPr sz="1400" spc="-10" dirty="0"/>
                        <a:t>Telephones,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bleeps,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department</a:t>
                      </a:r>
                      <a:r>
                        <a:rPr sz="1400" spc="-10" dirty="0"/>
                        <a:t> policies, </a:t>
                      </a:r>
                      <a:r>
                        <a:rPr sz="1400" dirty="0"/>
                        <a:t>clinical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guidelines,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culture,</a:t>
                      </a:r>
                      <a:r>
                        <a:rPr sz="1400" spc="-20" dirty="0"/>
                        <a:t> </a:t>
                      </a:r>
                      <a:r>
                        <a:rPr sz="1400" spc="-10" dirty="0"/>
                        <a:t>rules.</a:t>
                      </a:r>
                      <a:endParaRPr sz="1400" dirty="0">
                        <a:latin typeface="Century Gothic" panose="020B0502020202020204" pitchFamily="34" charset="0"/>
                        <a:cs typeface="Calibri"/>
                      </a:endParaRPr>
                    </a:p>
                  </a:txBody>
                  <a:tcPr marL="0" marR="0" marT="36195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400" dirty="0"/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dirty="0"/>
                        <a:t>Human</a:t>
                      </a:r>
                      <a:r>
                        <a:rPr sz="1400" b="1" spc="-25" dirty="0"/>
                        <a:t> </a:t>
                      </a:r>
                      <a:r>
                        <a:rPr sz="1400" b="1" spc="-10" dirty="0"/>
                        <a:t>Interaction</a:t>
                      </a:r>
                      <a:endParaRPr sz="1400" dirty="0">
                        <a:latin typeface="Century Gothic" panose="020B0502020202020204" pitchFamily="34" charset="0"/>
                        <a:cs typeface="Calibri"/>
                      </a:endParaRPr>
                    </a:p>
                  </a:txBody>
                  <a:tcPr marL="0" marR="0" marT="1270" marB="0"/>
                </a:tc>
                <a:tc>
                  <a:txBody>
                    <a:bodyPr/>
                    <a:lstStyle/>
                    <a:p>
                      <a:pPr marL="90805" marR="407034">
                        <a:lnSpc>
                          <a:spcPct val="101200"/>
                        </a:lnSpc>
                        <a:spcBef>
                          <a:spcPts val="245"/>
                        </a:spcBef>
                      </a:pPr>
                      <a:r>
                        <a:rPr sz="1400" dirty="0"/>
                        <a:t>Names,</a:t>
                      </a:r>
                      <a:r>
                        <a:rPr sz="1400" spc="-45" dirty="0"/>
                        <a:t> </a:t>
                      </a:r>
                      <a:r>
                        <a:rPr sz="1400" dirty="0"/>
                        <a:t>roles,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skills,</a:t>
                      </a:r>
                      <a:r>
                        <a:rPr sz="1400" spc="-35" dirty="0"/>
                        <a:t> </a:t>
                      </a:r>
                      <a:r>
                        <a:rPr sz="1400" dirty="0"/>
                        <a:t>uniforms.</a:t>
                      </a:r>
                      <a:r>
                        <a:rPr sz="1400" spc="-35" dirty="0"/>
                        <a:t> </a:t>
                      </a:r>
                      <a:r>
                        <a:rPr sz="1400" dirty="0"/>
                        <a:t>Assumptions,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distraction,</a:t>
                      </a:r>
                      <a:r>
                        <a:rPr sz="1400" spc="-30" dirty="0"/>
                        <a:t> </a:t>
                      </a:r>
                      <a:r>
                        <a:rPr sz="1400" spc="-10" dirty="0"/>
                        <a:t>previous encounters, </a:t>
                      </a:r>
                      <a:r>
                        <a:rPr sz="1400" dirty="0"/>
                        <a:t>conflict, </a:t>
                      </a:r>
                      <a:r>
                        <a:rPr sz="1400" spc="-20" dirty="0"/>
                        <a:t>hierarchy,</a:t>
                      </a:r>
                      <a:r>
                        <a:rPr sz="1400" spc="5" dirty="0"/>
                        <a:t> </a:t>
                      </a:r>
                      <a:r>
                        <a:rPr sz="1400" spc="-10" dirty="0"/>
                        <a:t>communication,</a:t>
                      </a:r>
                      <a:r>
                        <a:rPr sz="1400" dirty="0"/>
                        <a:t> interruption,</a:t>
                      </a:r>
                      <a:r>
                        <a:rPr sz="1400" spc="5" dirty="0"/>
                        <a:t> </a:t>
                      </a:r>
                      <a:r>
                        <a:rPr sz="1400" spc="-10" dirty="0"/>
                        <a:t>mood, morale.</a:t>
                      </a:r>
                      <a:endParaRPr sz="1400" dirty="0">
                        <a:latin typeface="Century Gothic" panose="020B0502020202020204" pitchFamily="34" charset="0"/>
                        <a:cs typeface="Calibri"/>
                      </a:endParaRPr>
                    </a:p>
                  </a:txBody>
                  <a:tcPr marL="0" marR="0" marT="31115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815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05"/>
                        </a:spcBef>
                      </a:pPr>
                      <a:r>
                        <a:rPr sz="1400" b="1" spc="-10" dirty="0"/>
                        <a:t>Equipment</a:t>
                      </a:r>
                      <a:endParaRPr sz="1400" dirty="0">
                        <a:latin typeface="Century Gothic" panose="020B0502020202020204" pitchFamily="34" charset="0"/>
                        <a:cs typeface="Calibri"/>
                      </a:endParaRPr>
                    </a:p>
                  </a:txBody>
                  <a:tcPr marL="0" marR="0" marT="140335" marB="0"/>
                </a:tc>
                <a:tc>
                  <a:txBody>
                    <a:bodyPr/>
                    <a:lstStyle/>
                    <a:p>
                      <a:pPr marL="90805" marR="365125">
                        <a:lnSpc>
                          <a:spcPct val="101200"/>
                        </a:lnSpc>
                        <a:spcBef>
                          <a:spcPts val="285"/>
                        </a:spcBef>
                      </a:pPr>
                      <a:r>
                        <a:rPr sz="1400" dirty="0"/>
                        <a:t>Location,</a:t>
                      </a:r>
                      <a:r>
                        <a:rPr sz="1400" spc="-35" dirty="0"/>
                        <a:t> </a:t>
                      </a:r>
                      <a:r>
                        <a:rPr sz="1400" spc="-10" dirty="0"/>
                        <a:t>availability,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fit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for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purpose,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competent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use,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serviced</a:t>
                      </a:r>
                      <a:r>
                        <a:rPr sz="1400" spc="-20" dirty="0"/>
                        <a:t> </a:t>
                      </a:r>
                      <a:r>
                        <a:rPr sz="1400" spc="-25" dirty="0"/>
                        <a:t>and </a:t>
                      </a:r>
                      <a:r>
                        <a:rPr sz="1400" dirty="0"/>
                        <a:t>maintained,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clean,</a:t>
                      </a:r>
                      <a:r>
                        <a:rPr sz="1400" spc="-25" dirty="0"/>
                        <a:t> </a:t>
                      </a:r>
                      <a:r>
                        <a:rPr sz="1400" spc="-10" dirty="0"/>
                        <a:t>charged</a:t>
                      </a:r>
                      <a:endParaRPr sz="1400" dirty="0">
                        <a:latin typeface="Century Gothic" panose="020B0502020202020204" pitchFamily="34" charset="0"/>
                        <a:cs typeface="Calibri"/>
                      </a:endParaRPr>
                    </a:p>
                  </a:txBody>
                  <a:tcPr marL="0" marR="0" marT="36195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815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25"/>
                        </a:spcBef>
                      </a:pPr>
                      <a:r>
                        <a:rPr sz="1400" b="1" spc="-10" dirty="0"/>
                        <a:t>Environment</a:t>
                      </a:r>
                      <a:endParaRPr sz="1400" dirty="0">
                        <a:latin typeface="Century Gothic" panose="020B0502020202020204" pitchFamily="34" charset="0"/>
                        <a:cs typeface="Calibri"/>
                      </a:endParaRPr>
                    </a:p>
                  </a:txBody>
                  <a:tcPr marL="0" marR="0" marT="142875" marB="0"/>
                </a:tc>
                <a:tc>
                  <a:txBody>
                    <a:bodyPr/>
                    <a:lstStyle/>
                    <a:p>
                      <a:pPr marL="90805" marR="880744">
                        <a:lnSpc>
                          <a:spcPct val="101200"/>
                        </a:lnSpc>
                        <a:spcBef>
                          <a:spcPts val="204"/>
                        </a:spcBef>
                      </a:pPr>
                      <a:r>
                        <a:rPr sz="1400" dirty="0"/>
                        <a:t>Noise,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lighting,</a:t>
                      </a:r>
                      <a:r>
                        <a:rPr sz="1400" spc="-10" dirty="0"/>
                        <a:t> temperature,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space,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contents,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design</a:t>
                      </a:r>
                      <a:r>
                        <a:rPr sz="1400" spc="-5" dirty="0"/>
                        <a:t> </a:t>
                      </a:r>
                      <a:r>
                        <a:rPr sz="1400" spc="-10" dirty="0"/>
                        <a:t>–layout, </a:t>
                      </a:r>
                      <a:r>
                        <a:rPr sz="1400" dirty="0"/>
                        <a:t>appropriate</a:t>
                      </a:r>
                      <a:r>
                        <a:rPr sz="1400" spc="-55" dirty="0"/>
                        <a:t> </a:t>
                      </a:r>
                      <a:r>
                        <a:rPr sz="1400" dirty="0"/>
                        <a:t>for</a:t>
                      </a:r>
                      <a:r>
                        <a:rPr sz="1400" spc="-50" dirty="0"/>
                        <a:t> </a:t>
                      </a:r>
                      <a:r>
                        <a:rPr sz="1400" spc="-10" dirty="0"/>
                        <a:t>task.</a:t>
                      </a:r>
                      <a:endParaRPr sz="1400" dirty="0">
                        <a:latin typeface="Century Gothic" panose="020B0502020202020204" pitchFamily="34" charset="0"/>
                        <a:cs typeface="Calibri"/>
                      </a:endParaRPr>
                    </a:p>
                  </a:txBody>
                  <a:tcPr marL="0" marR="0" marT="26034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815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45"/>
                        </a:spcBef>
                      </a:pPr>
                      <a:r>
                        <a:rPr sz="1400" b="1" spc="-10" dirty="0"/>
                        <a:t>Personal</a:t>
                      </a:r>
                      <a:endParaRPr sz="1400" dirty="0">
                        <a:latin typeface="Century Gothic" panose="020B0502020202020204" pitchFamily="34" charset="0"/>
                        <a:cs typeface="Calibri"/>
                      </a:endParaRPr>
                    </a:p>
                  </a:txBody>
                  <a:tcPr marL="0" marR="0" marT="145415" marB="0"/>
                </a:tc>
                <a:tc>
                  <a:txBody>
                    <a:bodyPr/>
                    <a:lstStyle/>
                    <a:p>
                      <a:pPr marL="90805" marR="115570">
                        <a:lnSpc>
                          <a:spcPct val="101200"/>
                        </a:lnSpc>
                        <a:spcBef>
                          <a:spcPts val="225"/>
                        </a:spcBef>
                      </a:pPr>
                      <a:r>
                        <a:rPr sz="1400" dirty="0"/>
                        <a:t>The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‘Bucket’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concept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–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working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memory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is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your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top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10%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of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your</a:t>
                      </a:r>
                      <a:r>
                        <a:rPr sz="1400" spc="-20" dirty="0"/>
                        <a:t> </a:t>
                      </a:r>
                      <a:r>
                        <a:rPr sz="1400" spc="-10" dirty="0"/>
                        <a:t>bucket. </a:t>
                      </a:r>
                      <a:r>
                        <a:rPr sz="1400" dirty="0"/>
                        <a:t>Working</a:t>
                      </a:r>
                      <a:r>
                        <a:rPr sz="1400" spc="-35" dirty="0"/>
                        <a:t> </a:t>
                      </a:r>
                      <a:r>
                        <a:rPr sz="1400" dirty="0"/>
                        <a:t>memory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is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lost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if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your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bucket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over</a:t>
                      </a:r>
                      <a:r>
                        <a:rPr sz="1400" spc="-25" dirty="0"/>
                        <a:t> </a:t>
                      </a:r>
                      <a:r>
                        <a:rPr sz="1400" spc="-10" dirty="0"/>
                        <a:t>flows</a:t>
                      </a:r>
                      <a:endParaRPr sz="1400" dirty="0">
                        <a:latin typeface="Century Gothic" panose="020B0502020202020204" pitchFamily="34" charset="0"/>
                        <a:cs typeface="Calibri"/>
                      </a:endParaRPr>
                    </a:p>
                  </a:txBody>
                  <a:tcPr marL="0" marR="0" marT="28575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14798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7543237"/>
              </p:ext>
            </p:extLst>
          </p:nvPr>
        </p:nvGraphicFramePr>
        <p:xfrm>
          <a:off x="237067" y="190723"/>
          <a:ext cx="8763000" cy="4821542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24174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455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2519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1445"/>
                        </a:spcBef>
                      </a:pPr>
                      <a:r>
                        <a:rPr sz="1800" b="1" dirty="0">
                          <a:solidFill>
                            <a:schemeClr val="tx1"/>
                          </a:solidFill>
                        </a:rPr>
                        <a:t>POWER</a:t>
                      </a:r>
                      <a:r>
                        <a:rPr sz="1800" b="1" spc="-5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800" b="1" spc="-10" dirty="0">
                          <a:solidFill>
                            <a:schemeClr val="tx1"/>
                          </a:solidFill>
                        </a:rPr>
                        <a:t>FAILURE</a:t>
                      </a:r>
                      <a:endParaRPr sz="18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cs typeface="Calibri"/>
                      </a:endParaRPr>
                    </a:p>
                  </a:txBody>
                  <a:tcPr marL="0" marR="0" marT="137636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6359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400" dirty="0"/>
                        <a:t>Human</a:t>
                      </a:r>
                      <a:r>
                        <a:rPr sz="1400" spc="-10" dirty="0"/>
                        <a:t> Factors:</a:t>
                      </a:r>
                      <a:endParaRPr sz="1400" dirty="0">
                        <a:latin typeface="Century Gothic" panose="020B0502020202020204" pitchFamily="34" charset="0"/>
                        <a:cs typeface="Calibri"/>
                      </a:endParaRPr>
                    </a:p>
                  </a:txBody>
                  <a:tcPr marL="0" marR="0" marT="39052" marB="0"/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400" dirty="0"/>
                        <a:t>Systems,</a:t>
                      </a:r>
                      <a:r>
                        <a:rPr sz="1400" spc="-80" dirty="0"/>
                        <a:t> </a:t>
                      </a:r>
                      <a:r>
                        <a:rPr sz="1400" dirty="0"/>
                        <a:t>Equipment,</a:t>
                      </a:r>
                      <a:r>
                        <a:rPr sz="1400" spc="-75" dirty="0"/>
                        <a:t> </a:t>
                      </a:r>
                      <a:r>
                        <a:rPr sz="1400" spc="-10" dirty="0"/>
                        <a:t>Environment</a:t>
                      </a:r>
                      <a:endParaRPr sz="1400" dirty="0">
                        <a:latin typeface="Century Gothic" panose="020B0502020202020204" pitchFamily="34" charset="0"/>
                        <a:cs typeface="Calibri"/>
                      </a:endParaRPr>
                    </a:p>
                  </a:txBody>
                  <a:tcPr marL="0" marR="0" marT="39052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71724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400" spc="-10" dirty="0"/>
                        <a:t>Problem:</a:t>
                      </a:r>
                      <a:endParaRPr sz="1400" dirty="0">
                        <a:latin typeface="Century Gothic" panose="020B0502020202020204" pitchFamily="34" charset="0"/>
                        <a:cs typeface="Calibri"/>
                      </a:endParaRPr>
                    </a:p>
                  </a:txBody>
                  <a:tcPr marL="0" marR="0" marT="23813" marB="0"/>
                </a:tc>
                <a:tc>
                  <a:txBody>
                    <a:bodyPr/>
                    <a:lstStyle/>
                    <a:p>
                      <a:pPr marL="91440" marR="789305">
                        <a:lnSpc>
                          <a:spcPts val="2100"/>
                        </a:lnSpc>
                        <a:spcBef>
                          <a:spcPts val="370"/>
                        </a:spcBef>
                      </a:pPr>
                      <a:r>
                        <a:rPr sz="1400" dirty="0"/>
                        <a:t>Halfway</a:t>
                      </a:r>
                      <a:r>
                        <a:rPr sz="1400" spc="-45" dirty="0"/>
                        <a:t> </a:t>
                      </a:r>
                      <a:r>
                        <a:rPr sz="1400" dirty="0"/>
                        <a:t>through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35" dirty="0"/>
                        <a:t> </a:t>
                      </a:r>
                      <a:r>
                        <a:rPr sz="1400" dirty="0"/>
                        <a:t>operating</a:t>
                      </a:r>
                      <a:r>
                        <a:rPr sz="1400" spc="-35" dirty="0"/>
                        <a:t> </a:t>
                      </a:r>
                      <a:r>
                        <a:rPr sz="1400" dirty="0"/>
                        <a:t>list</a:t>
                      </a:r>
                      <a:r>
                        <a:rPr sz="1400" spc="-40" dirty="0"/>
                        <a:t> </a:t>
                      </a:r>
                      <a:r>
                        <a:rPr sz="1400" spc="-20" dirty="0"/>
                        <a:t>(mid </a:t>
                      </a:r>
                      <a:r>
                        <a:rPr sz="1400" dirty="0"/>
                        <a:t>operation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there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is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a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power</a:t>
                      </a:r>
                      <a:r>
                        <a:rPr sz="1400" spc="-25" dirty="0"/>
                        <a:t> </a:t>
                      </a:r>
                      <a:r>
                        <a:rPr sz="1400" spc="-10" dirty="0"/>
                        <a:t>failure).</a:t>
                      </a:r>
                      <a:r>
                        <a:rPr lang="en-US" sz="1400" spc="-10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anaesthetic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machine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initially</a:t>
                      </a:r>
                      <a:r>
                        <a:rPr sz="1400" spc="-15" dirty="0"/>
                        <a:t> </a:t>
                      </a:r>
                      <a:r>
                        <a:rPr sz="1400" spc="-10" dirty="0"/>
                        <a:t>remains</a:t>
                      </a:r>
                      <a:r>
                        <a:rPr lang="en-US" sz="1400" spc="-10" dirty="0"/>
                        <a:t> </a:t>
                      </a:r>
                      <a:r>
                        <a:rPr sz="1400" dirty="0"/>
                        <a:t>active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but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monitoring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is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compromised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and</a:t>
                      </a:r>
                      <a:r>
                        <a:rPr sz="1400" spc="-10" dirty="0"/>
                        <a:t> </a:t>
                      </a:r>
                      <a:r>
                        <a:rPr sz="1400" spc="-25" dirty="0"/>
                        <a:t>you </a:t>
                      </a:r>
                      <a:r>
                        <a:rPr sz="1400" dirty="0"/>
                        <a:t>cannot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see</a:t>
                      </a:r>
                      <a:r>
                        <a:rPr sz="1400" spc="5" dirty="0"/>
                        <a:t> </a:t>
                      </a:r>
                      <a:r>
                        <a:rPr sz="1400" dirty="0"/>
                        <a:t>in</a:t>
                      </a:r>
                      <a:r>
                        <a:rPr sz="1400" spc="5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10" dirty="0"/>
                        <a:t> </a:t>
                      </a:r>
                      <a:r>
                        <a:rPr sz="1400" spc="-20" dirty="0"/>
                        <a:t>dark.</a:t>
                      </a:r>
                      <a:endParaRPr sz="1400" dirty="0">
                        <a:latin typeface="Century Gothic" panose="020B0502020202020204" pitchFamily="34" charset="0"/>
                        <a:cs typeface="Calibri"/>
                      </a:endParaRPr>
                    </a:p>
                  </a:txBody>
                  <a:tcPr marL="0" marR="0" marT="35243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618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" dirty="0"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8783">
                <a:tc gridSpan="2"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sz="1400" b="1" spc="-10" dirty="0"/>
                        <a:t>Questions:</a:t>
                      </a:r>
                      <a:endParaRPr sz="1400" b="1" dirty="0">
                        <a:latin typeface="Century Gothic" panose="020B0502020202020204" pitchFamily="34" charset="0"/>
                        <a:cs typeface="Calibri"/>
                      </a:endParaRPr>
                    </a:p>
                  </a:txBody>
                  <a:tcPr marL="0" marR="0" marT="22383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8783">
                <a:tc gridSpan="2"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400" dirty="0"/>
                        <a:t>What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do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expect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10" dirty="0"/>
                        <a:t> happen?</a:t>
                      </a:r>
                      <a:endParaRPr sz="1400" dirty="0">
                        <a:latin typeface="Century Gothic" panose="020B0502020202020204" pitchFamily="34" charset="0"/>
                        <a:cs typeface="Calibri"/>
                      </a:endParaRPr>
                    </a:p>
                  </a:txBody>
                  <a:tcPr marL="0" marR="0" marT="24288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1983">
                <a:tc gridSpan="2"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400" dirty="0"/>
                        <a:t>What</a:t>
                      </a:r>
                      <a:r>
                        <a:rPr sz="1400" spc="-40" dirty="0"/>
                        <a:t> </a:t>
                      </a:r>
                      <a:r>
                        <a:rPr sz="1400" dirty="0"/>
                        <a:t>steps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would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take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reduce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risk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of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harm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patient/</a:t>
                      </a:r>
                      <a:r>
                        <a:rPr sz="1400" spc="-10" dirty="0"/>
                        <a:t> staff?</a:t>
                      </a:r>
                      <a:endParaRPr sz="1400" dirty="0">
                        <a:latin typeface="Century Gothic" panose="020B0502020202020204" pitchFamily="34" charset="0"/>
                        <a:cs typeface="Calibri"/>
                      </a:endParaRPr>
                    </a:p>
                  </a:txBody>
                  <a:tcPr marL="0" marR="0" marT="26194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5372">
                <a:tc gridSpan="2">
                  <a:txBody>
                    <a:bodyPr/>
                    <a:lstStyle/>
                    <a:p>
                      <a:pPr marL="90805" marR="133985">
                        <a:lnSpc>
                          <a:spcPts val="2100"/>
                        </a:lnSpc>
                        <a:spcBef>
                          <a:spcPts val="380"/>
                        </a:spcBef>
                      </a:pPr>
                      <a:r>
                        <a:rPr sz="1400" dirty="0"/>
                        <a:t>What</a:t>
                      </a:r>
                      <a:r>
                        <a:rPr sz="1400" spc="-40" dirty="0"/>
                        <a:t> </a:t>
                      </a:r>
                      <a:r>
                        <a:rPr sz="1400" dirty="0"/>
                        <a:t>equipment</a:t>
                      </a:r>
                      <a:r>
                        <a:rPr sz="1400" spc="-35" dirty="0"/>
                        <a:t> </a:t>
                      </a:r>
                      <a:r>
                        <a:rPr sz="1400" dirty="0"/>
                        <a:t>maybe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required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maintain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patient</a:t>
                      </a:r>
                      <a:r>
                        <a:rPr sz="1400" spc="-35" dirty="0"/>
                        <a:t> </a:t>
                      </a:r>
                      <a:r>
                        <a:rPr sz="1400" dirty="0"/>
                        <a:t>safety</a:t>
                      </a:r>
                      <a:r>
                        <a:rPr sz="1400" spc="-35" dirty="0"/>
                        <a:t> </a:t>
                      </a:r>
                      <a:r>
                        <a:rPr sz="1400" dirty="0"/>
                        <a:t>and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where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is</a:t>
                      </a:r>
                      <a:r>
                        <a:rPr sz="1400" spc="-35" dirty="0"/>
                        <a:t> </a:t>
                      </a:r>
                      <a:r>
                        <a:rPr sz="1400" spc="-25" dirty="0"/>
                        <a:t>it </a:t>
                      </a:r>
                      <a:r>
                        <a:rPr sz="1400" spc="-10" dirty="0"/>
                        <a:t>located?</a:t>
                      </a:r>
                      <a:endParaRPr sz="1400" dirty="0">
                        <a:latin typeface="Century Gothic" panose="020B0502020202020204" pitchFamily="34" charset="0"/>
                        <a:cs typeface="Calibri"/>
                      </a:endParaRPr>
                    </a:p>
                  </a:txBody>
                  <a:tcPr marL="0" marR="0" marT="36195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8054">
                <a:tc gridSpan="2"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1400" dirty="0"/>
                        <a:t>What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resources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might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use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help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in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this</a:t>
                      </a:r>
                      <a:r>
                        <a:rPr sz="1400" spc="-15" dirty="0"/>
                        <a:t> </a:t>
                      </a:r>
                      <a:r>
                        <a:rPr sz="1400" spc="-10" dirty="0"/>
                        <a:t>situation?</a:t>
                      </a:r>
                      <a:endParaRPr sz="1400" dirty="0">
                        <a:latin typeface="Century Gothic" panose="020B0502020202020204" pitchFamily="34" charset="0"/>
                        <a:cs typeface="Calibri"/>
                      </a:endParaRPr>
                    </a:p>
                  </a:txBody>
                  <a:tcPr marL="0" marR="0" marT="20955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31668">
                <a:tc gridSpan="2">
                  <a:txBody>
                    <a:bodyPr/>
                    <a:lstStyle/>
                    <a:p>
                      <a:pPr marL="90805" marR="502284">
                        <a:lnSpc>
                          <a:spcPts val="2100"/>
                        </a:lnSpc>
                        <a:spcBef>
                          <a:spcPts val="365"/>
                        </a:spcBef>
                      </a:pPr>
                      <a:r>
                        <a:rPr sz="1400" dirty="0"/>
                        <a:t>With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regard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managing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this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situation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have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identified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any</a:t>
                      </a:r>
                      <a:r>
                        <a:rPr sz="1400" spc="-30" dirty="0"/>
                        <a:t> </a:t>
                      </a:r>
                      <a:r>
                        <a:rPr sz="1400" spc="-10" dirty="0"/>
                        <a:t>changes </a:t>
                      </a:r>
                      <a:r>
                        <a:rPr sz="1400" dirty="0"/>
                        <a:t>which</a:t>
                      </a:r>
                      <a:r>
                        <a:rPr sz="1400" spc="5" dirty="0"/>
                        <a:t> </a:t>
                      </a:r>
                      <a:r>
                        <a:rPr sz="1400" dirty="0"/>
                        <a:t>need</a:t>
                      </a:r>
                      <a:r>
                        <a:rPr sz="1400" spc="5" dirty="0"/>
                        <a:t> </a:t>
                      </a:r>
                      <a:r>
                        <a:rPr sz="1400" dirty="0"/>
                        <a:t>to be</a:t>
                      </a:r>
                      <a:r>
                        <a:rPr sz="1400" spc="5" dirty="0"/>
                        <a:t> </a:t>
                      </a:r>
                      <a:r>
                        <a:rPr sz="1400" spc="-20" dirty="0"/>
                        <a:t>made?</a:t>
                      </a:r>
                      <a:endParaRPr sz="1400" dirty="0">
                        <a:latin typeface="Century Gothic" panose="020B0502020202020204" pitchFamily="34" charset="0"/>
                        <a:cs typeface="Calibri"/>
                      </a:endParaRPr>
                    </a:p>
                  </a:txBody>
                  <a:tcPr marL="0" marR="0" marT="34766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xfrm>
            <a:off x="3249326" y="6433492"/>
            <a:ext cx="2646045" cy="2114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kern="0"/>
            </a:defPPr>
            <a:lvl1pPr>
              <a:defRPr sz="1200" b="0" i="0">
                <a:solidFill>
                  <a:srgbClr val="898989"/>
                </a:solidFill>
                <a:latin typeface="Calibri"/>
                <a:cs typeface="Calibri"/>
              </a:defRPr>
            </a:lvl1pPr>
          </a:lstStyle>
          <a:p>
            <a:pPr marL="9525">
              <a:spcBef>
                <a:spcPts val="30"/>
              </a:spcBef>
            </a:pPr>
            <a:r>
              <a:rPr lang="en-US" spc="-10" dirty="0"/>
              <a:t>Adapted from flash card pack produced by Tom Burr &amp; Barry Featherstone for East Kent Hospitals NHS Foundation Trust </a:t>
            </a:r>
            <a:endParaRPr spc="-8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9490548"/>
              </p:ext>
            </p:extLst>
          </p:nvPr>
        </p:nvGraphicFramePr>
        <p:xfrm>
          <a:off x="254000" y="190723"/>
          <a:ext cx="8712199" cy="4839322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24034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087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0378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345"/>
                        </a:spcBef>
                      </a:pPr>
                      <a:r>
                        <a:rPr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FIRE</a:t>
                      </a:r>
                      <a:r>
                        <a:rPr sz="1800" b="1" spc="-15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800" b="1" spc="-1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ALARM</a:t>
                      </a:r>
                      <a:endParaRPr sz="18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cs typeface="Calibri"/>
                      </a:endParaRPr>
                    </a:p>
                  </a:txBody>
                  <a:tcPr marL="0" marR="0" marT="223361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2004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1400" dirty="0">
                          <a:latin typeface="Century Gothic" panose="020B0502020202020204" pitchFamily="34" charset="0"/>
                        </a:rPr>
                        <a:t>Human</a:t>
                      </a:r>
                      <a:r>
                        <a:rPr sz="1400" spc="-10" dirty="0">
                          <a:latin typeface="Century Gothic" panose="020B0502020202020204" pitchFamily="34" charset="0"/>
                        </a:rPr>
                        <a:t> Factors:</a:t>
                      </a:r>
                      <a:endParaRPr sz="1400" dirty="0">
                        <a:latin typeface="Century Gothic" panose="020B0502020202020204" pitchFamily="34" charset="0"/>
                        <a:cs typeface="Calibri"/>
                      </a:endParaRPr>
                    </a:p>
                  </a:txBody>
                  <a:tcPr marL="0" marR="0" marT="68104" marB="0"/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1400" dirty="0">
                          <a:latin typeface="Century Gothic" panose="020B0502020202020204" pitchFamily="34" charset="0"/>
                        </a:rPr>
                        <a:t>Systems,</a:t>
                      </a:r>
                      <a:r>
                        <a:rPr sz="1400" spc="-8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Equipment,</a:t>
                      </a:r>
                      <a:r>
                        <a:rPr sz="1400" spc="-75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spc="-10" dirty="0">
                          <a:latin typeface="Century Gothic" panose="020B0502020202020204" pitchFamily="34" charset="0"/>
                        </a:rPr>
                        <a:t>Environment</a:t>
                      </a:r>
                      <a:endParaRPr sz="1400" dirty="0">
                        <a:latin typeface="Century Gothic" panose="020B0502020202020204" pitchFamily="34" charset="0"/>
                        <a:cs typeface="Calibri"/>
                      </a:endParaRPr>
                    </a:p>
                  </a:txBody>
                  <a:tcPr marL="0" marR="0" marT="68104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78042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400" spc="-10" dirty="0">
                          <a:latin typeface="Century Gothic" panose="020B0502020202020204" pitchFamily="34" charset="0"/>
                        </a:rPr>
                        <a:t>Problem:</a:t>
                      </a:r>
                      <a:endParaRPr sz="1400" dirty="0">
                        <a:latin typeface="Century Gothic" panose="020B0502020202020204" pitchFamily="34" charset="0"/>
                        <a:cs typeface="Calibri"/>
                      </a:endParaRPr>
                    </a:p>
                  </a:txBody>
                  <a:tcPr marL="0" marR="0" marT="23813" marB="0"/>
                </a:tc>
                <a:tc>
                  <a:txBody>
                    <a:bodyPr/>
                    <a:lstStyle/>
                    <a:p>
                      <a:pPr marL="91440" marR="122555">
                        <a:lnSpc>
                          <a:spcPct val="100299"/>
                        </a:lnSpc>
                        <a:spcBef>
                          <a:spcPts val="245"/>
                        </a:spcBef>
                      </a:pPr>
                      <a:r>
                        <a:rPr sz="1400" dirty="0">
                          <a:latin typeface="Century Gothic" panose="020B0502020202020204" pitchFamily="34" charset="0"/>
                        </a:rPr>
                        <a:t>Halfway</a:t>
                      </a:r>
                      <a:r>
                        <a:rPr sz="1400" spc="-45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through</a:t>
                      </a:r>
                      <a:r>
                        <a:rPr sz="1400" spc="-3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the</a:t>
                      </a:r>
                      <a:r>
                        <a:rPr sz="1400" spc="-35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operating</a:t>
                      </a:r>
                      <a:r>
                        <a:rPr sz="1400" spc="-35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list</a:t>
                      </a:r>
                      <a:r>
                        <a:rPr sz="1400" spc="-4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spc="-20" dirty="0">
                          <a:latin typeface="Century Gothic" panose="020B0502020202020204" pitchFamily="34" charset="0"/>
                        </a:rPr>
                        <a:t>(mid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operation)</a:t>
                      </a:r>
                      <a:r>
                        <a:rPr sz="1400" spc="-3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the</a:t>
                      </a:r>
                      <a:r>
                        <a:rPr sz="1400" spc="-25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fire</a:t>
                      </a:r>
                      <a:r>
                        <a:rPr sz="1400" spc="-3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alarm</a:t>
                      </a:r>
                      <a:r>
                        <a:rPr sz="1400" spc="-3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goes</a:t>
                      </a:r>
                      <a:r>
                        <a:rPr sz="1400" spc="-35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spc="-20" dirty="0">
                          <a:latin typeface="Century Gothic" panose="020B0502020202020204" pitchFamily="34" charset="0"/>
                        </a:rPr>
                        <a:t>off.</a:t>
                      </a:r>
                      <a:r>
                        <a:rPr sz="1400" spc="-4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spc="-20" dirty="0">
                          <a:latin typeface="Century Gothic" panose="020B0502020202020204" pitchFamily="34" charset="0"/>
                        </a:rPr>
                        <a:t>You</a:t>
                      </a:r>
                      <a:r>
                        <a:rPr sz="1400" spc="-25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are</a:t>
                      </a:r>
                      <a:r>
                        <a:rPr sz="1400" spc="-25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spc="-20" dirty="0">
                          <a:latin typeface="Century Gothic" panose="020B0502020202020204" pitchFamily="34" charset="0"/>
                        </a:rPr>
                        <a:t>told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‘Stage</a:t>
                      </a:r>
                      <a:r>
                        <a:rPr sz="1400" spc="-15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1</a:t>
                      </a:r>
                      <a:r>
                        <a:rPr sz="1400" spc="-2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spc="-10" dirty="0">
                          <a:latin typeface="Century Gothic" panose="020B0502020202020204" pitchFamily="34" charset="0"/>
                        </a:rPr>
                        <a:t>Alert’.</a:t>
                      </a:r>
                      <a:r>
                        <a:rPr sz="1400" spc="-25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There</a:t>
                      </a:r>
                      <a:r>
                        <a:rPr sz="1400" spc="-15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is</a:t>
                      </a:r>
                      <a:r>
                        <a:rPr sz="1400" spc="-25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a</a:t>
                      </a:r>
                      <a:r>
                        <a:rPr sz="1400" spc="-2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smell</a:t>
                      </a:r>
                      <a:r>
                        <a:rPr sz="1400" spc="-2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of</a:t>
                      </a:r>
                      <a:r>
                        <a:rPr sz="1400" spc="-2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smoke</a:t>
                      </a:r>
                      <a:r>
                        <a:rPr sz="1400" spc="-15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in</a:t>
                      </a:r>
                      <a:r>
                        <a:rPr sz="1400" spc="-1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spc="-25" dirty="0">
                          <a:latin typeface="Century Gothic" panose="020B0502020202020204" pitchFamily="34" charset="0"/>
                        </a:rPr>
                        <a:t>the </a:t>
                      </a:r>
                      <a:r>
                        <a:rPr sz="1400" spc="-10" dirty="0">
                          <a:latin typeface="Century Gothic" panose="020B0502020202020204" pitchFamily="34" charset="0"/>
                        </a:rPr>
                        <a:t>corridor.</a:t>
                      </a:r>
                      <a:endParaRPr sz="1400" dirty="0">
                        <a:latin typeface="Century Gothic" panose="020B0502020202020204" pitchFamily="34" charset="0"/>
                        <a:cs typeface="Calibri"/>
                      </a:endParaRPr>
                    </a:p>
                  </a:txBody>
                  <a:tcPr marL="0" marR="0" marT="23336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112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endParaRPr sz="200" dirty="0">
                        <a:latin typeface="Century Gothic" panose="020B0502020202020204" pitchFamily="34" charset="0"/>
                        <a:cs typeface="Calibri"/>
                      </a:endParaRPr>
                    </a:p>
                  </a:txBody>
                  <a:tcPr marL="0" marR="0" marT="23813" marB="0">
                    <a:noFill/>
                  </a:tcPr>
                </a:tc>
                <a:tc>
                  <a:txBody>
                    <a:bodyPr/>
                    <a:lstStyle/>
                    <a:p>
                      <a:pPr marL="91440" marR="122555">
                        <a:lnSpc>
                          <a:spcPct val="100299"/>
                        </a:lnSpc>
                        <a:spcBef>
                          <a:spcPts val="245"/>
                        </a:spcBef>
                      </a:pPr>
                      <a:endParaRPr sz="200" dirty="0">
                        <a:latin typeface="Century Gothic" panose="020B0502020202020204" pitchFamily="34" charset="0"/>
                        <a:cs typeface="Calibri"/>
                      </a:endParaRPr>
                    </a:p>
                  </a:txBody>
                  <a:tcPr marL="0" marR="0" marT="23336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9411282"/>
                  </a:ext>
                </a:extLst>
              </a:tr>
              <a:tr h="301737">
                <a:tc gridSpan="2"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34"/>
                        </a:spcBef>
                      </a:pPr>
                      <a:r>
                        <a:rPr sz="1400" b="1" spc="-10" dirty="0">
                          <a:latin typeface="Century Gothic" panose="020B0502020202020204" pitchFamily="34" charset="0"/>
                        </a:rPr>
                        <a:t>Questions:</a:t>
                      </a:r>
                      <a:endParaRPr sz="1400" b="1" dirty="0">
                        <a:latin typeface="Century Gothic" panose="020B0502020202020204" pitchFamily="34" charset="0"/>
                        <a:cs typeface="Calibri"/>
                      </a:endParaRPr>
                    </a:p>
                  </a:txBody>
                  <a:tcPr marL="0" marR="0" marT="31908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2102">
                <a:tc gridSpan="2"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400" dirty="0">
                          <a:latin typeface="Century Gothic" panose="020B0502020202020204" pitchFamily="34" charset="0"/>
                        </a:rPr>
                        <a:t>What</a:t>
                      </a:r>
                      <a:r>
                        <a:rPr sz="1400" spc="-2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do</a:t>
                      </a:r>
                      <a:r>
                        <a:rPr sz="1400" spc="-15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you</a:t>
                      </a:r>
                      <a:r>
                        <a:rPr sz="1400" spc="-15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expect</a:t>
                      </a:r>
                      <a:r>
                        <a:rPr sz="1400" spc="-2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to</a:t>
                      </a:r>
                      <a:r>
                        <a:rPr sz="1400" spc="-10" dirty="0">
                          <a:latin typeface="Century Gothic" panose="020B0502020202020204" pitchFamily="34" charset="0"/>
                        </a:rPr>
                        <a:t> happen?</a:t>
                      </a:r>
                      <a:endParaRPr sz="1400" dirty="0">
                        <a:latin typeface="Century Gothic" panose="020B0502020202020204" pitchFamily="34" charset="0"/>
                        <a:cs typeface="Calibri"/>
                      </a:endParaRPr>
                    </a:p>
                  </a:txBody>
                  <a:tcPr marL="0" marR="0" marT="24288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6142">
                <a:tc gridSpan="2"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1400" dirty="0">
                          <a:latin typeface="Century Gothic" panose="020B0502020202020204" pitchFamily="34" charset="0"/>
                        </a:rPr>
                        <a:t>What</a:t>
                      </a:r>
                      <a:r>
                        <a:rPr sz="1400" spc="-4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steps</a:t>
                      </a:r>
                      <a:r>
                        <a:rPr sz="1400" spc="-25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would</a:t>
                      </a:r>
                      <a:r>
                        <a:rPr sz="1400" spc="-2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you</a:t>
                      </a:r>
                      <a:r>
                        <a:rPr sz="1400" spc="-25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take</a:t>
                      </a:r>
                      <a:r>
                        <a:rPr sz="1400" spc="-2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to</a:t>
                      </a:r>
                      <a:r>
                        <a:rPr sz="1400" spc="-25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reduce</a:t>
                      </a:r>
                      <a:r>
                        <a:rPr sz="1400" spc="-2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the</a:t>
                      </a:r>
                      <a:r>
                        <a:rPr sz="1400" spc="-2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risk</a:t>
                      </a:r>
                      <a:r>
                        <a:rPr sz="1400" spc="-35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of</a:t>
                      </a:r>
                      <a:r>
                        <a:rPr sz="1400" spc="-2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harm</a:t>
                      </a:r>
                      <a:r>
                        <a:rPr sz="1400" spc="-2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to</a:t>
                      </a:r>
                      <a:r>
                        <a:rPr sz="1400" spc="-25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the</a:t>
                      </a:r>
                      <a:r>
                        <a:rPr sz="1400" spc="-2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patient/</a:t>
                      </a:r>
                      <a:r>
                        <a:rPr sz="1400" spc="-2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spc="-10" dirty="0">
                          <a:latin typeface="Century Gothic" panose="020B0502020202020204" pitchFamily="34" charset="0"/>
                        </a:rPr>
                        <a:t>staff?</a:t>
                      </a:r>
                      <a:endParaRPr sz="1400" dirty="0">
                        <a:latin typeface="Century Gothic" panose="020B0502020202020204" pitchFamily="34" charset="0"/>
                        <a:cs typeface="Calibri"/>
                      </a:endParaRPr>
                    </a:p>
                  </a:txBody>
                  <a:tcPr marL="0" marR="0" marT="64294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1178">
                <a:tc gridSpan="2">
                  <a:txBody>
                    <a:bodyPr/>
                    <a:lstStyle/>
                    <a:p>
                      <a:pPr marL="90805" marR="133985">
                        <a:lnSpc>
                          <a:spcPts val="2100"/>
                        </a:lnSpc>
                        <a:spcBef>
                          <a:spcPts val="380"/>
                        </a:spcBef>
                      </a:pPr>
                      <a:r>
                        <a:rPr sz="1400" dirty="0">
                          <a:latin typeface="Century Gothic" panose="020B0502020202020204" pitchFamily="34" charset="0"/>
                        </a:rPr>
                        <a:t>What</a:t>
                      </a:r>
                      <a:r>
                        <a:rPr sz="1400" spc="-4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equipment</a:t>
                      </a:r>
                      <a:r>
                        <a:rPr sz="1400" spc="-35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maybe</a:t>
                      </a:r>
                      <a:r>
                        <a:rPr sz="1400" spc="-3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required</a:t>
                      </a:r>
                      <a:r>
                        <a:rPr sz="1400" spc="-3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to</a:t>
                      </a:r>
                      <a:r>
                        <a:rPr sz="1400" spc="-3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maintain</a:t>
                      </a:r>
                      <a:r>
                        <a:rPr sz="1400" spc="-3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patient</a:t>
                      </a:r>
                      <a:r>
                        <a:rPr sz="1400" spc="-35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safety</a:t>
                      </a:r>
                      <a:r>
                        <a:rPr sz="1400" spc="-35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and</a:t>
                      </a:r>
                      <a:r>
                        <a:rPr sz="1400" spc="-3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where</a:t>
                      </a:r>
                      <a:r>
                        <a:rPr sz="1400" spc="-3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is</a:t>
                      </a:r>
                      <a:r>
                        <a:rPr sz="1400" spc="-35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spc="-25" dirty="0">
                          <a:latin typeface="Century Gothic" panose="020B0502020202020204" pitchFamily="34" charset="0"/>
                        </a:rPr>
                        <a:t>it </a:t>
                      </a:r>
                      <a:r>
                        <a:rPr sz="1400" spc="-10" dirty="0">
                          <a:latin typeface="Century Gothic" panose="020B0502020202020204" pitchFamily="34" charset="0"/>
                        </a:rPr>
                        <a:t>located?</a:t>
                      </a:r>
                      <a:endParaRPr sz="1400" dirty="0">
                        <a:latin typeface="Century Gothic" panose="020B0502020202020204" pitchFamily="34" charset="0"/>
                        <a:cs typeface="Calibri"/>
                      </a:endParaRPr>
                    </a:p>
                  </a:txBody>
                  <a:tcPr marL="0" marR="0" marT="36195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0928">
                <a:tc gridSpan="2"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1400" dirty="0">
                          <a:latin typeface="Century Gothic" panose="020B0502020202020204" pitchFamily="34" charset="0"/>
                        </a:rPr>
                        <a:t>What</a:t>
                      </a:r>
                      <a:r>
                        <a:rPr sz="1400" spc="-3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resources</a:t>
                      </a:r>
                      <a:r>
                        <a:rPr sz="1400" spc="-2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might</a:t>
                      </a:r>
                      <a:r>
                        <a:rPr sz="1400" spc="-2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you</a:t>
                      </a:r>
                      <a:r>
                        <a:rPr sz="1400" spc="-15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use</a:t>
                      </a:r>
                      <a:r>
                        <a:rPr sz="1400" spc="-15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to</a:t>
                      </a:r>
                      <a:r>
                        <a:rPr sz="1400" spc="-15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help</a:t>
                      </a:r>
                      <a:r>
                        <a:rPr sz="1400" spc="-15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you</a:t>
                      </a:r>
                      <a:r>
                        <a:rPr sz="1400" spc="-15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in</a:t>
                      </a:r>
                      <a:r>
                        <a:rPr sz="1400" spc="-2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this</a:t>
                      </a:r>
                      <a:r>
                        <a:rPr sz="1400" spc="-15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spc="-10" dirty="0">
                          <a:latin typeface="Century Gothic" panose="020B0502020202020204" pitchFamily="34" charset="0"/>
                        </a:rPr>
                        <a:t>situation?</a:t>
                      </a:r>
                      <a:endParaRPr sz="1400" dirty="0">
                        <a:latin typeface="Century Gothic" panose="020B0502020202020204" pitchFamily="34" charset="0"/>
                        <a:cs typeface="Calibri"/>
                      </a:endParaRPr>
                    </a:p>
                  </a:txBody>
                  <a:tcPr marL="0" marR="0" marT="4953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83291">
                <a:tc gridSpan="2">
                  <a:txBody>
                    <a:bodyPr/>
                    <a:lstStyle/>
                    <a:p>
                      <a:pPr marL="90805" marR="502284">
                        <a:lnSpc>
                          <a:spcPts val="2100"/>
                        </a:lnSpc>
                        <a:spcBef>
                          <a:spcPts val="375"/>
                        </a:spcBef>
                      </a:pPr>
                      <a:r>
                        <a:rPr sz="1400" dirty="0">
                          <a:latin typeface="Century Gothic" panose="020B0502020202020204" pitchFamily="34" charset="0"/>
                        </a:rPr>
                        <a:t>With</a:t>
                      </a:r>
                      <a:r>
                        <a:rPr sz="1400" spc="-3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regard</a:t>
                      </a:r>
                      <a:r>
                        <a:rPr sz="1400" spc="-25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to</a:t>
                      </a:r>
                      <a:r>
                        <a:rPr sz="1400" spc="-3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managing</a:t>
                      </a:r>
                      <a:r>
                        <a:rPr sz="1400" spc="-25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this</a:t>
                      </a:r>
                      <a:r>
                        <a:rPr sz="1400" spc="-3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situation</a:t>
                      </a:r>
                      <a:r>
                        <a:rPr sz="1400" spc="-3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have</a:t>
                      </a:r>
                      <a:r>
                        <a:rPr sz="1400" spc="-2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you</a:t>
                      </a:r>
                      <a:r>
                        <a:rPr sz="1400" spc="-25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identified</a:t>
                      </a:r>
                      <a:r>
                        <a:rPr sz="1400" spc="-2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any</a:t>
                      </a:r>
                      <a:r>
                        <a:rPr sz="1400" spc="-3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spc="-10" dirty="0">
                          <a:latin typeface="Century Gothic" panose="020B0502020202020204" pitchFamily="34" charset="0"/>
                        </a:rPr>
                        <a:t>changes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which</a:t>
                      </a:r>
                      <a:r>
                        <a:rPr sz="1400" spc="5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need</a:t>
                      </a:r>
                      <a:r>
                        <a:rPr sz="1400" spc="5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to be</a:t>
                      </a:r>
                      <a:r>
                        <a:rPr sz="1400" spc="5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spc="-20" dirty="0">
                          <a:latin typeface="Century Gothic" panose="020B0502020202020204" pitchFamily="34" charset="0"/>
                        </a:rPr>
                        <a:t>made?</a:t>
                      </a:r>
                      <a:endParaRPr sz="1400" dirty="0">
                        <a:latin typeface="Century Gothic" panose="020B0502020202020204" pitchFamily="34" charset="0"/>
                        <a:cs typeface="Calibri"/>
                      </a:endParaRPr>
                    </a:p>
                  </a:txBody>
                  <a:tcPr marL="0" marR="0" marT="35719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xfrm>
            <a:off x="3249326" y="6433492"/>
            <a:ext cx="2646045" cy="2114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kern="0"/>
            </a:defPPr>
            <a:lvl1pPr>
              <a:defRPr sz="1200" b="0" i="0">
                <a:solidFill>
                  <a:srgbClr val="898989"/>
                </a:solidFill>
                <a:latin typeface="Calibri"/>
                <a:cs typeface="Calibri"/>
              </a:defRPr>
            </a:lvl1pPr>
          </a:lstStyle>
          <a:p>
            <a:pPr marL="9525">
              <a:spcBef>
                <a:spcPts val="30"/>
              </a:spcBef>
            </a:pPr>
            <a:r>
              <a:rPr lang="en-US" spc="-10" dirty="0"/>
              <a:t>Adapted from flash card pack produced by Tom Burr &amp; Barry Featherstone for East Kent Hospitals NHS Foundation Trust </a:t>
            </a:r>
            <a:endParaRPr spc="-8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5188246"/>
              </p:ext>
            </p:extLst>
          </p:nvPr>
        </p:nvGraphicFramePr>
        <p:xfrm>
          <a:off x="237067" y="190724"/>
          <a:ext cx="8779933" cy="2332196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24219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579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5485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345"/>
                        </a:spcBef>
                      </a:pPr>
                      <a:r>
                        <a:rPr sz="1800" b="1" spc="-10" dirty="0">
                          <a:solidFill>
                            <a:schemeClr val="tx1"/>
                          </a:solidFill>
                        </a:rPr>
                        <a:t>DISTRACTION</a:t>
                      </a:r>
                      <a:endParaRPr sz="180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223361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006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315"/>
                        </a:spcBef>
                      </a:pPr>
                      <a:r>
                        <a:rPr sz="1400" dirty="0"/>
                        <a:t>Human</a:t>
                      </a:r>
                      <a:r>
                        <a:rPr sz="1400" spc="-10" dirty="0"/>
                        <a:t> Factors: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125254" marB="0"/>
                </a:tc>
                <a:tc>
                  <a:txBody>
                    <a:bodyPr/>
                    <a:lstStyle/>
                    <a:p>
                      <a:pPr marL="90805" marR="952500">
                        <a:lnSpc>
                          <a:spcPts val="2100"/>
                        </a:lnSpc>
                        <a:spcBef>
                          <a:spcPts val="335"/>
                        </a:spcBef>
                      </a:pPr>
                      <a:r>
                        <a:rPr sz="1400" dirty="0"/>
                        <a:t>Systems,</a:t>
                      </a:r>
                      <a:r>
                        <a:rPr sz="1400" spc="-50" dirty="0"/>
                        <a:t> </a:t>
                      </a:r>
                      <a:r>
                        <a:rPr sz="1400" dirty="0"/>
                        <a:t>Human</a:t>
                      </a:r>
                      <a:r>
                        <a:rPr sz="1400" spc="-50" dirty="0"/>
                        <a:t> </a:t>
                      </a:r>
                      <a:r>
                        <a:rPr sz="1400" dirty="0"/>
                        <a:t>interaction,</a:t>
                      </a:r>
                      <a:r>
                        <a:rPr sz="1400" spc="-50" dirty="0"/>
                        <a:t> </a:t>
                      </a:r>
                      <a:r>
                        <a:rPr sz="1400" spc="-10" dirty="0"/>
                        <a:t>Equipment, Environment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1909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9728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400" spc="-10" dirty="0"/>
                        <a:t>Problem: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26194" marB="0"/>
                </a:tc>
                <a:tc>
                  <a:txBody>
                    <a:bodyPr/>
                    <a:lstStyle/>
                    <a:p>
                      <a:pPr marL="90805" marR="151765">
                        <a:lnSpc>
                          <a:spcPct val="99500"/>
                        </a:lnSpc>
                        <a:spcBef>
                          <a:spcPts val="290"/>
                        </a:spcBef>
                      </a:pPr>
                      <a:r>
                        <a:rPr sz="1400" spc="-20" dirty="0"/>
                        <a:t>You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are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in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middle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of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anaesthetising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an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ASA</a:t>
                      </a:r>
                      <a:r>
                        <a:rPr sz="1400" spc="-20" dirty="0"/>
                        <a:t> </a:t>
                      </a:r>
                      <a:r>
                        <a:rPr sz="1400" spc="-50" dirty="0"/>
                        <a:t>3 </a:t>
                      </a:r>
                      <a:r>
                        <a:rPr sz="1400" dirty="0"/>
                        <a:t>elderly</a:t>
                      </a:r>
                      <a:r>
                        <a:rPr sz="1400" spc="-40" dirty="0"/>
                        <a:t> </a:t>
                      </a:r>
                      <a:r>
                        <a:rPr sz="1400" dirty="0"/>
                        <a:t>patient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whose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circulation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is</a:t>
                      </a:r>
                      <a:r>
                        <a:rPr sz="1400" spc="-25" dirty="0"/>
                        <a:t> </a:t>
                      </a:r>
                      <a:r>
                        <a:rPr sz="1400" spc="-10" dirty="0"/>
                        <a:t>relatively </a:t>
                      </a:r>
                      <a:r>
                        <a:rPr sz="1400" dirty="0"/>
                        <a:t>unstable.</a:t>
                      </a:r>
                      <a:r>
                        <a:rPr sz="1400" spc="-45" dirty="0"/>
                        <a:t> </a:t>
                      </a:r>
                      <a:r>
                        <a:rPr sz="1400" spc="-20" dirty="0"/>
                        <a:t>You</a:t>
                      </a:r>
                      <a:r>
                        <a:rPr sz="1400" spc="-40" dirty="0"/>
                        <a:t> </a:t>
                      </a:r>
                      <a:r>
                        <a:rPr sz="1400" dirty="0"/>
                        <a:t>are</a:t>
                      </a:r>
                      <a:r>
                        <a:rPr sz="1400" spc="-35" dirty="0"/>
                        <a:t> </a:t>
                      </a:r>
                      <a:r>
                        <a:rPr sz="1400" dirty="0"/>
                        <a:t>interrupted</a:t>
                      </a:r>
                      <a:r>
                        <a:rPr sz="1400" spc="-40" dirty="0"/>
                        <a:t> </a:t>
                      </a:r>
                      <a:r>
                        <a:rPr sz="1400" dirty="0"/>
                        <a:t>by</a:t>
                      </a:r>
                      <a:r>
                        <a:rPr sz="1400" spc="-40" dirty="0"/>
                        <a:t> </a:t>
                      </a:r>
                      <a:r>
                        <a:rPr sz="1400" dirty="0"/>
                        <a:t>a</a:t>
                      </a:r>
                      <a:r>
                        <a:rPr sz="1400" spc="-45" dirty="0"/>
                        <a:t> </a:t>
                      </a:r>
                      <a:r>
                        <a:rPr sz="1400" dirty="0"/>
                        <a:t>colleague</a:t>
                      </a:r>
                      <a:r>
                        <a:rPr sz="1400" spc="-35" dirty="0"/>
                        <a:t> </a:t>
                      </a:r>
                      <a:r>
                        <a:rPr sz="1400" spc="-25" dirty="0"/>
                        <a:t>who </a:t>
                      </a:r>
                      <a:r>
                        <a:rPr sz="1400" dirty="0"/>
                        <a:t>walks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into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your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anaesthetic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room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demanding</a:t>
                      </a:r>
                      <a:r>
                        <a:rPr sz="1400" spc="-20" dirty="0"/>
                        <a:t> </a:t>
                      </a:r>
                      <a:r>
                        <a:rPr sz="1400" spc="-25" dirty="0"/>
                        <a:t>to </a:t>
                      </a:r>
                      <a:r>
                        <a:rPr sz="1400" dirty="0"/>
                        <a:t>borrow</a:t>
                      </a:r>
                      <a:r>
                        <a:rPr sz="1400" spc="-35" dirty="0"/>
                        <a:t> </a:t>
                      </a:r>
                      <a:r>
                        <a:rPr sz="1400" dirty="0"/>
                        <a:t>your</a:t>
                      </a:r>
                      <a:r>
                        <a:rPr sz="1400" spc="-35" dirty="0"/>
                        <a:t> </a:t>
                      </a:r>
                      <a:r>
                        <a:rPr sz="1400" dirty="0"/>
                        <a:t>infusion</a:t>
                      </a:r>
                      <a:r>
                        <a:rPr sz="1400" spc="-25" dirty="0"/>
                        <a:t> </a:t>
                      </a:r>
                      <a:r>
                        <a:rPr sz="1400" spc="-20" dirty="0"/>
                        <a:t>pump.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27623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1870025"/>
              </p:ext>
            </p:extLst>
          </p:nvPr>
        </p:nvGraphicFramePr>
        <p:xfrm>
          <a:off x="237067" y="2688725"/>
          <a:ext cx="8779933" cy="2331783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87799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18942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1400" spc="-10" dirty="0">
                          <a:solidFill>
                            <a:schemeClr val="tx1"/>
                          </a:solidFill>
                        </a:rPr>
                        <a:t>Questions:</a:t>
                      </a:r>
                      <a:endParaRPr sz="140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21907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1544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sz="1400" dirty="0"/>
                        <a:t>What</a:t>
                      </a:r>
                      <a:r>
                        <a:rPr sz="1400" spc="-35" dirty="0"/>
                        <a:t> </a:t>
                      </a:r>
                      <a:r>
                        <a:rPr sz="1400" dirty="0"/>
                        <a:t>are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risks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patient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in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this</a:t>
                      </a:r>
                      <a:r>
                        <a:rPr sz="1400" spc="-20" dirty="0"/>
                        <a:t> </a:t>
                      </a:r>
                      <a:r>
                        <a:rPr sz="1400" spc="-10" dirty="0"/>
                        <a:t>situation?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42863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6529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sz="1400" dirty="0"/>
                        <a:t>What</a:t>
                      </a:r>
                      <a:r>
                        <a:rPr sz="1400" spc="-35" dirty="0"/>
                        <a:t> </a:t>
                      </a:r>
                      <a:r>
                        <a:rPr sz="1400" dirty="0"/>
                        <a:t>would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10" dirty="0"/>
                        <a:t> </a:t>
                      </a:r>
                      <a:r>
                        <a:rPr sz="1400" spc="-25" dirty="0"/>
                        <a:t>do?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47149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7880">
                <a:tc>
                  <a:txBody>
                    <a:bodyPr/>
                    <a:lstStyle/>
                    <a:p>
                      <a:pPr marL="90805">
                        <a:lnSpc>
                          <a:spcPts val="2130"/>
                        </a:lnSpc>
                        <a:spcBef>
                          <a:spcPts val="295"/>
                        </a:spcBef>
                      </a:pPr>
                      <a:r>
                        <a:rPr sz="1400" dirty="0"/>
                        <a:t>How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would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give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colleague</a:t>
                      </a:r>
                      <a:r>
                        <a:rPr sz="1400" spc="-10" dirty="0"/>
                        <a:t> feedback?</a:t>
                      </a:r>
                      <a:endParaRPr sz="1400" dirty="0"/>
                    </a:p>
                    <a:p>
                      <a:pPr marL="90805">
                        <a:lnSpc>
                          <a:spcPts val="2130"/>
                        </a:lnSpc>
                      </a:pPr>
                      <a:r>
                        <a:rPr sz="1400" b="1" dirty="0">
                          <a:solidFill>
                            <a:srgbClr val="7F7F7F"/>
                          </a:solidFill>
                        </a:rPr>
                        <a:t>SBIC</a:t>
                      </a:r>
                      <a:r>
                        <a:rPr sz="1400" b="1" spc="-30" dirty="0">
                          <a:solidFill>
                            <a:srgbClr val="7F7F7F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7F7F7F"/>
                          </a:solidFill>
                        </a:rPr>
                        <a:t>(situation,</a:t>
                      </a:r>
                      <a:r>
                        <a:rPr sz="1400" spc="-10" dirty="0">
                          <a:solidFill>
                            <a:srgbClr val="7F7F7F"/>
                          </a:solidFill>
                        </a:rPr>
                        <a:t> </a:t>
                      </a:r>
                      <a:r>
                        <a:rPr sz="1400" spc="-20" dirty="0">
                          <a:solidFill>
                            <a:srgbClr val="7F7F7F"/>
                          </a:solidFill>
                        </a:rPr>
                        <a:t>behaviour,</a:t>
                      </a:r>
                      <a:r>
                        <a:rPr sz="1400" spc="-15" dirty="0">
                          <a:solidFill>
                            <a:srgbClr val="7F7F7F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7F7F7F"/>
                          </a:solidFill>
                        </a:rPr>
                        <a:t>impact,</a:t>
                      </a:r>
                      <a:r>
                        <a:rPr sz="1400" spc="-10" dirty="0">
                          <a:solidFill>
                            <a:srgbClr val="7F7F7F"/>
                          </a:solidFill>
                        </a:rPr>
                        <a:t> change/continue)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28099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36888">
                <a:tc>
                  <a:txBody>
                    <a:bodyPr/>
                    <a:lstStyle/>
                    <a:p>
                      <a:pPr marL="90805" marR="502284">
                        <a:lnSpc>
                          <a:spcPts val="2100"/>
                        </a:lnSpc>
                        <a:spcBef>
                          <a:spcPts val="375"/>
                        </a:spcBef>
                      </a:pPr>
                      <a:r>
                        <a:rPr sz="1400" dirty="0"/>
                        <a:t>With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regard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managing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this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situation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have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identified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any</a:t>
                      </a:r>
                      <a:r>
                        <a:rPr sz="1400" spc="-30" dirty="0"/>
                        <a:t> </a:t>
                      </a:r>
                      <a:r>
                        <a:rPr sz="1400" spc="-10" dirty="0"/>
                        <a:t>changes </a:t>
                      </a:r>
                      <a:r>
                        <a:rPr sz="1400" dirty="0"/>
                        <a:t>which</a:t>
                      </a:r>
                      <a:r>
                        <a:rPr sz="1400" spc="5" dirty="0"/>
                        <a:t> </a:t>
                      </a:r>
                      <a:r>
                        <a:rPr sz="1400" dirty="0"/>
                        <a:t>need</a:t>
                      </a:r>
                      <a:r>
                        <a:rPr sz="1400" spc="5" dirty="0"/>
                        <a:t> </a:t>
                      </a:r>
                      <a:r>
                        <a:rPr sz="1400" dirty="0"/>
                        <a:t>to be</a:t>
                      </a:r>
                      <a:r>
                        <a:rPr sz="1400" spc="5" dirty="0"/>
                        <a:t> </a:t>
                      </a:r>
                      <a:r>
                        <a:rPr sz="1400" spc="-20" dirty="0"/>
                        <a:t>made?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5719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3249326" y="6433492"/>
            <a:ext cx="2646045" cy="2114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kern="0"/>
            </a:defPPr>
            <a:lvl1pPr>
              <a:defRPr sz="1200" b="0" i="0">
                <a:solidFill>
                  <a:srgbClr val="898989"/>
                </a:solidFill>
                <a:latin typeface="Calibri"/>
                <a:cs typeface="Calibri"/>
              </a:defRPr>
            </a:lvl1pPr>
          </a:lstStyle>
          <a:p>
            <a:pPr marL="9525">
              <a:spcBef>
                <a:spcPts val="30"/>
              </a:spcBef>
            </a:pPr>
            <a:r>
              <a:rPr lang="en-US" spc="-10" dirty="0"/>
              <a:t>Adapted from flash card pack produced by Tom Burr &amp; Barry Featherstone for East Kent Hospitals NHS Foundation Trust </a:t>
            </a:r>
            <a:endParaRPr spc="-8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0535693"/>
              </p:ext>
            </p:extLst>
          </p:nvPr>
        </p:nvGraphicFramePr>
        <p:xfrm>
          <a:off x="220134" y="190723"/>
          <a:ext cx="8746066" cy="2426017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2412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334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5485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0805" marR="1908810">
                        <a:lnSpc>
                          <a:spcPct val="100699"/>
                        </a:lnSpc>
                        <a:spcBef>
                          <a:spcPts val="825"/>
                        </a:spcBef>
                      </a:pPr>
                      <a:r>
                        <a:rPr sz="1800" b="1" dirty="0">
                          <a:solidFill>
                            <a:schemeClr val="tx1"/>
                          </a:solidFill>
                        </a:rPr>
                        <a:t>WRIST</a:t>
                      </a:r>
                      <a:r>
                        <a:rPr sz="1800" b="1" spc="-4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800" b="1" dirty="0">
                          <a:solidFill>
                            <a:schemeClr val="tx1"/>
                          </a:solidFill>
                        </a:rPr>
                        <a:t>BAND</a:t>
                      </a:r>
                      <a:r>
                        <a:rPr sz="1800" b="1" spc="-35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800" b="1" dirty="0">
                          <a:solidFill>
                            <a:schemeClr val="tx1"/>
                          </a:solidFill>
                        </a:rPr>
                        <a:t>ERROR</a:t>
                      </a:r>
                      <a:r>
                        <a:rPr sz="1800" b="1" spc="-4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800" b="1" spc="-50" dirty="0">
                          <a:solidFill>
                            <a:schemeClr val="tx1"/>
                          </a:solidFill>
                        </a:rPr>
                        <a:t>– </a:t>
                      </a:r>
                      <a:r>
                        <a:rPr sz="1800" b="1" dirty="0">
                          <a:solidFill>
                            <a:schemeClr val="tx1"/>
                          </a:solidFill>
                        </a:rPr>
                        <a:t>ALLERGY</a:t>
                      </a:r>
                      <a:r>
                        <a:rPr sz="1800" b="1" spc="-85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800" b="1" spc="-10" dirty="0">
                          <a:solidFill>
                            <a:schemeClr val="tx1"/>
                          </a:solidFill>
                        </a:rPr>
                        <a:t>STATUS</a:t>
                      </a:r>
                      <a:endParaRPr sz="180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78581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8141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1400" dirty="0"/>
                        <a:t>Human</a:t>
                      </a:r>
                      <a:r>
                        <a:rPr sz="1400" spc="-10" dirty="0"/>
                        <a:t> Factors: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68104" marB="0"/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1400" dirty="0"/>
                        <a:t>Systems,</a:t>
                      </a:r>
                      <a:r>
                        <a:rPr sz="1400" spc="-40" dirty="0"/>
                        <a:t> </a:t>
                      </a:r>
                      <a:r>
                        <a:rPr sz="1400" dirty="0"/>
                        <a:t>Human</a:t>
                      </a:r>
                      <a:r>
                        <a:rPr sz="1400" spc="-40" dirty="0"/>
                        <a:t> </a:t>
                      </a:r>
                      <a:r>
                        <a:rPr sz="1400" spc="-10" dirty="0"/>
                        <a:t>Interaction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68104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0302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400" spc="-10" dirty="0"/>
                        <a:t>Problem: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23813" marB="0"/>
                </a:tc>
                <a:tc>
                  <a:txBody>
                    <a:bodyPr/>
                    <a:lstStyle/>
                    <a:p>
                      <a:pPr marL="90805" marR="14224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400" dirty="0"/>
                        <a:t>After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the patient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has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been </a:t>
                      </a:r>
                      <a:r>
                        <a:rPr sz="1400" spc="-10" dirty="0"/>
                        <a:t>transferred</a:t>
                      </a:r>
                      <a:r>
                        <a:rPr sz="1400" dirty="0"/>
                        <a:t> under</a:t>
                      </a:r>
                      <a:r>
                        <a:rPr sz="1400" spc="-10" dirty="0"/>
                        <a:t> </a:t>
                      </a:r>
                      <a:r>
                        <a:rPr sz="1400" spc="-25" dirty="0"/>
                        <a:t>GA </a:t>
                      </a:r>
                      <a:r>
                        <a:rPr sz="1400" dirty="0"/>
                        <a:t>into</a:t>
                      </a:r>
                      <a:r>
                        <a:rPr sz="1400" spc="-35" dirty="0"/>
                        <a:t> </a:t>
                      </a:r>
                      <a:r>
                        <a:rPr sz="1400" dirty="0"/>
                        <a:t>theatre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from</a:t>
                      </a:r>
                      <a:r>
                        <a:rPr sz="1400" spc="-35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anaesthetic</a:t>
                      </a:r>
                      <a:r>
                        <a:rPr sz="1400" spc="-35" dirty="0"/>
                        <a:t> </a:t>
                      </a:r>
                      <a:r>
                        <a:rPr sz="1400" dirty="0"/>
                        <a:t>room</a:t>
                      </a:r>
                      <a:r>
                        <a:rPr sz="1400" spc="-30" dirty="0"/>
                        <a:t> </a:t>
                      </a:r>
                      <a:r>
                        <a:rPr sz="1400" spc="-25" dirty="0"/>
                        <a:t>you </a:t>
                      </a:r>
                      <a:r>
                        <a:rPr sz="1400" dirty="0"/>
                        <a:t>notice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that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drug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chart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states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ALLERGY</a:t>
                      </a:r>
                      <a:r>
                        <a:rPr sz="1400" spc="-25" dirty="0"/>
                        <a:t> TO </a:t>
                      </a:r>
                      <a:r>
                        <a:rPr sz="1400" dirty="0"/>
                        <a:t>PENICILLIN.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patient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is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wearing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a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white</a:t>
                      </a:r>
                      <a:r>
                        <a:rPr sz="1400" spc="-10" dirty="0"/>
                        <a:t> wrist </a:t>
                      </a:r>
                      <a:r>
                        <a:rPr sz="1400" dirty="0"/>
                        <a:t>band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and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anaesthetist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is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about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give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a</a:t>
                      </a:r>
                      <a:r>
                        <a:rPr sz="1400" spc="-15" dirty="0"/>
                        <a:t> </a:t>
                      </a:r>
                      <a:r>
                        <a:rPr sz="1400" spc="-20" dirty="0"/>
                        <a:t>dose </a:t>
                      </a:r>
                      <a:r>
                        <a:rPr sz="1400" dirty="0"/>
                        <a:t>of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IV</a:t>
                      </a:r>
                      <a:r>
                        <a:rPr sz="1400" spc="-15" dirty="0"/>
                        <a:t> </a:t>
                      </a:r>
                      <a:r>
                        <a:rPr sz="1400" spc="-10" dirty="0"/>
                        <a:t>Co-</a:t>
                      </a:r>
                      <a:r>
                        <a:rPr sz="1400" dirty="0"/>
                        <a:t>Amoxiclav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5" dirty="0"/>
                        <a:t> </a:t>
                      </a:r>
                      <a:r>
                        <a:rPr sz="1400" spc="-10" dirty="0"/>
                        <a:t>patient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23813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4067074"/>
              </p:ext>
            </p:extLst>
          </p:nvPr>
        </p:nvGraphicFramePr>
        <p:xfrm>
          <a:off x="220134" y="2674999"/>
          <a:ext cx="8746066" cy="2337267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87460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10529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400" spc="-10" dirty="0">
                          <a:solidFill>
                            <a:schemeClr val="tx1"/>
                          </a:solidFill>
                        </a:rPr>
                        <a:t>Questions:</a:t>
                      </a:r>
                      <a:endParaRPr sz="140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25241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0383">
                <a:tc>
                  <a:txBody>
                    <a:bodyPr/>
                    <a:lstStyle/>
                    <a:p>
                      <a:pPr marL="90805">
                        <a:lnSpc>
                          <a:spcPts val="2130"/>
                        </a:lnSpc>
                        <a:spcBef>
                          <a:spcPts val="285"/>
                        </a:spcBef>
                      </a:pPr>
                      <a:r>
                        <a:rPr sz="1400" dirty="0"/>
                        <a:t>How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would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stop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your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colleague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from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giving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15" dirty="0"/>
                        <a:t> </a:t>
                      </a:r>
                      <a:r>
                        <a:rPr sz="1400" spc="-10" dirty="0"/>
                        <a:t>antibiotic?</a:t>
                      </a:r>
                      <a:endParaRPr sz="1400" dirty="0"/>
                    </a:p>
                    <a:p>
                      <a:pPr marL="90805">
                        <a:lnSpc>
                          <a:spcPts val="2130"/>
                        </a:lnSpc>
                      </a:pPr>
                      <a:r>
                        <a:rPr sz="1400" dirty="0">
                          <a:solidFill>
                            <a:srgbClr val="7F7F7F"/>
                          </a:solidFill>
                        </a:rPr>
                        <a:t>CUSS</a:t>
                      </a:r>
                      <a:r>
                        <a:rPr sz="1400" spc="-30" dirty="0">
                          <a:solidFill>
                            <a:srgbClr val="7F7F7F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7F7F7F"/>
                          </a:solidFill>
                        </a:rPr>
                        <a:t>(I</a:t>
                      </a:r>
                      <a:r>
                        <a:rPr sz="1400" spc="-15" dirty="0">
                          <a:solidFill>
                            <a:srgbClr val="7F7F7F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7F7F7F"/>
                          </a:solidFill>
                        </a:rPr>
                        <a:t>am</a:t>
                      </a:r>
                      <a:r>
                        <a:rPr sz="1400" spc="-10" dirty="0">
                          <a:solidFill>
                            <a:srgbClr val="7F7F7F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7F7F7F"/>
                          </a:solidFill>
                        </a:rPr>
                        <a:t>concerned</a:t>
                      </a:r>
                      <a:r>
                        <a:rPr sz="1400" spc="-5" dirty="0">
                          <a:solidFill>
                            <a:srgbClr val="7F7F7F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7F7F7F"/>
                          </a:solidFill>
                        </a:rPr>
                        <a:t>that…,I</a:t>
                      </a:r>
                      <a:r>
                        <a:rPr sz="1400" spc="-20" dirty="0">
                          <a:solidFill>
                            <a:srgbClr val="7F7F7F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7F7F7F"/>
                          </a:solidFill>
                        </a:rPr>
                        <a:t>am</a:t>
                      </a:r>
                      <a:r>
                        <a:rPr sz="1400" spc="-10" dirty="0">
                          <a:solidFill>
                            <a:srgbClr val="7F7F7F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7F7F7F"/>
                          </a:solidFill>
                        </a:rPr>
                        <a:t>unsure</a:t>
                      </a:r>
                      <a:r>
                        <a:rPr sz="1400" spc="-5" dirty="0">
                          <a:solidFill>
                            <a:srgbClr val="7F7F7F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7F7F7F"/>
                          </a:solidFill>
                        </a:rPr>
                        <a:t>whether…,Is</a:t>
                      </a:r>
                      <a:r>
                        <a:rPr sz="1400" spc="-15" dirty="0">
                          <a:solidFill>
                            <a:srgbClr val="7F7F7F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7F7F7F"/>
                          </a:solidFill>
                        </a:rPr>
                        <a:t>it</a:t>
                      </a:r>
                      <a:r>
                        <a:rPr sz="1400" spc="-15" dirty="0">
                          <a:solidFill>
                            <a:srgbClr val="7F7F7F"/>
                          </a:solidFill>
                        </a:rPr>
                        <a:t> </a:t>
                      </a:r>
                      <a:r>
                        <a:rPr sz="1400" spc="-10" dirty="0">
                          <a:solidFill>
                            <a:srgbClr val="7F7F7F"/>
                          </a:solidFill>
                        </a:rPr>
                        <a:t>safe…?,STOP!)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27146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6596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sz="1400" dirty="0"/>
                        <a:t>What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would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do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keep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patient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safe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now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and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for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15" dirty="0"/>
                        <a:t> </a:t>
                      </a:r>
                      <a:r>
                        <a:rPr sz="1400" spc="-10" dirty="0"/>
                        <a:t>future?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51911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9672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845"/>
                        </a:spcBef>
                      </a:pPr>
                      <a:r>
                        <a:rPr sz="1400" dirty="0"/>
                        <a:t>How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might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this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situation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have</a:t>
                      </a:r>
                      <a:r>
                        <a:rPr sz="1400" spc="-10" dirty="0"/>
                        <a:t> arisen?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80486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20087">
                <a:tc>
                  <a:txBody>
                    <a:bodyPr/>
                    <a:lstStyle/>
                    <a:p>
                      <a:pPr marL="90805" marR="502284">
                        <a:lnSpc>
                          <a:spcPts val="2100"/>
                        </a:lnSpc>
                        <a:spcBef>
                          <a:spcPts val="375"/>
                        </a:spcBef>
                      </a:pPr>
                      <a:r>
                        <a:rPr sz="1400" dirty="0"/>
                        <a:t>With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regard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managing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this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situation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have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identified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any</a:t>
                      </a:r>
                      <a:r>
                        <a:rPr sz="1400" spc="-30" dirty="0"/>
                        <a:t> </a:t>
                      </a:r>
                      <a:r>
                        <a:rPr sz="1400" spc="-10" dirty="0"/>
                        <a:t>changes </a:t>
                      </a:r>
                      <a:r>
                        <a:rPr sz="1400" dirty="0"/>
                        <a:t>which</a:t>
                      </a:r>
                      <a:r>
                        <a:rPr sz="1400" spc="5" dirty="0"/>
                        <a:t> </a:t>
                      </a:r>
                      <a:r>
                        <a:rPr sz="1400" dirty="0"/>
                        <a:t>need</a:t>
                      </a:r>
                      <a:r>
                        <a:rPr sz="1400" spc="5" dirty="0"/>
                        <a:t> </a:t>
                      </a:r>
                      <a:r>
                        <a:rPr sz="1400" dirty="0"/>
                        <a:t>to be</a:t>
                      </a:r>
                      <a:r>
                        <a:rPr sz="1400" spc="5" dirty="0"/>
                        <a:t> </a:t>
                      </a:r>
                      <a:r>
                        <a:rPr sz="1400" spc="-20" dirty="0"/>
                        <a:t>made?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5719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3249326" y="6433492"/>
            <a:ext cx="2646045" cy="2114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kern="0"/>
            </a:defPPr>
            <a:lvl1pPr>
              <a:defRPr sz="1200" b="0" i="0">
                <a:solidFill>
                  <a:srgbClr val="898989"/>
                </a:solidFill>
                <a:latin typeface="Calibri"/>
                <a:cs typeface="Calibri"/>
              </a:defRPr>
            </a:lvl1pPr>
          </a:lstStyle>
          <a:p>
            <a:pPr marL="9525">
              <a:spcBef>
                <a:spcPts val="30"/>
              </a:spcBef>
            </a:pPr>
            <a:r>
              <a:rPr lang="en-US" spc="-10" dirty="0"/>
              <a:t>Adapted from flash card pack produced by Tom Burr &amp; Barry Featherstone for East Kent Hospitals NHS Foundation Trust </a:t>
            </a:r>
            <a:endParaRPr spc="-8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owerpointTheme2016">
  <a:themeElements>
    <a:clrScheme name="RCoA Branding 2016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291F51"/>
      </a:accent1>
      <a:accent2>
        <a:srgbClr val="50ABBF"/>
      </a:accent2>
      <a:accent3>
        <a:srgbClr val="8A5D9A"/>
      </a:accent3>
      <a:accent4>
        <a:srgbClr val="83B9E2"/>
      </a:accent4>
      <a:accent5>
        <a:srgbClr val="CD6084"/>
      </a:accent5>
      <a:accent6>
        <a:srgbClr val="888A88"/>
      </a:accent6>
      <a:hlink>
        <a:srgbClr val="50ABBF"/>
      </a:hlink>
      <a:folHlink>
        <a:srgbClr val="8A5D9A"/>
      </a:folHlink>
    </a:clrScheme>
    <a:fontScheme name="RCoA Branding Fonts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PowerpointTheme2016</Template>
  <TotalTime>322</TotalTime>
  <Words>4523</Words>
  <Application>Microsoft Office PowerPoint</Application>
  <PresentationFormat>On-screen Show (16:9)</PresentationFormat>
  <Paragraphs>440</Paragraphs>
  <Slides>38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3" baseType="lpstr">
      <vt:lpstr>Arial</vt:lpstr>
      <vt:lpstr>Calibri</vt:lpstr>
      <vt:lpstr>Century Gothic</vt:lpstr>
      <vt:lpstr>Times New Roman</vt:lpstr>
      <vt:lpstr>PowerpointTheme2016</vt:lpstr>
      <vt:lpstr>Theatre team training Flash Cards Starter Pack </vt:lpstr>
      <vt:lpstr>User Guide</vt:lpstr>
      <vt:lpstr>Ground Rules</vt:lpstr>
      <vt:lpstr>Flashcard Reader Key</vt:lpstr>
      <vt:lpstr>Sheep Model of Human Factors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The Royal College of Anaesthetists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 on two lines</dc:title>
  <dc:creator>Mandie Kelly</dc:creator>
  <cp:lastModifiedBy>Ruth Nichols</cp:lastModifiedBy>
  <cp:revision>21</cp:revision>
  <dcterms:created xsi:type="dcterms:W3CDTF">2016-05-26T12:40:39Z</dcterms:created>
  <dcterms:modified xsi:type="dcterms:W3CDTF">2023-07-14T10:38:17Z</dcterms:modified>
</cp:coreProperties>
</file>