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7" r:id="rId2"/>
    <p:sldId id="258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ABBF"/>
    <a:srgbClr val="898D8D"/>
    <a:srgbClr val="00A7B5"/>
    <a:srgbClr val="3F2A56"/>
    <a:srgbClr val="A05EB5"/>
    <a:srgbClr val="62B5E5"/>
    <a:srgbClr val="EF4A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948" y="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3000">
                <a:solidFill>
                  <a:srgbClr val="898D8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344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362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04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500">
                <a:solidFill>
                  <a:schemeClr val="tx1"/>
                </a:solidFill>
              </a:defRPr>
            </a:lvl2pPr>
            <a:lvl3pPr>
              <a:defRPr sz="2200"/>
            </a:lvl3pPr>
            <a:lvl4pPr>
              <a:defRPr sz="22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569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</p:spPr>
        <p:txBody>
          <a:bodyPr anchor="t">
            <a:normAutofit/>
          </a:bodyPr>
          <a:lstStyle>
            <a:lvl1pPr algn="l">
              <a:defRPr sz="3800" b="0" cap="none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757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549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210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617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130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650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767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4708900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66108-5AEF-D14E-BA70-38762366C1B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RCoA-Initials-RGB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5847" y="4435325"/>
            <a:ext cx="1168958" cy="540295"/>
          </a:xfrm>
          <a:prstGeom prst="rect">
            <a:avLst/>
          </a:prstGeom>
        </p:spPr>
      </p:pic>
      <p:pic>
        <p:nvPicPr>
          <p:cNvPr id="8" name="Picture 7" descr="RCoA-Initials-RGB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5847" y="4435325"/>
            <a:ext cx="1168958" cy="540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050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50ABBF"/>
          </a:solidFill>
          <a:latin typeface="Century Gothic"/>
          <a:ea typeface="+mj-ea"/>
          <a:cs typeface="Century Gothic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A7B5"/>
        </a:buClr>
        <a:buFont typeface="Arial"/>
        <a:buChar char="•"/>
        <a:defRPr sz="3200" kern="1200">
          <a:solidFill>
            <a:srgbClr val="3F2A56"/>
          </a:solidFill>
          <a:latin typeface="Century Gothic"/>
          <a:ea typeface="+mn-ea"/>
          <a:cs typeface="Century Gothic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3F2A56"/>
          </a:solidFill>
          <a:latin typeface="Century Gothic"/>
          <a:ea typeface="+mn-ea"/>
          <a:cs typeface="Century Gothic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A7B5"/>
        </a:buClr>
        <a:buFont typeface="Arial"/>
        <a:buChar char="•"/>
        <a:defRPr sz="2400" kern="1200">
          <a:solidFill>
            <a:srgbClr val="3F2A56"/>
          </a:solidFill>
          <a:latin typeface="Century Gothic"/>
          <a:ea typeface="+mn-ea"/>
          <a:cs typeface="Century Gothic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3F2A56"/>
          </a:solidFill>
          <a:latin typeface="Century Gothic"/>
          <a:ea typeface="+mn-ea"/>
          <a:cs typeface="Century Gothic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3F2A56"/>
          </a:solidFill>
          <a:latin typeface="Century Gothic"/>
          <a:ea typeface="+mn-ea"/>
          <a:cs typeface="Century Gothic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9B06898-FC35-5972-E299-0AB93DD54A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7039206"/>
              </p:ext>
            </p:extLst>
          </p:nvPr>
        </p:nvGraphicFramePr>
        <p:xfrm>
          <a:off x="93133" y="152400"/>
          <a:ext cx="8940799" cy="4886667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936447">
                  <a:extLst>
                    <a:ext uri="{9D8B030D-6E8A-4147-A177-3AD203B41FA5}">
                      <a16:colId xmlns:a16="http://schemas.microsoft.com/office/drawing/2014/main" val="2744662548"/>
                    </a:ext>
                  </a:extLst>
                </a:gridCol>
                <a:gridCol w="4023882">
                  <a:extLst>
                    <a:ext uri="{9D8B030D-6E8A-4147-A177-3AD203B41FA5}">
                      <a16:colId xmlns:a16="http://schemas.microsoft.com/office/drawing/2014/main" val="3092537306"/>
                    </a:ext>
                  </a:extLst>
                </a:gridCol>
                <a:gridCol w="2980470">
                  <a:extLst>
                    <a:ext uri="{9D8B030D-6E8A-4147-A177-3AD203B41FA5}">
                      <a16:colId xmlns:a16="http://schemas.microsoft.com/office/drawing/2014/main" val="3888534855"/>
                    </a:ext>
                  </a:extLst>
                </a:gridCol>
              </a:tblGrid>
              <a:tr h="232818">
                <a:tc gridSpan="3">
                  <a:txBody>
                    <a:bodyPr/>
                    <a:lstStyle/>
                    <a:p>
                      <a:r>
                        <a:rPr lang="en-US" sz="1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FLASH CARD TEMPLATE</a:t>
                      </a:r>
                      <a:endParaRPr lang="en-GB" sz="1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Arial Unicode MS"/>
                        <a:cs typeface="Arial Unicode MS"/>
                      </a:endParaRPr>
                    </a:p>
                  </a:txBody>
                  <a:tcPr marL="29059" marR="29059" marT="29059" marB="29059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3817254"/>
                  </a:ext>
                </a:extLst>
              </a:tr>
              <a:tr h="232818">
                <a:tc gridSpan="3">
                  <a:txBody>
                    <a:bodyPr/>
                    <a:lstStyle/>
                    <a:p>
                      <a:r>
                        <a:rPr lang="en-US" sz="1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Title A brief headline that captures the problem within a scenario</a:t>
                      </a:r>
                      <a:endParaRPr lang="en-GB" sz="1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Arial Unicode MS"/>
                        <a:cs typeface="Arial Unicode MS"/>
                      </a:endParaRPr>
                    </a:p>
                  </a:txBody>
                  <a:tcPr marL="29059" marR="29059" marT="29059" marB="29059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2865186"/>
                  </a:ext>
                </a:extLst>
              </a:tr>
              <a:tr h="383531"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Flash card reader</a:t>
                      </a:r>
                      <a:endParaRPr lang="en-GB" sz="1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Arial Unicode MS"/>
                        <a:cs typeface="Arial Unicode MS"/>
                      </a:endParaRPr>
                    </a:p>
                  </a:txBody>
                  <a:tcPr marL="29059" marR="29059" marT="29059" marB="29059"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An optional role to encourage full team participation. </a:t>
                      </a:r>
                      <a:endParaRPr lang="en-GB" sz="1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Arial Unicode MS"/>
                        <a:cs typeface="Arial Unicode MS"/>
                      </a:endParaRPr>
                    </a:p>
                  </a:txBody>
                  <a:tcPr marL="29059" marR="29059" marT="29059" marB="29059"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Resources</a:t>
                      </a:r>
                      <a:endParaRPr lang="en-GB" sz="1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Arial Unicode MS"/>
                        <a:cs typeface="Arial Unicode MS"/>
                      </a:endParaRPr>
                    </a:p>
                  </a:txBody>
                  <a:tcPr marL="29059" marR="29059" marT="29059" marB="29059"/>
                </a:tc>
                <a:extLst>
                  <a:ext uri="{0D108BD9-81ED-4DB2-BD59-A6C34878D82A}">
                    <a16:rowId xmlns:a16="http://schemas.microsoft.com/office/drawing/2014/main" val="2907875205"/>
                  </a:ext>
                </a:extLst>
              </a:tr>
              <a:tr h="1137094"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Initial scenario</a:t>
                      </a:r>
                      <a:endParaRPr lang="en-GB" sz="1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Arial Unicode MS"/>
                        <a:cs typeface="Arial Unicode MS"/>
                      </a:endParaRPr>
                    </a:p>
                  </a:txBody>
                  <a:tcPr marL="29059" marR="29059" marT="29059" marB="29059"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Create a brief scenario. This should be a short paragraph.</a:t>
                      </a:r>
                      <a:endParaRPr lang="en-GB" sz="110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r>
                        <a:rPr lang="en-US" sz="1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This could be a ‘known’ or ‘unknown’ patient emergency (QRH) or a team-based potential patient safety issue</a:t>
                      </a:r>
                      <a:endParaRPr lang="en-GB" sz="110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r>
                        <a:rPr lang="en-US" sz="1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E.g., …</a:t>
                      </a:r>
                      <a:endParaRPr lang="en-GB" sz="1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Arial Unicode MS"/>
                        <a:cs typeface="Arial Unicode MS"/>
                      </a:endParaRPr>
                    </a:p>
                  </a:txBody>
                  <a:tcPr marL="29059" marR="29059" marT="29059" marB="29059"/>
                </a:tc>
                <a:tc rowSpan="5">
                  <a:txBody>
                    <a:bodyPr/>
                    <a:lstStyle/>
                    <a:p>
                      <a:pPr marL="342900" lvl="0" indent="-342900" fontAlgn="base">
                        <a:buFont typeface="Arial" panose="020B0604020202020204" pitchFamily="34" charset="0"/>
                        <a:buChar char="●"/>
                      </a:pPr>
                      <a:r>
                        <a:rPr lang="en-US" sz="1100" u="none" strike="noStrike" kern="0" spc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Human factors team training tools/aides</a:t>
                      </a:r>
                      <a:endParaRPr lang="en-GB" sz="1100" u="none" strike="noStrike" kern="0" spc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fontAlgn="base">
                        <a:buFont typeface="Arial" panose="020B0604020202020204" pitchFamily="34" charset="0"/>
                        <a:buChar char="●"/>
                      </a:pPr>
                      <a:r>
                        <a:rPr lang="en-US" sz="1100" u="none" strike="noStrike" kern="0" spc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Guidelines/protocols (local/national)</a:t>
                      </a:r>
                      <a:endParaRPr lang="en-GB" sz="1100" u="none" strike="noStrike" kern="0" spc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fontAlgn="base">
                        <a:buFont typeface="Arial" panose="020B0604020202020204" pitchFamily="34" charset="0"/>
                        <a:buChar char="●"/>
                      </a:pPr>
                      <a:r>
                        <a:rPr lang="en-US" sz="1100" u="none" strike="noStrike" kern="0" spc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Specialist/senior help</a:t>
                      </a:r>
                      <a:endParaRPr lang="en-GB" sz="1100" u="none" strike="noStrike" kern="0" spc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fontAlgn="base">
                        <a:buFont typeface="Arial" panose="020B0604020202020204" pitchFamily="34" charset="0"/>
                        <a:buChar char="●"/>
                      </a:pPr>
                      <a:r>
                        <a:rPr lang="en-US" sz="1100" u="none" strike="noStrike" kern="0" spc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Equipment</a:t>
                      </a:r>
                      <a:endParaRPr lang="en-GB" sz="1100" u="none" strike="noStrike" kern="0" spc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r>
                        <a:rPr lang="en-GB" sz="1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 </a:t>
                      </a:r>
                      <a:endParaRPr lang="en-GB" sz="1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Arial Unicode MS"/>
                        <a:cs typeface="Arial Unicode MS"/>
                      </a:endParaRPr>
                    </a:p>
                  </a:txBody>
                  <a:tcPr marL="29059" marR="29059" marT="29059" marB="29059"/>
                </a:tc>
                <a:extLst>
                  <a:ext uri="{0D108BD9-81ED-4DB2-BD59-A6C34878D82A}">
                    <a16:rowId xmlns:a16="http://schemas.microsoft.com/office/drawing/2014/main" val="3419925415"/>
                  </a:ext>
                </a:extLst>
              </a:tr>
              <a:tr h="684957"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Opening question</a:t>
                      </a:r>
                      <a:endParaRPr lang="en-GB" sz="1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Arial Unicode MS"/>
                        <a:cs typeface="Arial Unicode MS"/>
                      </a:endParaRPr>
                    </a:p>
                  </a:txBody>
                  <a:tcPr marL="29059" marR="29059" marT="29059" marB="29059"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Start with an open question that any team member can respond to</a:t>
                      </a:r>
                      <a:endParaRPr lang="en-GB" sz="110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r>
                        <a:rPr lang="en-US" sz="1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E.g., What would you do? (See below for more examples)</a:t>
                      </a:r>
                      <a:endParaRPr lang="en-GB" sz="1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Arial Unicode MS"/>
                        <a:cs typeface="Arial Unicode MS"/>
                      </a:endParaRPr>
                    </a:p>
                  </a:txBody>
                  <a:tcPr marL="29059" marR="29059" marT="29059" marB="29059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538496"/>
                  </a:ext>
                </a:extLst>
              </a:tr>
              <a:tr h="1137094"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Further events </a:t>
                      </a:r>
                      <a:endParaRPr lang="en-GB" sz="1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Arial Unicode MS"/>
                        <a:cs typeface="Arial Unicode MS"/>
                      </a:endParaRPr>
                    </a:p>
                  </a:txBody>
                  <a:tcPr marL="29059" marR="29059" marT="29059" marB="29059"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Again, this should be brief. Provides the opportunity to increase the complexity/acuity of the scenario. Can facilitate a more focused discussion around a particular area of team-working</a:t>
                      </a:r>
                      <a:endParaRPr lang="en-GB" sz="110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r>
                        <a:rPr lang="en-US" sz="1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(See below for examples)</a:t>
                      </a:r>
                      <a:endParaRPr lang="en-GB" sz="1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Arial Unicode MS"/>
                        <a:cs typeface="Arial Unicode MS"/>
                      </a:endParaRPr>
                    </a:p>
                  </a:txBody>
                  <a:tcPr marL="29059" marR="29059" marT="29059" marB="29059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6734094"/>
                  </a:ext>
                </a:extLst>
              </a:tr>
              <a:tr h="684957"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Further questions</a:t>
                      </a:r>
                      <a:endParaRPr lang="en-GB" sz="1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Arial Unicode MS"/>
                        <a:cs typeface="Arial Unicode MS"/>
                      </a:endParaRPr>
                    </a:p>
                  </a:txBody>
                  <a:tcPr marL="29059" marR="29059" marT="29059" marB="29059"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More focused questions drawing out particular skills or human factors. Try up to 3 questions.</a:t>
                      </a:r>
                      <a:endParaRPr lang="en-GB" sz="110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r>
                        <a:rPr lang="en-US" sz="1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(See below for examples)</a:t>
                      </a:r>
                      <a:endParaRPr lang="en-GB" sz="1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Arial Unicode MS"/>
                        <a:cs typeface="Arial Unicode MS"/>
                      </a:endParaRPr>
                    </a:p>
                  </a:txBody>
                  <a:tcPr marL="29059" marR="29059" marT="29059" marB="29059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0728361"/>
                  </a:ext>
                </a:extLst>
              </a:tr>
              <a:tr h="383531"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Closing question</a:t>
                      </a:r>
                      <a:endParaRPr lang="en-GB" sz="1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Arial Unicode MS"/>
                        <a:cs typeface="Arial Unicode MS"/>
                      </a:endParaRPr>
                    </a:p>
                  </a:txBody>
                  <a:tcPr marL="29059" marR="29059" marT="29059" marB="29059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A learning-focused question</a:t>
                      </a:r>
                      <a:endParaRPr lang="en-GB" sz="11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r>
                        <a:rPr lang="en-US" sz="11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(See below for examples)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Arial Unicode MS"/>
                        <a:cs typeface="Arial Unicode MS"/>
                      </a:endParaRPr>
                    </a:p>
                  </a:txBody>
                  <a:tcPr marL="29059" marR="29059" marT="29059" marB="29059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0385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8541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75BC120C-EC70-4C88-1F78-96CB3F5D26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1381058"/>
              </p:ext>
            </p:extLst>
          </p:nvPr>
        </p:nvGraphicFramePr>
        <p:xfrm>
          <a:off x="237067" y="190723"/>
          <a:ext cx="8763000" cy="4821542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174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455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51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00" i="1" dirty="0" err="1">
                          <a:latin typeface="Century Gothic" panose="020B0502020202020204" pitchFamily="34" charset="0"/>
                          <a:cs typeface="Times New Roman"/>
                        </a:rPr>
                        <a:t>Colour</a:t>
                      </a:r>
                      <a:r>
                        <a:rPr lang="en-US" sz="1300" i="1" dirty="0">
                          <a:latin typeface="Century Gothic" panose="020B0502020202020204" pitchFamily="34" charset="0"/>
                          <a:cs typeface="Times New Roman"/>
                        </a:rPr>
                        <a:t> code for flash card reader</a:t>
                      </a:r>
                      <a:endParaRPr sz="1300" i="1" dirty="0"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445"/>
                        </a:spcBef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Title</a:t>
                      </a:r>
                      <a:endParaRPr sz="18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13763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35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9052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n-US" sz="1400" i="1" dirty="0">
                          <a:latin typeface="Century Gothic" panose="020B0502020202020204" pitchFamily="34" charset="0"/>
                          <a:cs typeface="Calibri"/>
                        </a:rPr>
                        <a:t>List human factors learning aims</a:t>
                      </a:r>
                      <a:endParaRPr sz="1400" i="1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9052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72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23813" marB="0"/>
                </a:tc>
                <a:tc>
                  <a:txBody>
                    <a:bodyPr/>
                    <a:lstStyle/>
                    <a:p>
                      <a:pPr marL="91440" marR="789305">
                        <a:lnSpc>
                          <a:spcPts val="2100"/>
                        </a:lnSpc>
                        <a:spcBef>
                          <a:spcPts val="370"/>
                        </a:spcBef>
                      </a:pPr>
                      <a:r>
                        <a:rPr lang="en-US" sz="1400" i="1" dirty="0"/>
                        <a:t>Explain initial scenario</a:t>
                      </a:r>
                      <a:endParaRPr sz="1400" i="1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5243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618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783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1400" b="1" spc="-10" dirty="0"/>
                        <a:t>Questions:</a:t>
                      </a:r>
                      <a:endParaRPr sz="1400" b="1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22383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783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lang="en-US" sz="1400" i="1" dirty="0">
                          <a:latin typeface="Century Gothic" panose="020B0502020202020204" pitchFamily="34" charset="0"/>
                          <a:cs typeface="Calibri"/>
                        </a:rPr>
                        <a:t>Opening questions</a:t>
                      </a:r>
                      <a:endParaRPr sz="1400" i="1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24288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983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lang="en-US" sz="1400" i="1" dirty="0">
                          <a:latin typeface="Century Gothic" panose="020B0502020202020204" pitchFamily="34" charset="0"/>
                          <a:cs typeface="Calibri"/>
                        </a:rPr>
                        <a:t>Further questions</a:t>
                      </a:r>
                      <a:endParaRPr sz="1400" i="1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26194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5372">
                <a:tc gridSpan="2">
                  <a:txBody>
                    <a:bodyPr/>
                    <a:lstStyle/>
                    <a:p>
                      <a:pPr marL="90805" marR="133985" lvl="0" indent="0" algn="l" defTabSz="457200" rtl="0" eaLnBrk="1" fontAlgn="auto" latinLnBrk="0" hangingPunct="1">
                        <a:lnSpc>
                          <a:spcPts val="2100"/>
                        </a:lnSpc>
                        <a:spcBef>
                          <a:spcPts val="3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>
                          <a:latin typeface="Century Gothic" panose="020B0502020202020204" pitchFamily="34" charset="0"/>
                          <a:cs typeface="Calibri"/>
                        </a:rPr>
                        <a:t>Further questions</a:t>
                      </a:r>
                    </a:p>
                  </a:txBody>
                  <a:tcPr marL="0" marR="0" marT="3619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8054">
                <a:tc gridSpan="2">
                  <a:txBody>
                    <a:bodyPr/>
                    <a:lstStyle/>
                    <a:p>
                      <a:pPr marL="90805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2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>
                          <a:latin typeface="Century Gothic" panose="020B0502020202020204" pitchFamily="34" charset="0"/>
                          <a:cs typeface="Calibri"/>
                        </a:rPr>
                        <a:t>Further questions</a:t>
                      </a:r>
                    </a:p>
                  </a:txBody>
                  <a:tcPr marL="0" marR="0" marT="2095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31668">
                <a:tc gridSpan="2"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365"/>
                        </a:spcBef>
                      </a:pPr>
                      <a:r>
                        <a:rPr lang="en-US" sz="1400" i="1" dirty="0">
                          <a:latin typeface="Century Gothic" panose="020B0502020202020204" pitchFamily="34" charset="0"/>
                          <a:cs typeface="Calibri"/>
                        </a:rPr>
                        <a:t>Closing questions</a:t>
                      </a:r>
                      <a:endParaRPr sz="1400" i="1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4766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4418461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Theme2016">
  <a:themeElements>
    <a:clrScheme name="RCoA Branding 2016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291F51"/>
      </a:accent1>
      <a:accent2>
        <a:srgbClr val="50ABBF"/>
      </a:accent2>
      <a:accent3>
        <a:srgbClr val="8A5D9A"/>
      </a:accent3>
      <a:accent4>
        <a:srgbClr val="83B9E2"/>
      </a:accent4>
      <a:accent5>
        <a:srgbClr val="CD6084"/>
      </a:accent5>
      <a:accent6>
        <a:srgbClr val="888A88"/>
      </a:accent6>
      <a:hlink>
        <a:srgbClr val="50ABBF"/>
      </a:hlink>
      <a:folHlink>
        <a:srgbClr val="8A5D9A"/>
      </a:folHlink>
    </a:clrScheme>
    <a:fontScheme name="RCoA Branding Fonts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PowerpointTheme2016</Template>
  <TotalTime>65</TotalTime>
  <Words>228</Words>
  <Application>Microsoft Office PowerPoint</Application>
  <PresentationFormat>On-screen Show (16:9)</PresentationFormat>
  <Paragraphs>38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Times New Roman</vt:lpstr>
      <vt:lpstr>PowerpointTheme2016</vt:lpstr>
      <vt:lpstr>PowerPoint Presentation</vt:lpstr>
      <vt:lpstr>PowerPoint Presentation</vt:lpstr>
    </vt:vector>
  </TitlesOfParts>
  <Company>The Royal College of Anaesthetists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</dc:title>
  <dc:creator>Mandie Kelly</dc:creator>
  <cp:lastModifiedBy>Ruth Nichols</cp:lastModifiedBy>
  <cp:revision>12</cp:revision>
  <dcterms:created xsi:type="dcterms:W3CDTF">2016-05-26T12:40:39Z</dcterms:created>
  <dcterms:modified xsi:type="dcterms:W3CDTF">2023-06-16T13:21:27Z</dcterms:modified>
</cp:coreProperties>
</file>