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20"/>
  </p:notesMasterIdLst>
  <p:sldIdLst>
    <p:sldId id="256" r:id="rId2"/>
    <p:sldId id="257" r:id="rId3"/>
    <p:sldId id="279" r:id="rId4"/>
    <p:sldId id="262" r:id="rId5"/>
    <p:sldId id="265" r:id="rId6"/>
    <p:sldId id="264" r:id="rId7"/>
    <p:sldId id="271" r:id="rId8"/>
    <p:sldId id="272" r:id="rId9"/>
    <p:sldId id="280" r:id="rId10"/>
    <p:sldId id="273" r:id="rId11"/>
    <p:sldId id="274" r:id="rId12"/>
    <p:sldId id="275" r:id="rId13"/>
    <p:sldId id="276" r:id="rId14"/>
    <p:sldId id="277" r:id="rId15"/>
    <p:sldId id="268" r:id="rId16"/>
    <p:sldId id="278" r:id="rId17"/>
    <p:sldId id="281" r:id="rId18"/>
    <p:sldId id="270" r:id="rId19"/>
  </p:sldIdLst>
  <p:sldSz cx="9144000" cy="5143500" type="screen16x9"/>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ABBF"/>
    <a:srgbClr val="898D8D"/>
    <a:srgbClr val="00A7B5"/>
    <a:srgbClr val="3F2A56"/>
    <a:srgbClr val="A05EB5"/>
    <a:srgbClr val="62B5E5"/>
    <a:srgbClr val="EF4A8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59"/>
    <p:restoredTop sz="94697"/>
  </p:normalViewPr>
  <p:slideViewPr>
    <p:cSldViewPr snapToGrid="0" snapToObjects="1">
      <p:cViewPr varScale="1">
        <p:scale>
          <a:sx n="101" d="100"/>
          <a:sy n="101" d="100"/>
        </p:scale>
        <p:origin x="-96" y="-690"/>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4596D7-8CB0-48C4-98DB-78B0EBF7C7C2}" type="datetimeFigureOut">
              <a:rPr lang="en-GB" smtClean="0"/>
              <a:t>17/07/2017</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C9C634-0BA7-404F-AF42-67B1A59A2DF3}" type="slidenum">
              <a:rPr lang="en-GB" smtClean="0"/>
              <a:t>‹#›</a:t>
            </a:fld>
            <a:endParaRPr lang="en-GB" dirty="0"/>
          </a:p>
        </p:txBody>
      </p:sp>
    </p:spTree>
    <p:extLst>
      <p:ext uri="{BB962C8B-B14F-4D97-AF65-F5344CB8AC3E}">
        <p14:creationId xmlns:p14="http://schemas.microsoft.com/office/powerpoint/2010/main" val="2803992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94C9C634-0BA7-404F-AF42-67B1A59A2DF3}" type="slidenum">
              <a:rPr lang="en-GB" smtClean="0"/>
              <a:t>6</a:t>
            </a:fld>
            <a:endParaRPr lang="en-GB" dirty="0"/>
          </a:p>
        </p:txBody>
      </p:sp>
    </p:spTree>
    <p:extLst>
      <p:ext uri="{BB962C8B-B14F-4D97-AF65-F5344CB8AC3E}">
        <p14:creationId xmlns:p14="http://schemas.microsoft.com/office/powerpoint/2010/main" val="14520280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normAutofit/>
          </a:bodyPr>
          <a:lstStyle>
            <a:lvl1pPr>
              <a:defRPr sz="3800"/>
            </a:lvl1pPr>
          </a:lstStyle>
          <a:p>
            <a:r>
              <a:rPr lang="en-US" smtClean="0"/>
              <a:t>Click to edit Master title style</a:t>
            </a:r>
            <a:endParaRPr lang="en-US" dirty="0"/>
          </a:p>
        </p:txBody>
      </p:sp>
      <p:sp>
        <p:nvSpPr>
          <p:cNvPr id="3" name="Subtitle 2"/>
          <p:cNvSpPr>
            <a:spLocks noGrp="1"/>
          </p:cNvSpPr>
          <p:nvPr>
            <p:ph type="subTitle" idx="1"/>
          </p:nvPr>
        </p:nvSpPr>
        <p:spPr>
          <a:xfrm>
            <a:off x="1371600" y="2914650"/>
            <a:ext cx="6400800" cy="1314450"/>
          </a:xfrm>
        </p:spPr>
        <p:txBody>
          <a:bodyPr>
            <a:normAutofit/>
          </a:bodyPr>
          <a:lstStyle>
            <a:lvl1pPr marL="0" indent="0" algn="ctr">
              <a:buNone/>
              <a:defRPr sz="3000">
                <a:solidFill>
                  <a:srgbClr val="898D8D"/>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dirty="0"/>
          </a:p>
        </p:txBody>
      </p:sp>
    </p:spTree>
    <p:extLst>
      <p:ext uri="{BB962C8B-B14F-4D97-AF65-F5344CB8AC3E}">
        <p14:creationId xmlns:p14="http://schemas.microsoft.com/office/powerpoint/2010/main" val="251234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dirty="0"/>
          </a:p>
        </p:txBody>
      </p:sp>
    </p:spTree>
    <p:extLst>
      <p:ext uri="{BB962C8B-B14F-4D97-AF65-F5344CB8AC3E}">
        <p14:creationId xmlns:p14="http://schemas.microsoft.com/office/powerpoint/2010/main" val="23443625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80"/>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80"/>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dirty="0"/>
          </a:p>
        </p:txBody>
      </p:sp>
    </p:spTree>
    <p:extLst>
      <p:ext uri="{BB962C8B-B14F-4D97-AF65-F5344CB8AC3E}">
        <p14:creationId xmlns:p14="http://schemas.microsoft.com/office/powerpoint/2010/main" val="21600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defRPr sz="2800"/>
            </a:lvl1pPr>
            <a:lvl2pPr>
              <a:defRPr sz="2500">
                <a:solidFill>
                  <a:schemeClr val="tx1"/>
                </a:solidFill>
              </a:defRPr>
            </a:lvl2pPr>
            <a:lvl3pPr>
              <a:defRPr sz="2200"/>
            </a:lvl3pPr>
            <a:lvl4pPr>
              <a:defRPr sz="2200"/>
            </a:lvl4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dirty="0"/>
          </a:p>
        </p:txBody>
      </p:sp>
    </p:spTree>
    <p:extLst>
      <p:ext uri="{BB962C8B-B14F-4D97-AF65-F5344CB8AC3E}">
        <p14:creationId xmlns:p14="http://schemas.microsoft.com/office/powerpoint/2010/main" val="2072569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3305176"/>
            <a:ext cx="7772400" cy="1021556"/>
          </a:xfrm>
        </p:spPr>
        <p:txBody>
          <a:bodyPr anchor="t">
            <a:normAutofit/>
          </a:bodyPr>
          <a:lstStyle>
            <a:lvl1pPr algn="l">
              <a:defRPr sz="3800" b="0" cap="none"/>
            </a:lvl1pPr>
          </a:lstStyle>
          <a:p>
            <a:r>
              <a:rPr lang="en-GB" dirty="0" smtClean="0"/>
              <a:t>Click to edit master title style</a:t>
            </a:r>
            <a:endParaRPr lang="en-US" dirty="0"/>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32A66108-5AEF-D14E-BA70-38762366C1BF}" type="slidenum">
              <a:rPr lang="en-US" smtClean="0"/>
              <a:t>‹#›</a:t>
            </a:fld>
            <a:endParaRPr lang="en-US" dirty="0"/>
          </a:p>
        </p:txBody>
      </p:sp>
    </p:spTree>
    <p:extLst>
      <p:ext uri="{BB962C8B-B14F-4D97-AF65-F5344CB8AC3E}">
        <p14:creationId xmlns:p14="http://schemas.microsoft.com/office/powerpoint/2010/main" val="3260757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500"/>
            </a:lvl2pPr>
            <a:lvl3pPr>
              <a:defRPr sz="2200"/>
            </a:lvl3pPr>
            <a:lvl4pPr>
              <a:defRPr sz="2200"/>
            </a:lvl4pPr>
            <a:lvl5pPr>
              <a:defRPr sz="22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dirty="0"/>
          </a:p>
        </p:txBody>
      </p:sp>
    </p:spTree>
    <p:extLst>
      <p:ext uri="{BB962C8B-B14F-4D97-AF65-F5344CB8AC3E}">
        <p14:creationId xmlns:p14="http://schemas.microsoft.com/office/powerpoint/2010/main" val="1225549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3" name="Text Placeholder 2"/>
          <p:cNvSpPr>
            <a:spLocks noGrp="1"/>
          </p:cNvSpPr>
          <p:nvPr>
            <p:ph type="body" idx="1"/>
          </p:nvPr>
        </p:nvSpPr>
        <p:spPr>
          <a:xfrm>
            <a:off x="457200" y="1151335"/>
            <a:ext cx="4040188" cy="47982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30" y="1151335"/>
            <a:ext cx="4041775" cy="47982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0"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32A66108-5AEF-D14E-BA70-38762366C1BF}" type="slidenum">
              <a:rPr lang="en-US" smtClean="0"/>
              <a:t>‹#›</a:t>
            </a:fld>
            <a:endParaRPr lang="en-US" dirty="0"/>
          </a:p>
        </p:txBody>
      </p:sp>
    </p:spTree>
    <p:extLst>
      <p:ext uri="{BB962C8B-B14F-4D97-AF65-F5344CB8AC3E}">
        <p14:creationId xmlns:p14="http://schemas.microsoft.com/office/powerpoint/2010/main" val="3279210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800"/>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32A66108-5AEF-D14E-BA70-38762366C1BF}" type="slidenum">
              <a:rPr lang="en-US" smtClean="0"/>
              <a:t>‹#›</a:t>
            </a:fld>
            <a:endParaRPr lang="en-US" dirty="0"/>
          </a:p>
        </p:txBody>
      </p:sp>
    </p:spTree>
    <p:extLst>
      <p:ext uri="{BB962C8B-B14F-4D97-AF65-F5344CB8AC3E}">
        <p14:creationId xmlns:p14="http://schemas.microsoft.com/office/powerpoint/2010/main" val="3952617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32A66108-5AEF-D14E-BA70-38762366C1BF}" type="slidenum">
              <a:rPr lang="en-US" smtClean="0"/>
              <a:t>‹#›</a:t>
            </a:fld>
            <a:endParaRPr lang="en-US" dirty="0"/>
          </a:p>
        </p:txBody>
      </p:sp>
    </p:spTree>
    <p:extLst>
      <p:ext uri="{BB962C8B-B14F-4D97-AF65-F5344CB8AC3E}">
        <p14:creationId xmlns:p14="http://schemas.microsoft.com/office/powerpoint/2010/main" val="3887130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90"/>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5" y="1076328"/>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dirty="0"/>
          </a:p>
        </p:txBody>
      </p:sp>
    </p:spTree>
    <p:extLst>
      <p:ext uri="{BB962C8B-B14F-4D97-AF65-F5344CB8AC3E}">
        <p14:creationId xmlns:p14="http://schemas.microsoft.com/office/powerpoint/2010/main" val="938650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1"/>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4025505"/>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32A66108-5AEF-D14E-BA70-38762366C1BF}" type="slidenum">
              <a:rPr lang="en-US" smtClean="0"/>
              <a:t>‹#›</a:t>
            </a:fld>
            <a:endParaRPr lang="en-US" dirty="0"/>
          </a:p>
        </p:txBody>
      </p:sp>
    </p:spTree>
    <p:extLst>
      <p:ext uri="{BB962C8B-B14F-4D97-AF65-F5344CB8AC3E}">
        <p14:creationId xmlns:p14="http://schemas.microsoft.com/office/powerpoint/2010/main" val="1724767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457200" y="4708900"/>
            <a:ext cx="2133600" cy="273844"/>
          </a:xfrm>
          <a:prstGeom prst="rect">
            <a:avLst/>
          </a:prstGeom>
        </p:spPr>
        <p:txBody>
          <a:bodyPr vert="horz" lIns="91440" tIns="45720" rIns="91440" bIns="45720" rtlCol="0" anchor="ctr"/>
          <a:lstStyle>
            <a:lvl1pPr algn="l">
              <a:defRPr sz="900" b="1">
                <a:solidFill>
                  <a:schemeClr val="tx1">
                    <a:tint val="75000"/>
                  </a:schemeClr>
                </a:solidFill>
              </a:defRPr>
            </a:lvl1pPr>
          </a:lstStyle>
          <a:p>
            <a:fld id="{32A66108-5AEF-D14E-BA70-38762366C1BF}" type="slidenum">
              <a:rPr lang="en-US" smtClean="0"/>
              <a:pPr/>
              <a:t>‹#›</a:t>
            </a:fld>
            <a:endParaRPr lang="en-US" dirty="0"/>
          </a:p>
        </p:txBody>
      </p:sp>
      <p:pic>
        <p:nvPicPr>
          <p:cNvPr id="9" name="Picture 8" descr="RCoA-Initials-RGB.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85847" y="4435325"/>
            <a:ext cx="1168958" cy="540295"/>
          </a:xfrm>
          <a:prstGeom prst="rect">
            <a:avLst/>
          </a:prstGeom>
        </p:spPr>
      </p:pic>
      <p:pic>
        <p:nvPicPr>
          <p:cNvPr id="8" name="Picture 7" descr="RCoA-Initials-RGB.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785847" y="4435325"/>
            <a:ext cx="1168958" cy="540295"/>
          </a:xfrm>
          <a:prstGeom prst="rect">
            <a:avLst/>
          </a:prstGeom>
        </p:spPr>
      </p:pic>
    </p:spTree>
    <p:extLst>
      <p:ext uri="{BB962C8B-B14F-4D97-AF65-F5344CB8AC3E}">
        <p14:creationId xmlns:p14="http://schemas.microsoft.com/office/powerpoint/2010/main" val="109605069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4400" kern="1200">
          <a:solidFill>
            <a:srgbClr val="50ABBF"/>
          </a:solidFill>
          <a:latin typeface="Century Gothic"/>
          <a:ea typeface="+mj-ea"/>
          <a:cs typeface="Century Gothic"/>
        </a:defRPr>
      </a:lvl1pPr>
    </p:titleStyle>
    <p:bodyStyle>
      <a:lvl1pPr marL="342900" indent="-342900" algn="l" defTabSz="457200" rtl="0" eaLnBrk="1" latinLnBrk="0" hangingPunct="1">
        <a:spcBef>
          <a:spcPct val="20000"/>
        </a:spcBef>
        <a:buClr>
          <a:srgbClr val="00A7B5"/>
        </a:buClr>
        <a:buFont typeface="Arial"/>
        <a:buChar char="•"/>
        <a:defRPr sz="3200" kern="1200">
          <a:solidFill>
            <a:srgbClr val="3F2A56"/>
          </a:solidFill>
          <a:latin typeface="Century Gothic"/>
          <a:ea typeface="+mn-ea"/>
          <a:cs typeface="Century Gothic"/>
        </a:defRPr>
      </a:lvl1pPr>
      <a:lvl2pPr marL="742950" indent="-285750" algn="l" defTabSz="457200" rtl="0" eaLnBrk="1" latinLnBrk="0" hangingPunct="1">
        <a:spcBef>
          <a:spcPct val="20000"/>
        </a:spcBef>
        <a:buFont typeface="Arial"/>
        <a:buChar char="–"/>
        <a:defRPr sz="2800" kern="1200">
          <a:solidFill>
            <a:srgbClr val="3F2A56"/>
          </a:solidFill>
          <a:latin typeface="Century Gothic"/>
          <a:ea typeface="+mn-ea"/>
          <a:cs typeface="Century Gothic"/>
        </a:defRPr>
      </a:lvl2pPr>
      <a:lvl3pPr marL="1143000" indent="-228600" algn="l" defTabSz="457200" rtl="0" eaLnBrk="1" latinLnBrk="0" hangingPunct="1">
        <a:spcBef>
          <a:spcPct val="20000"/>
        </a:spcBef>
        <a:buClr>
          <a:srgbClr val="00A7B5"/>
        </a:buClr>
        <a:buFont typeface="Arial"/>
        <a:buChar char="•"/>
        <a:defRPr sz="2400" kern="1200">
          <a:solidFill>
            <a:srgbClr val="3F2A56"/>
          </a:solidFill>
          <a:latin typeface="Century Gothic"/>
          <a:ea typeface="+mn-ea"/>
          <a:cs typeface="Century Gothic"/>
        </a:defRPr>
      </a:lvl3pPr>
      <a:lvl4pPr marL="16002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4pPr>
      <a:lvl5pPr marL="2057400" indent="-228600" algn="l" defTabSz="457200" rtl="0" eaLnBrk="1" latinLnBrk="0" hangingPunct="1">
        <a:spcBef>
          <a:spcPct val="20000"/>
        </a:spcBef>
        <a:buFont typeface="Arial"/>
        <a:buChar char="»"/>
        <a:defRPr sz="2000" kern="1200">
          <a:solidFill>
            <a:srgbClr val="3F2A56"/>
          </a:solidFill>
          <a:latin typeface="Century Gothic"/>
          <a:ea typeface="+mn-ea"/>
          <a:cs typeface="Century Gothic"/>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unicef.org/media/files/FGCM_Lo_res.pdf" TargetMode="External"/><Relationship Id="rId2" Type="http://schemas.openxmlformats.org/officeDocument/2006/relationships/hyperlink" Target="http://www.unicef.or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e-lfh.org.uk/programmes/female-genital-mutilation/" TargetMode="External"/><Relationship Id="rId2" Type="http://schemas.openxmlformats.org/officeDocument/2006/relationships/hyperlink" Target="https://www.gov.uk/.../multi-agency-statutory-guidance-on-female-genital-mutilation"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fgmnationalgroup.org/documents/2015_fgm_safeguarding.pdf" TargetMode="External"/><Relationship Id="rId2" Type="http://schemas.openxmlformats.org/officeDocument/2006/relationships/hyperlink" Target="http://www.gpone.wales.nhs.uk/sitesplus/documents/1000/All%20Wales%20Clinical%20Pathway%20-%20FGM.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rcoa.ac.uk/safeguarding/child-protection/child-sexual-exploitatio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t="1" r="-50" b="28762"/>
          <a:stretch/>
        </p:blipFill>
        <p:spPr>
          <a:xfrm>
            <a:off x="0" y="0"/>
            <a:ext cx="9630888" cy="5143500"/>
          </a:xfrm>
          <a:prstGeom prst="rect">
            <a:avLst/>
          </a:prstGeom>
        </p:spPr>
      </p:pic>
      <p:sp>
        <p:nvSpPr>
          <p:cNvPr id="2" name="Title 1"/>
          <p:cNvSpPr>
            <a:spLocks noGrp="1"/>
          </p:cNvSpPr>
          <p:nvPr>
            <p:ph type="ctrTitle"/>
          </p:nvPr>
        </p:nvSpPr>
        <p:spPr>
          <a:xfrm>
            <a:off x="350516" y="2027030"/>
            <a:ext cx="7772400" cy="1933717"/>
          </a:xfrm>
        </p:spPr>
        <p:txBody>
          <a:bodyPr anchor="t">
            <a:normAutofit fontScale="90000"/>
          </a:bodyPr>
          <a:lstStyle/>
          <a:p>
            <a:pPr algn="l"/>
            <a:r>
              <a:rPr lang="en-US" sz="4000" dirty="0" smtClean="0">
                <a:solidFill>
                  <a:schemeClr val="bg1"/>
                </a:solidFill>
              </a:rPr>
              <a:t>Virtual Case </a:t>
            </a:r>
            <a:br>
              <a:rPr lang="en-US" sz="4000" dirty="0" smtClean="0">
                <a:solidFill>
                  <a:schemeClr val="bg1"/>
                </a:solidFill>
              </a:rPr>
            </a:br>
            <a:r>
              <a:rPr lang="en-US" sz="2200" dirty="0" smtClean="0">
                <a:solidFill>
                  <a:schemeClr val="bg1"/>
                </a:solidFill>
              </a:rPr>
              <a:t/>
            </a:r>
            <a:br>
              <a:rPr lang="en-US" sz="2200" dirty="0" smtClean="0">
                <a:solidFill>
                  <a:schemeClr val="bg1"/>
                </a:solidFill>
              </a:rPr>
            </a:br>
            <a:r>
              <a:rPr lang="en-US" sz="2200" dirty="0" smtClean="0">
                <a:solidFill>
                  <a:schemeClr val="bg1"/>
                </a:solidFill>
              </a:rPr>
              <a:t>Female Genital Mutilation</a:t>
            </a:r>
            <a:br>
              <a:rPr lang="en-US" sz="2200" dirty="0" smtClean="0">
                <a:solidFill>
                  <a:schemeClr val="bg1"/>
                </a:solidFill>
              </a:rPr>
            </a:br>
            <a:r>
              <a:rPr lang="en-US" sz="2200" dirty="0">
                <a:solidFill>
                  <a:schemeClr val="bg1"/>
                </a:solidFill>
              </a:rPr>
              <a:t/>
            </a:r>
            <a:br>
              <a:rPr lang="en-US" sz="2200" dirty="0">
                <a:solidFill>
                  <a:schemeClr val="bg1"/>
                </a:solidFill>
              </a:rPr>
            </a:br>
            <a:r>
              <a:rPr lang="en-US" sz="2200" dirty="0" smtClean="0">
                <a:solidFill>
                  <a:schemeClr val="bg1"/>
                </a:solidFill>
              </a:rPr>
              <a:t>June 2017</a:t>
            </a:r>
            <a:endParaRPr lang="en-US" sz="2200" dirty="0">
              <a:solidFill>
                <a:schemeClr val="bg1"/>
              </a:solidFill>
            </a:endParaRPr>
          </a:p>
        </p:txBody>
      </p:sp>
    </p:spTree>
    <p:extLst>
      <p:ext uri="{BB962C8B-B14F-4D97-AF65-F5344CB8AC3E}">
        <p14:creationId xmlns:p14="http://schemas.microsoft.com/office/powerpoint/2010/main" val="630291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should you do next?</a:t>
            </a:r>
            <a:endParaRPr lang="en-US" sz="3200" dirty="0"/>
          </a:p>
        </p:txBody>
      </p:sp>
      <p:sp>
        <p:nvSpPr>
          <p:cNvPr id="3" name="Content Placeholder 2"/>
          <p:cNvSpPr>
            <a:spLocks noGrp="1"/>
          </p:cNvSpPr>
          <p:nvPr>
            <p:ph idx="1"/>
          </p:nvPr>
        </p:nvSpPr>
        <p:spPr>
          <a:xfrm>
            <a:off x="358219" y="950108"/>
            <a:ext cx="8328581" cy="3569812"/>
          </a:xfrm>
        </p:spPr>
        <p:txBody>
          <a:bodyPr>
            <a:normAutofit fontScale="77500" lnSpcReduction="20000"/>
          </a:bodyPr>
          <a:lstStyle/>
          <a:p>
            <a:r>
              <a:rPr lang="en-US" dirty="0"/>
              <a:t>If the suspicion of FGM has been considered in a child, then this must be acted upon. Your concerns should be clearly documented in the medical record and an urgent referral to a senior paediatrician or child protection service made.</a:t>
            </a:r>
          </a:p>
          <a:p>
            <a:r>
              <a:rPr lang="en-US" dirty="0"/>
              <a:t>All confirmed cases of FGM must be reported to children’s social services and police. </a:t>
            </a:r>
          </a:p>
          <a:p>
            <a:r>
              <a:rPr lang="en-US" dirty="0"/>
              <a:t>The Home Office has concluded recently that all under 18s with FGM should also be reported directly to the police in an attempt to secure criminal convictions where possible.</a:t>
            </a:r>
          </a:p>
          <a:p>
            <a:r>
              <a:rPr lang="en-US" dirty="0"/>
              <a:t>Subsequently national guidelines should be followed</a:t>
            </a:r>
            <a:r>
              <a:rPr lang="en-US" dirty="0" smtClean="0"/>
              <a:t>.</a:t>
            </a:r>
            <a:endParaRPr lang="en-US" dirty="0"/>
          </a:p>
        </p:txBody>
      </p:sp>
    </p:spTree>
    <p:extLst>
      <p:ext uri="{BB962C8B-B14F-4D97-AF65-F5344CB8AC3E}">
        <p14:creationId xmlns:p14="http://schemas.microsoft.com/office/powerpoint/2010/main" val="16089182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But</a:t>
            </a:r>
            <a:r>
              <a:rPr lang="is-IS" sz="3200" smtClean="0"/>
              <a:t>…..</a:t>
            </a:r>
            <a:endParaRPr lang="en-US" sz="3200" dirty="0"/>
          </a:p>
        </p:txBody>
      </p:sp>
      <p:sp>
        <p:nvSpPr>
          <p:cNvPr id="3" name="Content Placeholder 2"/>
          <p:cNvSpPr>
            <a:spLocks noGrp="1"/>
          </p:cNvSpPr>
          <p:nvPr>
            <p:ph idx="1"/>
          </p:nvPr>
        </p:nvSpPr>
        <p:spPr/>
        <p:txBody>
          <a:bodyPr>
            <a:normAutofit/>
          </a:bodyPr>
          <a:lstStyle/>
          <a:p>
            <a:r>
              <a:rPr lang="en-US" sz="2000" dirty="0"/>
              <a:t>E</a:t>
            </a:r>
            <a:r>
              <a:rPr lang="en-US" sz="2000" dirty="0" smtClean="0"/>
              <a:t>ven </a:t>
            </a:r>
            <a:r>
              <a:rPr lang="en-US" sz="2000" dirty="0"/>
              <a:t>for experienced clinicians the determination of whether or not evidence of FGM exists may be difficult, and referral to an expert paediatrician, gynaecologist or experienced midwife is essential. </a:t>
            </a:r>
            <a:endParaRPr lang="en-US" sz="2000" dirty="0" smtClean="0"/>
          </a:p>
          <a:p>
            <a:r>
              <a:rPr lang="en-US" sz="2000" dirty="0" smtClean="0"/>
              <a:t>Examination </a:t>
            </a:r>
            <a:r>
              <a:rPr lang="en-US" sz="2000" dirty="0"/>
              <a:t>of a child with suspected FGM may be extremely difficult and in some cases general anaesthesia may be required.</a:t>
            </a:r>
          </a:p>
          <a:p>
            <a:r>
              <a:rPr lang="en-US" sz="2000" dirty="0"/>
              <a:t>Where FGM is confirmed medical or surgical management of the consequences may be necessary. </a:t>
            </a:r>
          </a:p>
          <a:p>
            <a:endParaRPr lang="en-US" sz="2000" dirty="0"/>
          </a:p>
        </p:txBody>
      </p:sp>
    </p:spTree>
    <p:extLst>
      <p:ext uri="{BB962C8B-B14F-4D97-AF65-F5344CB8AC3E}">
        <p14:creationId xmlns:p14="http://schemas.microsoft.com/office/powerpoint/2010/main" val="16891804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will happen subsequently -1?</a:t>
            </a:r>
            <a:endParaRPr lang="en-US" sz="3200" dirty="0"/>
          </a:p>
        </p:txBody>
      </p:sp>
      <p:sp>
        <p:nvSpPr>
          <p:cNvPr id="3" name="Content Placeholder 2"/>
          <p:cNvSpPr>
            <a:spLocks noGrp="1"/>
          </p:cNvSpPr>
          <p:nvPr>
            <p:ph idx="1"/>
          </p:nvPr>
        </p:nvSpPr>
        <p:spPr/>
        <p:txBody>
          <a:bodyPr>
            <a:normAutofit/>
          </a:bodyPr>
          <a:lstStyle/>
          <a:p>
            <a:r>
              <a:rPr lang="en-US" sz="2000" dirty="0"/>
              <a:t>FGM has been illegal in the UK since 1985 and since 2003 it has been illegal for a child to be taken out of the country for the purpose of FGM</a:t>
            </a:r>
            <a:r>
              <a:rPr lang="en-US" sz="2000" dirty="0" smtClean="0"/>
              <a:t>.</a:t>
            </a:r>
          </a:p>
          <a:p>
            <a:r>
              <a:rPr lang="en-US" sz="2000" dirty="0" smtClean="0"/>
              <a:t>In </a:t>
            </a:r>
            <a:r>
              <a:rPr lang="en-US" sz="2000" dirty="0"/>
              <a:t>2015, there was a further FGM act, which included mandatory reporting and that parents were legally responsible if their daughter had undergone FGM. </a:t>
            </a:r>
            <a:endParaRPr lang="en-US" sz="2000" dirty="0" smtClean="0"/>
          </a:p>
          <a:p>
            <a:r>
              <a:rPr lang="en-US" sz="2000" dirty="0" smtClean="0"/>
              <a:t>Social </a:t>
            </a:r>
            <a:r>
              <a:rPr lang="en-US" sz="2000" dirty="0"/>
              <a:t>care teams will follow their local procedures which in the first instance will be an urgent strategy discussion with the police </a:t>
            </a:r>
          </a:p>
        </p:txBody>
      </p:sp>
    </p:spTree>
    <p:extLst>
      <p:ext uri="{BB962C8B-B14F-4D97-AF65-F5344CB8AC3E}">
        <p14:creationId xmlns:p14="http://schemas.microsoft.com/office/powerpoint/2010/main" val="21196737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will happen subsequently -2?</a:t>
            </a:r>
            <a:endParaRPr lang="en-US" sz="3200" dirty="0"/>
          </a:p>
        </p:txBody>
      </p:sp>
      <p:sp>
        <p:nvSpPr>
          <p:cNvPr id="3" name="Content Placeholder 2"/>
          <p:cNvSpPr>
            <a:spLocks noGrp="1"/>
          </p:cNvSpPr>
          <p:nvPr>
            <p:ph idx="1"/>
          </p:nvPr>
        </p:nvSpPr>
        <p:spPr/>
        <p:txBody>
          <a:bodyPr>
            <a:normAutofit fontScale="92500"/>
          </a:bodyPr>
          <a:lstStyle/>
          <a:p>
            <a:r>
              <a:rPr lang="en-US" sz="2200" dirty="0"/>
              <a:t>The police will act accordingly depending on whether a crime has been committed under the terms of the FGM Act, that is, FGM has been performed in the UK since 1998 or that a British girl has been taken abroad for FGM since 2003. </a:t>
            </a:r>
            <a:endParaRPr lang="en-US" sz="2200" dirty="0" smtClean="0"/>
          </a:p>
          <a:p>
            <a:r>
              <a:rPr lang="en-US" sz="2200" dirty="0" smtClean="0"/>
              <a:t>Other </a:t>
            </a:r>
            <a:r>
              <a:rPr lang="en-US" sz="2200" dirty="0"/>
              <a:t>family members particularly younger sisters or other young female relatives should be screened. </a:t>
            </a:r>
            <a:endParaRPr lang="en-US" sz="2200" dirty="0" smtClean="0"/>
          </a:p>
          <a:p>
            <a:r>
              <a:rPr lang="en-US" sz="2200" dirty="0" smtClean="0"/>
              <a:t>If </a:t>
            </a:r>
            <a:r>
              <a:rPr lang="en-US" sz="2200" dirty="0"/>
              <a:t>FGM is not confirmed in younger siblings, parents should be made aware of the legal status of FGM and the criminal penalties for performing or procuring FGM for their daughter. </a:t>
            </a:r>
          </a:p>
          <a:p>
            <a:endParaRPr lang="en-US" dirty="0"/>
          </a:p>
        </p:txBody>
      </p:sp>
    </p:spTree>
    <p:extLst>
      <p:ext uri="{BB962C8B-B14F-4D97-AF65-F5344CB8AC3E}">
        <p14:creationId xmlns:p14="http://schemas.microsoft.com/office/powerpoint/2010/main" val="11496774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Other points</a:t>
            </a:r>
            <a:endParaRPr lang="en-US" sz="3200" dirty="0"/>
          </a:p>
        </p:txBody>
      </p:sp>
      <p:sp>
        <p:nvSpPr>
          <p:cNvPr id="3" name="Content Placeholder 2"/>
          <p:cNvSpPr>
            <a:spLocks noGrp="1"/>
          </p:cNvSpPr>
          <p:nvPr>
            <p:ph idx="1"/>
          </p:nvPr>
        </p:nvSpPr>
        <p:spPr/>
        <p:txBody>
          <a:bodyPr>
            <a:noAutofit/>
          </a:bodyPr>
          <a:lstStyle/>
          <a:p>
            <a:r>
              <a:rPr lang="en-US" sz="2000" dirty="0"/>
              <a:t>Despite increasing awareness amongst professionals and community groups there have been very few, if any, convictions for FGM related offences and there is said to be evidence </a:t>
            </a:r>
            <a:r>
              <a:rPr lang="en-US" sz="2000" dirty="0" smtClean="0"/>
              <a:t>in some UK </a:t>
            </a:r>
            <a:r>
              <a:rPr lang="en-US" sz="2000" dirty="0"/>
              <a:t>cities that midwives from Africa are coming to the UK to carry out procedures at “FGM parties” (BBC News Dec 2016)</a:t>
            </a:r>
          </a:p>
          <a:p>
            <a:r>
              <a:rPr lang="en-US" sz="2000" dirty="0"/>
              <a:t>The Royal College of Paediatrics and Child Health (RCPCH) recommends that awareness of FGM should be included in safeguarding training at all levels for health professionals and an e-learning module on FGM is available via Health Education England </a:t>
            </a:r>
          </a:p>
        </p:txBody>
      </p:sp>
    </p:spTree>
    <p:extLst>
      <p:ext uri="{BB962C8B-B14F-4D97-AF65-F5344CB8AC3E}">
        <p14:creationId xmlns:p14="http://schemas.microsoft.com/office/powerpoint/2010/main" val="17734405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References - 1</a:t>
            </a:r>
            <a:endParaRPr lang="en-GB" sz="3200" dirty="0"/>
          </a:p>
        </p:txBody>
      </p:sp>
      <p:sp>
        <p:nvSpPr>
          <p:cNvPr id="3" name="Content Placeholder 2"/>
          <p:cNvSpPr>
            <a:spLocks noGrp="1"/>
          </p:cNvSpPr>
          <p:nvPr>
            <p:ph idx="1"/>
          </p:nvPr>
        </p:nvSpPr>
        <p:spPr/>
        <p:txBody>
          <a:bodyPr>
            <a:normAutofit lnSpcReduction="10000"/>
          </a:bodyPr>
          <a:lstStyle/>
          <a:p>
            <a:r>
              <a:rPr lang="en-US" sz="2200" dirty="0" smtClean="0"/>
              <a:t>Female </a:t>
            </a:r>
            <a:r>
              <a:rPr lang="en-US" sz="2200" dirty="0"/>
              <a:t>genital mutilation; what every paediatrican should </a:t>
            </a:r>
            <a:r>
              <a:rPr lang="en-US" sz="2200" dirty="0" smtClean="0"/>
              <a:t>know. Creighton </a:t>
            </a:r>
            <a:r>
              <a:rPr lang="en-US" sz="2200" dirty="0"/>
              <a:t>SM, Hodes D. Arch Dis Child 2016;101:267–271. </a:t>
            </a:r>
          </a:p>
          <a:p>
            <a:r>
              <a:rPr lang="en-US" sz="2200" dirty="0"/>
              <a:t>World Health Organization. Female genital mutilation: report of a WHO technical working group. Geneva: Division of Family Health, 17–19 July 1995. </a:t>
            </a:r>
          </a:p>
          <a:p>
            <a:r>
              <a:rPr lang="en-US" sz="2200" dirty="0"/>
              <a:t>UNICEF Female Genital Mutilation/ Cutting A statistical overview and exploration of the dynamics of change. July 2013 (</a:t>
            </a:r>
            <a:r>
              <a:rPr lang="en-US" sz="2200" dirty="0">
                <a:hlinkClick r:id="rId2"/>
              </a:rPr>
              <a:t>http://</a:t>
            </a:r>
            <a:r>
              <a:rPr lang="en-US" sz="2200" dirty="0" smtClean="0">
                <a:hlinkClick r:id="rId2"/>
              </a:rPr>
              <a:t>www.unicef.org</a:t>
            </a:r>
            <a:r>
              <a:rPr lang="en-US" sz="2200" dirty="0"/>
              <a:t>)</a:t>
            </a:r>
            <a:r>
              <a:rPr lang="en-US" sz="2200" dirty="0" smtClean="0"/>
              <a:t> </a:t>
            </a:r>
            <a:r>
              <a:rPr lang="en-US" sz="2200" dirty="0">
                <a:hlinkClick r:id="rId3"/>
              </a:rPr>
              <a:t>http://</a:t>
            </a:r>
            <a:r>
              <a:rPr lang="en-US" sz="2200" dirty="0" smtClean="0">
                <a:hlinkClick r:id="rId3"/>
              </a:rPr>
              <a:t>www.unicef.org/media/files/FGCM_Lo_res.pdf</a:t>
            </a:r>
            <a:r>
              <a:rPr lang="en-US" sz="2200" dirty="0" smtClean="0"/>
              <a:t>   </a:t>
            </a:r>
            <a:endParaRPr lang="en-US" sz="2200" dirty="0"/>
          </a:p>
          <a:p>
            <a:pPr marL="0" indent="0">
              <a:buNone/>
            </a:pPr>
            <a:endParaRPr lang="en-GB" dirty="0"/>
          </a:p>
        </p:txBody>
      </p:sp>
    </p:spTree>
    <p:extLst>
      <p:ext uri="{BB962C8B-B14F-4D97-AF65-F5344CB8AC3E}">
        <p14:creationId xmlns:p14="http://schemas.microsoft.com/office/powerpoint/2010/main" val="14768934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References - 2</a:t>
            </a:r>
            <a:endParaRPr lang="en-US" sz="3200" dirty="0"/>
          </a:p>
        </p:txBody>
      </p:sp>
      <p:sp>
        <p:nvSpPr>
          <p:cNvPr id="3" name="Content Placeholder 2"/>
          <p:cNvSpPr>
            <a:spLocks noGrp="1"/>
          </p:cNvSpPr>
          <p:nvPr>
            <p:ph idx="1"/>
          </p:nvPr>
        </p:nvSpPr>
        <p:spPr/>
        <p:txBody>
          <a:bodyPr>
            <a:normAutofit/>
          </a:bodyPr>
          <a:lstStyle/>
          <a:p>
            <a:r>
              <a:rPr lang="en-US" sz="2000" dirty="0"/>
              <a:t>Multi-agency Practice Guidelines: Female Genital Mutilation. </a:t>
            </a:r>
            <a:r>
              <a:rPr lang="en-US" sz="2000" dirty="0">
                <a:hlinkClick r:id="rId2"/>
              </a:rPr>
              <a:t>https://www.gov.uk/.../</a:t>
            </a:r>
            <a:r>
              <a:rPr lang="en-US" sz="2000" dirty="0" smtClean="0">
                <a:hlinkClick r:id="rId2"/>
              </a:rPr>
              <a:t>multi-agency-statutory-guidance-on-female-genital-mutilation</a:t>
            </a:r>
            <a:r>
              <a:rPr lang="en-US" sz="2000" dirty="0" smtClean="0"/>
              <a:t>  </a:t>
            </a:r>
            <a:endParaRPr lang="en-US" sz="2000" dirty="0"/>
          </a:p>
          <a:p>
            <a:r>
              <a:rPr lang="en-US" sz="2000" dirty="0"/>
              <a:t>Health Education </a:t>
            </a:r>
            <a:r>
              <a:rPr lang="en-US" sz="2000" dirty="0" smtClean="0"/>
              <a:t>England, e-Learning module</a:t>
            </a:r>
            <a:r>
              <a:rPr lang="en-US" sz="2000" dirty="0"/>
              <a:t>: </a:t>
            </a:r>
            <a:r>
              <a:rPr lang="en-US" sz="2000" dirty="0">
                <a:hlinkClick r:id="rId3"/>
              </a:rPr>
              <a:t>http://www.e-lfh.org.uk/programmes/female-genital-mutilation</a:t>
            </a:r>
            <a:r>
              <a:rPr lang="en-US" sz="2000" dirty="0" smtClean="0">
                <a:hlinkClick r:id="rId3"/>
              </a:rPr>
              <a:t>/</a:t>
            </a:r>
            <a:r>
              <a:rPr lang="en-US" sz="2000" dirty="0" smtClean="0"/>
              <a:t> </a:t>
            </a:r>
          </a:p>
          <a:p>
            <a:r>
              <a:rPr lang="en-US" sz="2000" dirty="0" smtClean="0"/>
              <a:t>Setting </a:t>
            </a:r>
            <a:r>
              <a:rPr lang="en-US" sz="2000" dirty="0"/>
              <a:t>up a clinic to assess children and young people for female genital </a:t>
            </a:r>
            <a:r>
              <a:rPr lang="en-US" sz="2000" dirty="0" smtClean="0"/>
              <a:t>mutilation. Deborah </a:t>
            </a:r>
            <a:r>
              <a:rPr lang="en-US" sz="2000" dirty="0"/>
              <a:t>Hodes and Sarah M Creighton. </a:t>
            </a:r>
            <a:r>
              <a:rPr lang="en-GB" sz="2000" dirty="0"/>
              <a:t>Arch Dis Child Educ Pract Ed 2017;102:1 14-18 Published Online First: 24 October 2016 </a:t>
            </a:r>
            <a:r>
              <a:rPr lang="en-GB" sz="2000" dirty="0" err="1" smtClean="0"/>
              <a:t>doi:10.1136</a:t>
            </a:r>
            <a:r>
              <a:rPr lang="en-GB" sz="2000" dirty="0" smtClean="0"/>
              <a:t>/</a:t>
            </a:r>
            <a:r>
              <a:rPr lang="en-GB" sz="2000" dirty="0" err="1" smtClean="0"/>
              <a:t>archdischild</a:t>
            </a:r>
            <a:r>
              <a:rPr lang="en-GB" sz="2000" dirty="0" smtClean="0"/>
              <a:t>-2016-311296 </a:t>
            </a:r>
            <a:endParaRPr lang="en-US" dirty="0"/>
          </a:p>
        </p:txBody>
      </p:sp>
    </p:spTree>
    <p:extLst>
      <p:ext uri="{BB962C8B-B14F-4D97-AF65-F5344CB8AC3E}">
        <p14:creationId xmlns:p14="http://schemas.microsoft.com/office/powerpoint/2010/main" val="16671198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References -3</a:t>
            </a:r>
            <a:endParaRPr lang="en-US" sz="3200" dirty="0"/>
          </a:p>
        </p:txBody>
      </p:sp>
      <p:sp>
        <p:nvSpPr>
          <p:cNvPr id="3" name="Content Placeholder 2"/>
          <p:cNvSpPr>
            <a:spLocks noGrp="1"/>
          </p:cNvSpPr>
          <p:nvPr>
            <p:ph idx="1"/>
          </p:nvPr>
        </p:nvSpPr>
        <p:spPr/>
        <p:txBody>
          <a:bodyPr/>
          <a:lstStyle/>
          <a:p>
            <a:r>
              <a:rPr lang="en-US" sz="2000" dirty="0" smtClean="0"/>
              <a:t>All Wales FGM Clinical Pathway 2015</a:t>
            </a:r>
          </a:p>
          <a:p>
            <a:pPr marL="400050" lvl="1" indent="0">
              <a:buNone/>
            </a:pPr>
            <a:r>
              <a:rPr lang="en-US" sz="2000" dirty="0" smtClean="0">
                <a:hlinkClick r:id="rId2"/>
              </a:rPr>
              <a:t>http</a:t>
            </a:r>
            <a:r>
              <a:rPr lang="en-US" sz="2000" dirty="0">
                <a:hlinkClick r:id="rId2"/>
              </a:rPr>
              <a:t>://www.gpone.wales.nhs.uk/sitesplus/documents/1000/All%20Wales%20Clinical%20Pathway%20-%</a:t>
            </a:r>
            <a:r>
              <a:rPr lang="en-US" sz="2000" dirty="0" smtClean="0">
                <a:hlinkClick r:id="rId2"/>
              </a:rPr>
              <a:t>20FGM.pdf</a:t>
            </a:r>
            <a:r>
              <a:rPr lang="en-US" sz="2000" dirty="0" smtClean="0"/>
              <a:t> </a:t>
            </a:r>
          </a:p>
          <a:p>
            <a:r>
              <a:rPr lang="en-GB" sz="2000" dirty="0" smtClean="0"/>
              <a:t>Female </a:t>
            </a:r>
            <a:r>
              <a:rPr lang="en-GB" sz="2000" dirty="0"/>
              <a:t>Genital Mutilation: risk and safeguarding guidance for </a:t>
            </a:r>
            <a:r>
              <a:rPr lang="en-GB" sz="2000" dirty="0" smtClean="0"/>
              <a:t>professionals</a:t>
            </a:r>
            <a:r>
              <a:rPr lang="en-GB" sz="2000" dirty="0"/>
              <a:t> Department of </a:t>
            </a:r>
            <a:r>
              <a:rPr lang="en-GB" sz="2000" dirty="0" smtClean="0"/>
              <a:t>Health, UK Government  2015</a:t>
            </a:r>
            <a:r>
              <a:rPr lang="en-GB" sz="2000" dirty="0" smtClean="0"/>
              <a:t>. </a:t>
            </a:r>
            <a:r>
              <a:rPr lang="en-GB" sz="2000" u="sng" dirty="0">
                <a:hlinkClick r:id="rId3"/>
              </a:rPr>
              <a:t>http://www.fgmnationalgroup.org/documents/2015_fgm_safeguarding.pdf</a:t>
            </a:r>
            <a:r>
              <a:rPr lang="en-GB" sz="2000" dirty="0"/>
              <a:t> </a:t>
            </a:r>
          </a:p>
          <a:p>
            <a:endParaRPr lang="en-US" sz="2000" dirty="0"/>
          </a:p>
          <a:p>
            <a:pPr marL="0" indent="0">
              <a:buNone/>
            </a:pPr>
            <a:endParaRPr lang="en-US" dirty="0"/>
          </a:p>
        </p:txBody>
      </p:sp>
    </p:spTree>
    <p:extLst>
      <p:ext uri="{BB962C8B-B14F-4D97-AF65-F5344CB8AC3E}">
        <p14:creationId xmlns:p14="http://schemas.microsoft.com/office/powerpoint/2010/main" val="10944127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PowerPoint-Title-Lilac.jpg"/>
          <p:cNvPicPr>
            <a:picLocks noChangeAspect="1"/>
          </p:cNvPicPr>
          <p:nvPr/>
        </p:nvPicPr>
        <p:blipFill rotWithShape="1">
          <a:blip r:embed="rId2">
            <a:extLst>
              <a:ext uri="{28A0092B-C50C-407E-A947-70E740481C1C}">
                <a14:useLocalDpi xmlns:a14="http://schemas.microsoft.com/office/drawing/2010/main" val="0"/>
              </a:ext>
            </a:extLst>
          </a:blip>
          <a:srcRect t="1" r="-50" b="28762"/>
          <a:stretch/>
        </p:blipFill>
        <p:spPr>
          <a:xfrm>
            <a:off x="0" y="0"/>
            <a:ext cx="9630888" cy="5143500"/>
          </a:xfrm>
          <a:prstGeom prst="rect">
            <a:avLst/>
          </a:prstGeom>
        </p:spPr>
      </p:pic>
      <p:sp>
        <p:nvSpPr>
          <p:cNvPr id="5" name="Title 1"/>
          <p:cNvSpPr txBox="1">
            <a:spLocks/>
          </p:cNvSpPr>
          <p:nvPr/>
        </p:nvSpPr>
        <p:spPr>
          <a:xfrm>
            <a:off x="350520" y="2513080"/>
            <a:ext cx="8669197" cy="642932"/>
          </a:xfrm>
          <a:prstGeom prst="rect">
            <a:avLst/>
          </a:prstGeom>
        </p:spPr>
        <p:txBody>
          <a:bodyPr vert="horz" lIns="91440" tIns="45720" rIns="91440" bIns="45720" rtlCol="0" anchor="t">
            <a:normAutofit fontScale="85000" lnSpcReduction="20000"/>
          </a:bodyPr>
          <a:lstStyle>
            <a:lvl1pPr algn="l" defTabSz="457200" rtl="0" eaLnBrk="1" latinLnBrk="0" hangingPunct="1">
              <a:spcBef>
                <a:spcPct val="0"/>
              </a:spcBef>
              <a:buNone/>
              <a:defRPr sz="3800" kern="1200">
                <a:solidFill>
                  <a:srgbClr val="00A7B5"/>
                </a:solidFill>
                <a:latin typeface="Century Gothic"/>
                <a:ea typeface="+mj-ea"/>
                <a:cs typeface="Century Gothic"/>
              </a:defRPr>
            </a:lvl1pPr>
          </a:lstStyle>
          <a:p>
            <a:pPr algn="ctr"/>
            <a:endParaRPr lang="en-US" sz="5000" dirty="0">
              <a:solidFill>
                <a:schemeClr val="bg1"/>
              </a:solidFill>
            </a:endParaRPr>
          </a:p>
        </p:txBody>
      </p:sp>
    </p:spTree>
    <p:extLst>
      <p:ext uri="{BB962C8B-B14F-4D97-AF65-F5344CB8AC3E}">
        <p14:creationId xmlns:p14="http://schemas.microsoft.com/office/powerpoint/2010/main" val="9530535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FGM</a:t>
            </a:r>
            <a:r>
              <a:rPr lang="en-US" sz="3600" dirty="0" smtClean="0"/>
              <a:t> - Scenario</a:t>
            </a:r>
            <a:endParaRPr lang="en-US" sz="3600" dirty="0"/>
          </a:p>
        </p:txBody>
      </p:sp>
      <p:sp>
        <p:nvSpPr>
          <p:cNvPr id="3" name="Content Placeholder 2"/>
          <p:cNvSpPr>
            <a:spLocks noGrp="1"/>
          </p:cNvSpPr>
          <p:nvPr>
            <p:ph idx="1"/>
          </p:nvPr>
        </p:nvSpPr>
        <p:spPr>
          <a:xfrm>
            <a:off x="386499" y="1075602"/>
            <a:ext cx="8300301" cy="3600093"/>
          </a:xfrm>
        </p:spPr>
        <p:txBody>
          <a:bodyPr>
            <a:noAutofit/>
          </a:bodyPr>
          <a:lstStyle/>
          <a:p>
            <a:r>
              <a:rPr lang="en-US" sz="2000" dirty="0"/>
              <a:t>You are in theatre providing anaesthesia for a 16-year-old girl of East African origin who is undergoing an emergency laparotomy for suspected peritonitis. There is no relevant previous medical history and no safeguarding concerns have been raised.</a:t>
            </a:r>
          </a:p>
          <a:p>
            <a:r>
              <a:rPr lang="en-US" sz="2000" dirty="0"/>
              <a:t>A theatre nurse, siting a urinary catheter, is having problems doing so and asks for your assistance. You notice an unusual appearance of the external genitalia with several small scars and some fibrosis which distorts the view of the urethra. You are able to place the catheter with some difficulty and the operation proceeds uneventfully </a:t>
            </a:r>
            <a:r>
              <a:rPr lang="en-US" sz="2000" dirty="0" smtClean="0"/>
              <a:t>thereafter</a:t>
            </a:r>
            <a:r>
              <a:rPr lang="en-US" sz="2000" dirty="0"/>
              <a:t>.</a:t>
            </a:r>
          </a:p>
        </p:txBody>
      </p:sp>
    </p:spTree>
    <p:extLst>
      <p:ext uri="{BB962C8B-B14F-4D97-AF65-F5344CB8AC3E}">
        <p14:creationId xmlns:p14="http://schemas.microsoft.com/office/powerpoint/2010/main" val="34185414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Questions</a:t>
            </a:r>
            <a:endParaRPr lang="en-US" sz="3200" dirty="0"/>
          </a:p>
        </p:txBody>
      </p:sp>
      <p:sp>
        <p:nvSpPr>
          <p:cNvPr id="3" name="Content Placeholder 2"/>
          <p:cNvSpPr>
            <a:spLocks noGrp="1"/>
          </p:cNvSpPr>
          <p:nvPr>
            <p:ph idx="1"/>
          </p:nvPr>
        </p:nvSpPr>
        <p:spPr/>
        <p:txBody>
          <a:bodyPr>
            <a:normAutofit/>
          </a:bodyPr>
          <a:lstStyle/>
          <a:p>
            <a:r>
              <a:rPr lang="en-GB" sz="2000" dirty="0"/>
              <a:t>What concerns are raised by this finding?</a:t>
            </a:r>
          </a:p>
          <a:p>
            <a:r>
              <a:rPr lang="en-GB" sz="2000" dirty="0"/>
              <a:t>What should you do next</a:t>
            </a:r>
            <a:r>
              <a:rPr lang="en-GB" sz="2000" dirty="0" smtClean="0"/>
              <a:t>?</a:t>
            </a:r>
            <a:endParaRPr lang="en-GB" sz="2000" dirty="0"/>
          </a:p>
          <a:p>
            <a:r>
              <a:rPr lang="en-US" sz="2000" dirty="0"/>
              <a:t>What do you need to know about </a:t>
            </a:r>
            <a:r>
              <a:rPr lang="en-US" sz="2000" dirty="0" smtClean="0"/>
              <a:t>FGM</a:t>
            </a:r>
          </a:p>
          <a:p>
            <a:r>
              <a:rPr lang="en-US" sz="2000" dirty="0" smtClean="0"/>
              <a:t>What will happen subsequently</a:t>
            </a:r>
            <a:endParaRPr lang="en-US" sz="2000" dirty="0"/>
          </a:p>
        </p:txBody>
      </p:sp>
    </p:spTree>
    <p:extLst>
      <p:ext uri="{BB962C8B-B14F-4D97-AF65-F5344CB8AC3E}">
        <p14:creationId xmlns:p14="http://schemas.microsoft.com/office/powerpoint/2010/main" val="3219235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What concerns does this finding raise?</a:t>
            </a:r>
            <a:endParaRPr lang="en-GB" sz="3200" dirty="0"/>
          </a:p>
        </p:txBody>
      </p:sp>
      <p:sp>
        <p:nvSpPr>
          <p:cNvPr id="3" name="Content Placeholder 2"/>
          <p:cNvSpPr>
            <a:spLocks noGrp="1"/>
          </p:cNvSpPr>
          <p:nvPr>
            <p:ph idx="1"/>
          </p:nvPr>
        </p:nvSpPr>
        <p:spPr/>
        <p:txBody>
          <a:bodyPr>
            <a:noAutofit/>
          </a:bodyPr>
          <a:lstStyle/>
          <a:p>
            <a:r>
              <a:rPr lang="en-US" sz="2000" dirty="0"/>
              <a:t>The unusual appearances of the external genitalia in this girl should raise the possibility that she has been subjected to some form of female genital mutilation (FGM).</a:t>
            </a:r>
          </a:p>
          <a:p>
            <a:pPr marL="0" indent="0">
              <a:buNone/>
            </a:pPr>
            <a:endParaRPr lang="en-GB" sz="2400" dirty="0"/>
          </a:p>
        </p:txBody>
      </p:sp>
    </p:spTree>
    <p:extLst>
      <p:ext uri="{BB962C8B-B14F-4D97-AF65-F5344CB8AC3E}">
        <p14:creationId xmlns:p14="http://schemas.microsoft.com/office/powerpoint/2010/main" val="21418178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200" dirty="0" smtClean="0"/>
              <a:t>What is FGM?</a:t>
            </a:r>
            <a:endParaRPr lang="en-GB" sz="3200" dirty="0"/>
          </a:p>
        </p:txBody>
      </p:sp>
      <p:sp>
        <p:nvSpPr>
          <p:cNvPr id="3" name="Content Placeholder 2"/>
          <p:cNvSpPr>
            <a:spLocks noGrp="1"/>
          </p:cNvSpPr>
          <p:nvPr>
            <p:ph idx="1"/>
          </p:nvPr>
        </p:nvSpPr>
        <p:spPr>
          <a:xfrm>
            <a:off x="457200" y="1063229"/>
            <a:ext cx="8229600" cy="3531394"/>
          </a:xfrm>
        </p:spPr>
        <p:txBody>
          <a:bodyPr>
            <a:noAutofit/>
          </a:bodyPr>
          <a:lstStyle/>
          <a:p>
            <a:r>
              <a:rPr lang="en-US" sz="2000" dirty="0"/>
              <a:t>FGM is defined by the World Health </a:t>
            </a:r>
            <a:r>
              <a:rPr lang="en-US" sz="2000" dirty="0" smtClean="0"/>
              <a:t>Organization </a:t>
            </a:r>
            <a:r>
              <a:rPr lang="en-US" sz="2000" dirty="0"/>
              <a:t>(WHO) as “a procedure which removes or damages the external female genital organs for no medical reason”.</a:t>
            </a:r>
          </a:p>
          <a:p>
            <a:r>
              <a:rPr lang="en-US" sz="2000" dirty="0"/>
              <a:t>This practice is widely performed in Africa, but also is prevalent in other areas such as Yemen, Iraqi Kurdistan, Indonesia and Malaysia. The migration of FGM practicing communities means that FGM is now seen worldwide.</a:t>
            </a:r>
          </a:p>
          <a:p>
            <a:r>
              <a:rPr lang="en-US" sz="2000" dirty="0"/>
              <a:t>FGM is almost always performed on children and is viewed as a violation of the UN Convention on the Rights of the Child and is defined as child abuse in the UK</a:t>
            </a:r>
            <a:r>
              <a:rPr lang="en-US" sz="2000" dirty="0" smtClean="0"/>
              <a:t>.</a:t>
            </a:r>
            <a:r>
              <a:rPr lang="en-US" sz="2000" dirty="0"/>
              <a:t> </a:t>
            </a:r>
          </a:p>
          <a:p>
            <a:pPr marL="0" indent="0">
              <a:buNone/>
            </a:pPr>
            <a:endParaRPr lang="en-GB" sz="2000" dirty="0"/>
          </a:p>
        </p:txBody>
      </p:sp>
    </p:spTree>
    <p:extLst>
      <p:ext uri="{BB962C8B-B14F-4D97-AF65-F5344CB8AC3E}">
        <p14:creationId xmlns:p14="http://schemas.microsoft.com/office/powerpoint/2010/main" val="18214879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sz="3600" dirty="0" smtClean="0"/>
              <a:t>How </a:t>
            </a:r>
            <a:r>
              <a:rPr lang="en-US" sz="3600" dirty="0"/>
              <a:t>may FGM be recognized?</a:t>
            </a:r>
            <a:br>
              <a:rPr lang="en-US" sz="3600" dirty="0"/>
            </a:br>
            <a:endParaRPr lang="en-GB" sz="3600" dirty="0"/>
          </a:p>
        </p:txBody>
      </p:sp>
      <p:sp>
        <p:nvSpPr>
          <p:cNvPr id="3" name="Content Placeholder 2"/>
          <p:cNvSpPr>
            <a:spLocks noGrp="1"/>
          </p:cNvSpPr>
          <p:nvPr>
            <p:ph idx="1"/>
          </p:nvPr>
        </p:nvSpPr>
        <p:spPr>
          <a:xfrm>
            <a:off x="320511" y="1075602"/>
            <a:ext cx="8366289" cy="3656653"/>
          </a:xfrm>
        </p:spPr>
        <p:txBody>
          <a:bodyPr>
            <a:noAutofit/>
          </a:bodyPr>
          <a:lstStyle/>
          <a:p>
            <a:r>
              <a:rPr lang="en-US" sz="2000" dirty="0"/>
              <a:t>FGM may involve the total or partial removal of the labia minora, clitoris and labia majora and infibulation, where the vaginal orifice is narrowed, and in such cases the appearances will be relatively obvious. </a:t>
            </a:r>
            <a:endParaRPr lang="en-US" sz="2000" dirty="0" smtClean="0"/>
          </a:p>
          <a:p>
            <a:r>
              <a:rPr lang="en-US" sz="2000" dirty="0" smtClean="0"/>
              <a:t>However</a:t>
            </a:r>
            <a:r>
              <a:rPr lang="en-US" sz="2000" dirty="0"/>
              <a:t>, there are other types that are much more common globally and include piercing or cutting which may leave no scar, to the removal of varying amounts of tissue (clitoris, glans, prepuce of the clitoris, labia minora) and a degree of stitching. Scraping the external genitalia and insertion of corrosives into the vagina and labial pulling may be </a:t>
            </a:r>
            <a:r>
              <a:rPr lang="en-US" sz="2000" dirty="0" smtClean="0"/>
              <a:t>performed. These may be very much more difficult to recognize.</a:t>
            </a:r>
            <a:endParaRPr lang="en-US" sz="2000" dirty="0"/>
          </a:p>
          <a:p>
            <a:pPr marL="0" indent="0">
              <a:buNone/>
            </a:pPr>
            <a:endParaRPr lang="en-GB" sz="1800" dirty="0"/>
          </a:p>
        </p:txBody>
      </p:sp>
    </p:spTree>
    <p:extLst>
      <p:ext uri="{BB962C8B-B14F-4D97-AF65-F5344CB8AC3E}">
        <p14:creationId xmlns:p14="http://schemas.microsoft.com/office/powerpoint/2010/main" val="39069070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Classification of FGM</a:t>
            </a:r>
            <a:endParaRPr lang="en-US" sz="3200" dirty="0"/>
          </a:p>
        </p:txBody>
      </p:sp>
      <p:sp>
        <p:nvSpPr>
          <p:cNvPr id="3" name="Content Placeholder 2"/>
          <p:cNvSpPr>
            <a:spLocks noGrp="1"/>
          </p:cNvSpPr>
          <p:nvPr>
            <p:ph idx="1"/>
          </p:nvPr>
        </p:nvSpPr>
        <p:spPr/>
        <p:txBody>
          <a:bodyPr>
            <a:normAutofit lnSpcReduction="10000"/>
          </a:bodyPr>
          <a:lstStyle/>
          <a:p>
            <a:r>
              <a:rPr lang="en-US" sz="2000" dirty="0"/>
              <a:t>The widely-used WHO classification and the simpler </a:t>
            </a:r>
            <a:r>
              <a:rPr lang="en-US" sz="2000" dirty="0" smtClean="0"/>
              <a:t>UNICEF </a:t>
            </a:r>
            <a:r>
              <a:rPr lang="en-US" sz="2000" dirty="0"/>
              <a:t>classification categorize 4 types of FGM, although there is much overlap between categories and even experienced examiners may not be clear as to exactly what procedures have been performed.</a:t>
            </a:r>
          </a:p>
          <a:p>
            <a:r>
              <a:rPr lang="en-US" sz="2000" dirty="0"/>
              <a:t>The WHO classification is universally used in the medical literature but the </a:t>
            </a:r>
            <a:r>
              <a:rPr lang="en-US" sz="2000" dirty="0" smtClean="0"/>
              <a:t>UNICEF </a:t>
            </a:r>
            <a:r>
              <a:rPr lang="en-US" sz="2000" dirty="0"/>
              <a:t>classification is preferable for data collection</a:t>
            </a:r>
            <a:r>
              <a:rPr lang="en-US" sz="2000" dirty="0" smtClean="0"/>
              <a:t>.</a:t>
            </a:r>
          </a:p>
          <a:p>
            <a:r>
              <a:rPr lang="en-US" sz="2000" dirty="0" smtClean="0">
                <a:solidFill>
                  <a:srgbClr val="002060"/>
                </a:solidFill>
              </a:rPr>
              <a:t>More information on FGM types/grades can be found </a:t>
            </a:r>
            <a:r>
              <a:rPr lang="en-US" sz="2000" dirty="0" smtClean="0">
                <a:solidFill>
                  <a:srgbClr val="002060"/>
                </a:solidFill>
              </a:rPr>
              <a:t>here:</a:t>
            </a:r>
            <a:r>
              <a:rPr lang="en-US" sz="2000" dirty="0">
                <a:solidFill>
                  <a:srgbClr val="002060"/>
                </a:solidFill>
              </a:rPr>
              <a:t> </a:t>
            </a:r>
            <a:r>
              <a:rPr lang="en-US" sz="2000" dirty="0">
                <a:solidFill>
                  <a:srgbClr val="002060"/>
                </a:solidFill>
                <a:hlinkClick r:id="rId2"/>
              </a:rPr>
              <a:t>https://</a:t>
            </a:r>
            <a:r>
              <a:rPr lang="en-US" sz="2000" dirty="0" smtClean="0">
                <a:solidFill>
                  <a:srgbClr val="002060"/>
                </a:solidFill>
                <a:hlinkClick r:id="rId2"/>
              </a:rPr>
              <a:t>www.rcoa.ac.uk/safeguarding/child-protection/child-sexual-exploitation</a:t>
            </a:r>
            <a:r>
              <a:rPr lang="en-US" sz="2000" dirty="0" smtClean="0">
                <a:solidFill>
                  <a:srgbClr val="002060"/>
                </a:solidFill>
              </a:rPr>
              <a:t> </a:t>
            </a:r>
            <a:endParaRPr lang="en-US" sz="2000" dirty="0" smtClean="0">
              <a:solidFill>
                <a:srgbClr val="002060"/>
              </a:solidFill>
            </a:endParaRPr>
          </a:p>
        </p:txBody>
      </p:sp>
    </p:spTree>
    <p:extLst>
      <p:ext uri="{BB962C8B-B14F-4D97-AF65-F5344CB8AC3E}">
        <p14:creationId xmlns:p14="http://schemas.microsoft.com/office/powerpoint/2010/main" val="4672504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T</a:t>
            </a:r>
            <a:r>
              <a:rPr lang="en-US" sz="3200" dirty="0" smtClean="0"/>
              <a:t>he prevalence of FGM in the UK?</a:t>
            </a:r>
            <a:endParaRPr lang="en-US" sz="3200" dirty="0"/>
          </a:p>
        </p:txBody>
      </p:sp>
      <p:sp>
        <p:nvSpPr>
          <p:cNvPr id="3" name="Content Placeholder 2"/>
          <p:cNvSpPr>
            <a:spLocks noGrp="1"/>
          </p:cNvSpPr>
          <p:nvPr>
            <p:ph idx="1"/>
          </p:nvPr>
        </p:nvSpPr>
        <p:spPr/>
        <p:txBody>
          <a:bodyPr>
            <a:noAutofit/>
          </a:bodyPr>
          <a:lstStyle/>
          <a:p>
            <a:r>
              <a:rPr lang="en-US" sz="2000" dirty="0"/>
              <a:t>There is little accurate data, but information from the 2011 census has led to an estimate that approximately 135,000 women and children in the UK, originating from countries where it is traditionally practiced, have undergone some form of FGM.</a:t>
            </a:r>
          </a:p>
          <a:p>
            <a:r>
              <a:rPr lang="en-US" sz="2000" dirty="0"/>
              <a:t>From September 2014, acute NHS Trusts in England </a:t>
            </a:r>
            <a:r>
              <a:rPr lang="en-US" sz="2000" dirty="0" smtClean="0"/>
              <a:t>have been obliged </a:t>
            </a:r>
            <a:r>
              <a:rPr lang="en-US" sz="2000" dirty="0"/>
              <a:t>to submit monthly returns to the Department of Health (DoH) on the numbers of women and children seen with FGM and document in the medical record. From 2015, it was mandatory for all health professionals to report cases of FGM.</a:t>
            </a:r>
          </a:p>
          <a:p>
            <a:endParaRPr lang="en-US" sz="2000" dirty="0"/>
          </a:p>
        </p:txBody>
      </p:sp>
    </p:spTree>
    <p:extLst>
      <p:ext uri="{BB962C8B-B14F-4D97-AF65-F5344CB8AC3E}">
        <p14:creationId xmlns:p14="http://schemas.microsoft.com/office/powerpoint/2010/main" val="1696981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smtClean="0"/>
              <a:t>Legal variations - Wales and Scotland</a:t>
            </a:r>
            <a:endParaRPr lang="en-US" sz="3200" dirty="0"/>
          </a:p>
        </p:txBody>
      </p:sp>
      <p:sp>
        <p:nvSpPr>
          <p:cNvPr id="3" name="Content Placeholder 2"/>
          <p:cNvSpPr>
            <a:spLocks noGrp="1"/>
          </p:cNvSpPr>
          <p:nvPr>
            <p:ph idx="1"/>
          </p:nvPr>
        </p:nvSpPr>
        <p:spPr>
          <a:xfrm>
            <a:off x="457200" y="1200150"/>
            <a:ext cx="8229600" cy="3588665"/>
          </a:xfrm>
        </p:spPr>
        <p:txBody>
          <a:bodyPr>
            <a:normAutofit/>
          </a:bodyPr>
          <a:lstStyle/>
          <a:p>
            <a:r>
              <a:rPr lang="en-US" sz="2400" dirty="0" smtClean="0"/>
              <a:t>In Wales, Trusts are required to submit quarterly reports to the Welsh Government and follow the All Wales FGM Clinical Pathway 2015.</a:t>
            </a:r>
          </a:p>
          <a:p>
            <a:r>
              <a:rPr lang="en-US" sz="2400" dirty="0" smtClean="0"/>
              <a:t>In Scotland, mandatory reporting of FGM to the police is not yet in place. However an action plan has been developed by the Scottish Parliament which it is not yet ratified.</a:t>
            </a:r>
            <a:endParaRPr lang="en-US" sz="2400" dirty="0"/>
          </a:p>
        </p:txBody>
      </p:sp>
    </p:spTree>
    <p:extLst>
      <p:ext uri="{BB962C8B-B14F-4D97-AF65-F5344CB8AC3E}">
        <p14:creationId xmlns:p14="http://schemas.microsoft.com/office/powerpoint/2010/main" val="1684345216"/>
      </p:ext>
    </p:extLst>
  </p:cSld>
  <p:clrMapOvr>
    <a:masterClrMapping/>
  </p:clrMapOvr>
</p:sld>
</file>

<file path=ppt/theme/theme1.xml><?xml version="1.0" encoding="utf-8"?>
<a:theme xmlns:a="http://schemas.openxmlformats.org/drawingml/2006/main" name="PowerpointTheme2016">
  <a:themeElements>
    <a:clrScheme name="RCoA Branding 2016">
      <a:dk1>
        <a:sysClr val="windowText" lastClr="000000"/>
      </a:dk1>
      <a:lt1>
        <a:sysClr val="window" lastClr="FFFFFF"/>
      </a:lt1>
      <a:dk2>
        <a:srgbClr val="000000"/>
      </a:dk2>
      <a:lt2>
        <a:srgbClr val="FFFFFF"/>
      </a:lt2>
      <a:accent1>
        <a:srgbClr val="291F51"/>
      </a:accent1>
      <a:accent2>
        <a:srgbClr val="50ABBF"/>
      </a:accent2>
      <a:accent3>
        <a:srgbClr val="8A5D9A"/>
      </a:accent3>
      <a:accent4>
        <a:srgbClr val="83B9E2"/>
      </a:accent4>
      <a:accent5>
        <a:srgbClr val="CD6084"/>
      </a:accent5>
      <a:accent6>
        <a:srgbClr val="888A88"/>
      </a:accent6>
      <a:hlink>
        <a:srgbClr val="50ABBF"/>
      </a:hlink>
      <a:folHlink>
        <a:srgbClr val="8A5D9A"/>
      </a:folHlink>
    </a:clrScheme>
    <a:fontScheme name="RCoA Branding Fonts">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RCoA PowerPointTemplate (1)</Template>
  <TotalTime>117</TotalTime>
  <Words>1266</Words>
  <Application>Microsoft Office PowerPoint</Application>
  <PresentationFormat>On-screen Show (16:9)</PresentationFormat>
  <Paragraphs>61</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PowerpointTheme2016</vt:lpstr>
      <vt:lpstr>Virtual Case   Female Genital Mutilation  June 2017</vt:lpstr>
      <vt:lpstr>FGM - Scenario</vt:lpstr>
      <vt:lpstr>Questions</vt:lpstr>
      <vt:lpstr>What concerns does this finding raise?</vt:lpstr>
      <vt:lpstr>What is FGM?</vt:lpstr>
      <vt:lpstr> How may FGM be recognized? </vt:lpstr>
      <vt:lpstr>Classification of FGM</vt:lpstr>
      <vt:lpstr>The prevalence of FGM in the UK?</vt:lpstr>
      <vt:lpstr>Legal variations - Wales and Scotland</vt:lpstr>
      <vt:lpstr>What should you do next?</vt:lpstr>
      <vt:lpstr>But…..</vt:lpstr>
      <vt:lpstr>What will happen subsequently -1?</vt:lpstr>
      <vt:lpstr>What will happen subsequently -2?</vt:lpstr>
      <vt:lpstr>Other points</vt:lpstr>
      <vt:lpstr>References - 1</vt:lpstr>
      <vt:lpstr>References - 2</vt:lpstr>
      <vt:lpstr>References -3</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on two lines Name Title</dc:title>
  <dc:creator>Kath</dc:creator>
  <cp:lastModifiedBy>Natalie Bell</cp:lastModifiedBy>
  <cp:revision>22</cp:revision>
  <dcterms:created xsi:type="dcterms:W3CDTF">2017-02-22T16:40:04Z</dcterms:created>
  <dcterms:modified xsi:type="dcterms:W3CDTF">2017-07-17T16:04:31Z</dcterms:modified>
</cp:coreProperties>
</file>