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ABBF"/>
    <a:srgbClr val="898D8D"/>
    <a:srgbClr val="00A7B5"/>
    <a:srgbClr val="3F2A56"/>
    <a:srgbClr val="A05EB5"/>
    <a:srgbClr val="62B5E5"/>
    <a:srgbClr val="EF4A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84" y="-58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rgbClr val="898D8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34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362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0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500">
                <a:solidFill>
                  <a:schemeClr val="tx1"/>
                </a:solidFill>
              </a:defRPr>
            </a:lvl2pPr>
            <a:lvl3pPr>
              <a:defRPr sz="2200"/>
            </a:lvl3pPr>
            <a:lvl4pPr>
              <a:defRPr sz="2200"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569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3800" b="0" cap="none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757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54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210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617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130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65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767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4708900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66108-5AEF-D14E-BA70-38762366C1B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RCoA-Initials-RGB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847" y="4435325"/>
            <a:ext cx="1168958" cy="540295"/>
          </a:xfrm>
          <a:prstGeom prst="rect">
            <a:avLst/>
          </a:prstGeom>
        </p:spPr>
      </p:pic>
      <p:pic>
        <p:nvPicPr>
          <p:cNvPr id="8" name="Picture 7" descr="RCoA-Initials-RGB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847" y="4435325"/>
            <a:ext cx="1168958" cy="540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05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50ABBF"/>
          </a:solidFill>
          <a:latin typeface="Century Gothic"/>
          <a:ea typeface="+mj-ea"/>
          <a:cs typeface="Century Gothic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A7B5"/>
        </a:buClr>
        <a:buFont typeface="Arial"/>
        <a:buChar char="•"/>
        <a:defRPr sz="3200" kern="1200">
          <a:solidFill>
            <a:srgbClr val="3F2A56"/>
          </a:solidFill>
          <a:latin typeface="Century Gothic"/>
          <a:ea typeface="+mn-ea"/>
          <a:cs typeface="Century Gothic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F2A56"/>
          </a:solidFill>
          <a:latin typeface="Century Gothic"/>
          <a:ea typeface="+mn-ea"/>
          <a:cs typeface="Century Gothic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A7B5"/>
        </a:buClr>
        <a:buFont typeface="Arial"/>
        <a:buChar char="•"/>
        <a:defRPr sz="2400" kern="1200">
          <a:solidFill>
            <a:srgbClr val="3F2A56"/>
          </a:solidFill>
          <a:latin typeface="Century Gothic"/>
          <a:ea typeface="+mn-ea"/>
          <a:cs typeface="Century Gothic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F2A56"/>
          </a:solidFill>
          <a:latin typeface="Century Gothic"/>
          <a:ea typeface="+mn-ea"/>
          <a:cs typeface="Century Gothic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F2A56"/>
          </a:solidFill>
          <a:latin typeface="Century Gothic"/>
          <a:ea typeface="+mn-ea"/>
          <a:cs typeface="Century Gothic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coa.ac.uk/safeguardingplus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owerPoint-Title-Lilac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-50" b="28762"/>
          <a:stretch/>
        </p:blipFill>
        <p:spPr>
          <a:xfrm>
            <a:off x="0" y="0"/>
            <a:ext cx="9630888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516" y="2027030"/>
            <a:ext cx="7772400" cy="1933717"/>
          </a:xfrm>
        </p:spPr>
        <p:txBody>
          <a:bodyPr anchor="t">
            <a:normAutofit/>
          </a:bodyPr>
          <a:lstStyle/>
          <a:p>
            <a:pPr algn="l"/>
            <a:r>
              <a:rPr lang="en-US" sz="4000" dirty="0" smtClean="0">
                <a:solidFill>
                  <a:schemeClr val="bg1"/>
                </a:solidFill>
              </a:rPr>
              <a:t>A call to the resus room</a:t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en-US" sz="4000" dirty="0" smtClean="0">
                <a:solidFill>
                  <a:schemeClr val="bg1"/>
                </a:solidFill>
              </a:rPr>
              <a:t/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Dr Hilary </a:t>
            </a:r>
            <a:r>
              <a:rPr lang="en-US" sz="2000" dirty="0" err="1" smtClean="0">
                <a:solidFill>
                  <a:schemeClr val="bg1"/>
                </a:solidFill>
              </a:rPr>
              <a:t>Glaisyer</a:t>
            </a:r>
            <a:r>
              <a:rPr lang="en-US" sz="2000" dirty="0" smtClean="0">
                <a:solidFill>
                  <a:schemeClr val="bg1"/>
                </a:solidFill>
              </a:rPr>
              <a:t/>
            </a:r>
            <a:br>
              <a:rPr lang="en-US" sz="20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July 2017</a:t>
            </a:r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29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 next?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 urgent referral to other agencies is likely to be made by the paediatrician in the morning and a strategy meeting is likely to be called and a child protection plan put in place</a:t>
            </a:r>
          </a:p>
          <a:p>
            <a:r>
              <a:rPr lang="en-GB" dirty="0" smtClean="0"/>
              <a:t>You should ask to be kept informed of the outcome</a:t>
            </a:r>
          </a:p>
        </p:txBody>
      </p:sp>
    </p:spTree>
    <p:extLst>
      <p:ext uri="{BB962C8B-B14F-4D97-AF65-F5344CB8AC3E}">
        <p14:creationId xmlns:p14="http://schemas.microsoft.com/office/powerpoint/2010/main" val="147689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points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The safeguarding of the whole family raises concern and it is likely that they are already known to various agencies but this cannot be assumed </a:t>
            </a:r>
          </a:p>
          <a:p>
            <a:r>
              <a:rPr lang="en-GB" dirty="0" smtClean="0"/>
              <a:t>You should ensure that you document your involvement and that other findings are also carefully recorded by the team </a:t>
            </a:r>
          </a:p>
          <a:p>
            <a:r>
              <a:rPr lang="en-GB" dirty="0" smtClean="0"/>
              <a:t>You should not assume that all the correct steps are taken or that you will be kept informed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213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owerPoint-Title-Lilac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-50" b="28762"/>
          <a:stretch/>
        </p:blipFill>
        <p:spPr>
          <a:xfrm>
            <a:off x="0" y="0"/>
            <a:ext cx="9630888" cy="51435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50520" y="2513080"/>
            <a:ext cx="8669197" cy="64293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800" kern="1200">
                <a:solidFill>
                  <a:srgbClr val="00A7B5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 algn="ctr"/>
            <a:r>
              <a:rPr lang="en-US" sz="5000" dirty="0" smtClean="0">
                <a:solidFill>
                  <a:schemeClr val="bg1"/>
                </a:solidFill>
              </a:rPr>
              <a:t>See </a:t>
            </a:r>
            <a:r>
              <a:rPr lang="en-US" sz="5000" smtClean="0">
                <a:solidFill>
                  <a:schemeClr val="bg1"/>
                </a:solidFill>
              </a:rPr>
              <a:t>also </a:t>
            </a:r>
            <a:r>
              <a:rPr lang="en-US" sz="5000" smtClean="0">
                <a:solidFill>
                  <a:schemeClr val="bg1"/>
                </a:solidFill>
                <a:hlinkClick r:id="rId3"/>
              </a:rPr>
              <a:t>www.rcoa.ac.uk/safeguardingplus</a:t>
            </a:r>
            <a:r>
              <a:rPr lang="en-US" sz="5000" smtClean="0">
                <a:solidFill>
                  <a:schemeClr val="bg1"/>
                </a:solidFill>
              </a:rPr>
              <a:t> </a:t>
            </a:r>
            <a:endParaRPr lang="en-US" sz="5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05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You are working in a DGH as an anaesthetist and called to resus in A and E at midnight.</a:t>
            </a:r>
          </a:p>
          <a:p>
            <a:r>
              <a:rPr lang="en-US" dirty="0" smtClean="0"/>
              <a:t>A 19 month old girl needs resuscitation</a:t>
            </a:r>
          </a:p>
          <a:p>
            <a:r>
              <a:rPr lang="en-US" dirty="0" smtClean="0"/>
              <a:t>She was found collapsed at home by her mother who dialed 999</a:t>
            </a:r>
          </a:p>
          <a:p>
            <a:r>
              <a:rPr lang="en-US" dirty="0" smtClean="0"/>
              <a:t>There are widespread petechial haemorrhages which suggest meningococcal sepsis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54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mother: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84917"/>
            <a:ext cx="8229600" cy="3209706"/>
          </a:xfrm>
        </p:spPr>
        <p:txBody>
          <a:bodyPr>
            <a:normAutofit lnSpcReduction="10000"/>
          </a:bodyPr>
          <a:lstStyle/>
          <a:p>
            <a:r>
              <a:rPr lang="en-GB" sz="3200" dirty="0"/>
              <a:t>i</a:t>
            </a:r>
            <a:r>
              <a:rPr lang="en-GB" sz="3200" dirty="0" smtClean="0"/>
              <a:t>s very young and is unaccompanied</a:t>
            </a:r>
            <a:endParaRPr lang="en-GB" sz="3200" dirty="0"/>
          </a:p>
          <a:p>
            <a:endParaRPr lang="en-GB" sz="3200" dirty="0" smtClean="0"/>
          </a:p>
          <a:p>
            <a:r>
              <a:rPr lang="en-GB" sz="3200" dirty="0" smtClean="0"/>
              <a:t>smells of alcohol</a:t>
            </a:r>
          </a:p>
          <a:p>
            <a:endParaRPr lang="en-GB" sz="3200" dirty="0" smtClean="0"/>
          </a:p>
          <a:p>
            <a:r>
              <a:rPr lang="en-GB" sz="3200" dirty="0" smtClean="0"/>
              <a:t>is holding a small baby who is sparsely clothed and crying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441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5561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Together the paediatric registrar and you instigate treatment </a:t>
            </a:r>
          </a:p>
          <a:p>
            <a:endParaRPr lang="en-US" dirty="0" smtClean="0"/>
          </a:p>
          <a:p>
            <a:r>
              <a:rPr lang="en-US" dirty="0" smtClean="0"/>
              <a:t>The consultant paediatrician is called</a:t>
            </a:r>
          </a:p>
          <a:p>
            <a:endParaRPr lang="en-US" dirty="0" smtClean="0"/>
          </a:p>
          <a:p>
            <a:r>
              <a:rPr lang="en-US" dirty="0" smtClean="0"/>
              <a:t>The child is </a:t>
            </a:r>
            <a:r>
              <a:rPr lang="en-US" dirty="0" err="1" smtClean="0"/>
              <a:t>stabilised</a:t>
            </a:r>
            <a:r>
              <a:rPr lang="en-US" dirty="0" smtClean="0"/>
              <a:t> and transferred to the nearest </a:t>
            </a:r>
            <a:r>
              <a:rPr lang="en-US" dirty="0" err="1" smtClean="0"/>
              <a:t>Paediatric</a:t>
            </a:r>
            <a:r>
              <a:rPr lang="en-US" dirty="0" smtClean="0"/>
              <a:t> Critical Care (PCC)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47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Mother’s 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She is a single mother, only 17 years old</a:t>
            </a:r>
          </a:p>
          <a:p>
            <a:r>
              <a:rPr lang="en-GB" dirty="0" smtClean="0"/>
              <a:t>She admits to having postnatal depression and drinking heavily</a:t>
            </a:r>
          </a:p>
          <a:p>
            <a:r>
              <a:rPr lang="en-GB" dirty="0" smtClean="0"/>
              <a:t>She is under the community psychiatric team</a:t>
            </a:r>
          </a:p>
          <a:p>
            <a:r>
              <a:rPr lang="en-GB" dirty="0" smtClean="0"/>
              <a:t>She grew up in care and is without a stable family</a:t>
            </a:r>
          </a:p>
          <a:p>
            <a:r>
              <a:rPr lang="en-GB" dirty="0" smtClean="0"/>
              <a:t>She presently lives in temporary bed and breakfast accommodation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855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questions and learning points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7604"/>
            <a:ext cx="8229600" cy="2697146"/>
          </a:xfrm>
        </p:spPr>
        <p:txBody>
          <a:bodyPr>
            <a:normAutofit/>
          </a:bodyPr>
          <a:lstStyle/>
          <a:p>
            <a:r>
              <a:rPr lang="en-GB" sz="3600" dirty="0" smtClean="0"/>
              <a:t>What are the safeguarding issues?</a:t>
            </a:r>
          </a:p>
          <a:p>
            <a:r>
              <a:rPr lang="en-GB" sz="3600" dirty="0" smtClean="0"/>
              <a:t>What are your responsibilities?</a:t>
            </a:r>
          </a:p>
          <a:p>
            <a:r>
              <a:rPr lang="en-GB" sz="3600" dirty="0" smtClean="0"/>
              <a:t>What will happen next?</a:t>
            </a:r>
          </a:p>
        </p:txBody>
      </p:sp>
    </p:spTree>
    <p:extLst>
      <p:ext uri="{BB962C8B-B14F-4D97-AF65-F5344CB8AC3E}">
        <p14:creationId xmlns:p14="http://schemas.microsoft.com/office/powerpoint/2010/main" val="390690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Features raising concerns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The physical condition of both children</a:t>
            </a:r>
          </a:p>
          <a:p>
            <a:r>
              <a:rPr lang="en-GB" dirty="0" smtClean="0"/>
              <a:t>The safety of the baby</a:t>
            </a:r>
          </a:p>
          <a:p>
            <a:r>
              <a:rPr lang="en-GB" dirty="0" smtClean="0"/>
              <a:t>The mother’s drinking while caring for the children</a:t>
            </a:r>
          </a:p>
          <a:p>
            <a:r>
              <a:rPr lang="en-GB" dirty="0" smtClean="0"/>
              <a:t>The mother is a “care leaver” and as such is at increased risk herself of safeguarding issues</a:t>
            </a:r>
          </a:p>
          <a:p>
            <a:r>
              <a:rPr lang="en-GB" dirty="0" smtClean="0"/>
              <a:t>The mother’s mental state</a:t>
            </a:r>
          </a:p>
          <a:p>
            <a:r>
              <a:rPr lang="en-GB" dirty="0" smtClean="0"/>
              <a:t>The mother’s apparent social isolation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148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718" y="339144"/>
            <a:ext cx="8376082" cy="857250"/>
          </a:xfrm>
        </p:spPr>
        <p:txBody>
          <a:bodyPr>
            <a:noAutofit/>
          </a:bodyPr>
          <a:lstStyle/>
          <a:p>
            <a:r>
              <a:rPr lang="en-GB" sz="3200" dirty="0" smtClean="0"/>
              <a:t>What are your safeguarding responsibilities and duties?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4337"/>
            <a:ext cx="8229600" cy="3394472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Document your involvement and any relevant facts/findings carefully but do not stray into “opinion”</a:t>
            </a:r>
          </a:p>
          <a:p>
            <a:r>
              <a:rPr lang="en-GB" dirty="0" smtClean="0"/>
              <a:t>It is likely that the family are known to social care</a:t>
            </a:r>
          </a:p>
          <a:p>
            <a:r>
              <a:rPr lang="en-GB" dirty="0" smtClean="0"/>
              <a:t>The paediatrician will involve </a:t>
            </a:r>
            <a:r>
              <a:rPr lang="en-GB" smtClean="0"/>
              <a:t>the on-call </a:t>
            </a:r>
            <a:r>
              <a:rPr lang="en-GB" dirty="0" smtClean="0"/>
              <a:t>team to </a:t>
            </a:r>
            <a:r>
              <a:rPr lang="en-GB" dirty="0" smtClean="0"/>
              <a:t>further assess the safeguarding needs of the whole family</a:t>
            </a:r>
          </a:p>
          <a:p>
            <a:r>
              <a:rPr lang="en-GB" dirty="0" smtClean="0"/>
              <a:t>The mother should be kept informed (paediatricians will generally lead this discussion)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061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next?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The baby should not go home in these circumstances and also needs antibiotic prophylaxis</a:t>
            </a:r>
          </a:p>
          <a:p>
            <a:r>
              <a:rPr lang="en-GB" dirty="0" smtClean="0"/>
              <a:t>The paediatricians may well admit the baby to the ward </a:t>
            </a:r>
          </a:p>
          <a:p>
            <a:r>
              <a:rPr lang="en-GB" dirty="0" smtClean="0"/>
              <a:t>There is no reason why the mother should </a:t>
            </a:r>
            <a:r>
              <a:rPr lang="en-GB" i="1" dirty="0" smtClean="0"/>
              <a:t>not</a:t>
            </a:r>
            <a:r>
              <a:rPr lang="en-GB" dirty="0" smtClean="0"/>
              <a:t> be able to be with the child who is transferred if she wishes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859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Theme2016">
  <a:themeElements>
    <a:clrScheme name="RCoA Branding 2016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291F51"/>
      </a:accent1>
      <a:accent2>
        <a:srgbClr val="50ABBF"/>
      </a:accent2>
      <a:accent3>
        <a:srgbClr val="8A5D9A"/>
      </a:accent3>
      <a:accent4>
        <a:srgbClr val="83B9E2"/>
      </a:accent4>
      <a:accent5>
        <a:srgbClr val="CD6084"/>
      </a:accent5>
      <a:accent6>
        <a:srgbClr val="888A88"/>
      </a:accent6>
      <a:hlink>
        <a:srgbClr val="50ABBF"/>
      </a:hlink>
      <a:folHlink>
        <a:srgbClr val="8A5D9A"/>
      </a:folHlink>
    </a:clrScheme>
    <a:fontScheme name="RCoA Branding Fonts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RCoA PowerPointTemplate (1)</Template>
  <TotalTime>163</TotalTime>
  <Words>458</Words>
  <Application>Microsoft Office PowerPoint</Application>
  <PresentationFormat>On-screen Show (16:9)</PresentationFormat>
  <Paragraphs>53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PowerpointTheme2016</vt:lpstr>
      <vt:lpstr>A call to the resus room  Dr Hilary Glaisyer July 2017</vt:lpstr>
      <vt:lpstr>The setting</vt:lpstr>
      <vt:lpstr>The mother:</vt:lpstr>
      <vt:lpstr>Treatment:</vt:lpstr>
      <vt:lpstr>The Mother’s background</vt:lpstr>
      <vt:lpstr>Key questions and learning points</vt:lpstr>
      <vt:lpstr>Features raising concerns</vt:lpstr>
      <vt:lpstr>What are your safeguarding responsibilities and duties?</vt:lpstr>
      <vt:lpstr>What next?</vt:lpstr>
      <vt:lpstr>What next?</vt:lpstr>
      <vt:lpstr>Key points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Name Title</dc:title>
  <dc:creator>Kath</dc:creator>
  <cp:lastModifiedBy>Natalie Bell</cp:lastModifiedBy>
  <cp:revision>28</cp:revision>
  <dcterms:created xsi:type="dcterms:W3CDTF">2017-02-22T16:40:04Z</dcterms:created>
  <dcterms:modified xsi:type="dcterms:W3CDTF">2017-08-29T11:06:53Z</dcterms:modified>
</cp:coreProperties>
</file>