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71" r:id="rId3"/>
    <p:sldId id="272" r:id="rId4"/>
    <p:sldId id="273" r:id="rId5"/>
    <p:sldId id="274" r:id="rId6"/>
    <p:sldId id="275" r:id="rId7"/>
    <p:sldId id="276" r:id="rId8"/>
    <p:sldId id="277" r:id="rId9"/>
    <p:sldId id="278" r:id="rId10"/>
    <p:sldId id="279" r:id="rId11"/>
    <p:sldId id="280" r:id="rId12"/>
    <p:sldId id="281" r:id="rId13"/>
    <p:sldId id="282" r:id="rId14"/>
    <p:sldId id="286" r:id="rId15"/>
    <p:sldId id="283" r:id="rId16"/>
    <p:sldId id="284" r:id="rId17"/>
    <p:sldId id="285" r:id="rId18"/>
    <p:sldId id="270"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ABBF"/>
    <a:srgbClr val="898D8D"/>
    <a:srgbClr val="00A7B5"/>
    <a:srgbClr val="3F2A56"/>
    <a:srgbClr val="A05EB5"/>
    <a:srgbClr val="62B5E5"/>
    <a:srgbClr val="EF4A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15"/>
  </p:normalViewPr>
  <p:slideViewPr>
    <p:cSldViewPr snapToGrid="0" snapToObjects="1">
      <p:cViewPr>
        <p:scale>
          <a:sx n="147" d="100"/>
          <a:sy n="147" d="100"/>
        </p:scale>
        <p:origin x="640" y="432"/>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normAutofit/>
          </a:bodyPr>
          <a:lstStyle>
            <a:lvl1pPr>
              <a:defRPr sz="3800"/>
            </a:lvl1pPr>
          </a:lstStyle>
          <a:p>
            <a:r>
              <a:rPr lang="en-US"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normAutofit/>
          </a:bodyPr>
          <a:lstStyle>
            <a:lvl1pPr marL="0" indent="0" algn="ctr">
              <a:buNone/>
              <a:defRPr sz="3000">
                <a:solidFill>
                  <a:srgbClr val="898D8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51234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34436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1600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500">
                <a:solidFill>
                  <a:schemeClr val="tx1"/>
                </a:solidFill>
              </a:defRPr>
            </a:lvl2pPr>
            <a:lvl3pPr>
              <a:defRPr sz="2200"/>
            </a:lvl3pPr>
            <a:lvl4pPr>
              <a:defRPr sz="22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20725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305176"/>
            <a:ext cx="7772400" cy="1021556"/>
          </a:xfrm>
        </p:spPr>
        <p:txBody>
          <a:bodyPr anchor="t">
            <a:normAutofit/>
          </a:bodyPr>
          <a:lstStyle>
            <a:lvl1pPr algn="l">
              <a:defRPr sz="3800" b="0" cap="none"/>
            </a:lvl1pPr>
          </a:lstStyle>
          <a:p>
            <a:r>
              <a:rPr lang="en-GB"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6075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22554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Text Placeholder 2"/>
          <p:cNvSpPr>
            <a:spLocks noGrp="1"/>
          </p:cNvSpPr>
          <p:nvPr>
            <p:ph type="body" idx="1"/>
          </p:nvPr>
        </p:nvSpPr>
        <p:spPr>
          <a:xfrm>
            <a:off x="457200" y="1151335"/>
            <a:ext cx="4040188"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30" y="1151335"/>
            <a:ext cx="4041775"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27921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95261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388713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938650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a:p>
        </p:txBody>
      </p:sp>
    </p:spTree>
    <p:extLst>
      <p:ext uri="{BB962C8B-B14F-4D97-AF65-F5344CB8AC3E}">
        <p14:creationId xmlns:p14="http://schemas.microsoft.com/office/powerpoint/2010/main" val="17247671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457200" y="4708900"/>
            <a:ext cx="2133600" cy="273844"/>
          </a:xfrm>
          <a:prstGeom prst="rect">
            <a:avLst/>
          </a:prstGeom>
        </p:spPr>
        <p:txBody>
          <a:bodyPr vert="horz" lIns="91440" tIns="45720" rIns="91440" bIns="45720" rtlCol="0" anchor="ctr"/>
          <a:lstStyle>
            <a:lvl1pPr algn="l">
              <a:defRPr sz="900" b="1">
                <a:solidFill>
                  <a:schemeClr val="tx1">
                    <a:tint val="75000"/>
                  </a:schemeClr>
                </a:solidFill>
              </a:defRPr>
            </a:lvl1pPr>
          </a:lstStyle>
          <a:p>
            <a:fld id="{32A66108-5AEF-D14E-BA70-38762366C1BF}" type="slidenum">
              <a:rPr lang="en-US" smtClean="0"/>
              <a:pPr/>
              <a:t>‹#›</a:t>
            </a:fld>
            <a:endParaRPr lang="en-US" dirty="0"/>
          </a:p>
        </p:txBody>
      </p:sp>
      <p:pic>
        <p:nvPicPr>
          <p:cNvPr id="9" name="Picture 8" descr="RCoA-Initials-RGB.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pic>
        <p:nvPicPr>
          <p:cNvPr id="8" name="Picture 7" descr="RCoA-Initials-RGB.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spTree>
    <p:extLst>
      <p:ext uri="{BB962C8B-B14F-4D97-AF65-F5344CB8AC3E}">
        <p14:creationId xmlns:p14="http://schemas.microsoft.com/office/powerpoint/2010/main" val="1096050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4400" kern="1200">
          <a:solidFill>
            <a:srgbClr val="50ABBF"/>
          </a:solidFill>
          <a:latin typeface="Century Gothic"/>
          <a:ea typeface="+mj-ea"/>
          <a:cs typeface="Century Gothic"/>
        </a:defRPr>
      </a:lvl1pPr>
    </p:titleStyle>
    <p:bodyStyle>
      <a:lvl1pPr marL="342900" indent="-342900" algn="l" defTabSz="457200" rtl="0" eaLnBrk="1" latinLnBrk="0" hangingPunct="1">
        <a:spcBef>
          <a:spcPct val="20000"/>
        </a:spcBef>
        <a:buClr>
          <a:srgbClr val="00A7B5"/>
        </a:buClr>
        <a:buFont typeface="Arial"/>
        <a:buChar char="•"/>
        <a:defRPr sz="3200" kern="1200">
          <a:solidFill>
            <a:srgbClr val="3F2A56"/>
          </a:solidFill>
          <a:latin typeface="Century Gothic"/>
          <a:ea typeface="+mn-ea"/>
          <a:cs typeface="Century Gothic"/>
        </a:defRPr>
      </a:lvl1pPr>
      <a:lvl2pPr marL="742950" indent="-285750" algn="l" defTabSz="457200" rtl="0" eaLnBrk="1" latinLnBrk="0" hangingPunct="1">
        <a:spcBef>
          <a:spcPct val="20000"/>
        </a:spcBef>
        <a:buFont typeface="Arial"/>
        <a:buChar char="–"/>
        <a:defRPr sz="2800" kern="1200">
          <a:solidFill>
            <a:srgbClr val="3F2A56"/>
          </a:solidFill>
          <a:latin typeface="Century Gothic"/>
          <a:ea typeface="+mn-ea"/>
          <a:cs typeface="Century Gothic"/>
        </a:defRPr>
      </a:lvl2pPr>
      <a:lvl3pPr marL="1143000" indent="-228600" algn="l" defTabSz="457200" rtl="0" eaLnBrk="1" latinLnBrk="0" hangingPunct="1">
        <a:spcBef>
          <a:spcPct val="20000"/>
        </a:spcBef>
        <a:buClr>
          <a:srgbClr val="00A7B5"/>
        </a:buClr>
        <a:buFont typeface="Arial"/>
        <a:buChar char="•"/>
        <a:defRPr sz="2400" kern="1200">
          <a:solidFill>
            <a:srgbClr val="3F2A56"/>
          </a:solidFill>
          <a:latin typeface="Century Gothic"/>
          <a:ea typeface="+mn-ea"/>
          <a:cs typeface="Century Gothic"/>
        </a:defRPr>
      </a:lvl3pPr>
      <a:lvl4pPr marL="16002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4pPr>
      <a:lvl5pPr marL="20574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2" name="Title 1"/>
          <p:cNvSpPr>
            <a:spLocks noGrp="1"/>
          </p:cNvSpPr>
          <p:nvPr>
            <p:ph type="ctrTitle"/>
          </p:nvPr>
        </p:nvSpPr>
        <p:spPr>
          <a:xfrm>
            <a:off x="350516" y="2027030"/>
            <a:ext cx="7772400" cy="1933717"/>
          </a:xfrm>
        </p:spPr>
        <p:txBody>
          <a:bodyPr anchor="t">
            <a:normAutofit/>
          </a:bodyPr>
          <a:lstStyle/>
          <a:p>
            <a:r>
              <a:rPr lang="en-US" sz="4000" dirty="0">
                <a:solidFill>
                  <a:schemeClr val="bg1"/>
                </a:solidFill>
              </a:rPr>
              <a:t>A Matter of Consent…</a:t>
            </a:r>
            <a:r>
              <a:rPr lang="en-US" sz="4000" dirty="0" smtClean="0">
                <a:solidFill>
                  <a:schemeClr val="bg1"/>
                </a:solidFill>
              </a:rPr>
              <a:t/>
            </a:r>
            <a:br>
              <a:rPr lang="en-US" sz="4000" dirty="0" smtClean="0">
                <a:solidFill>
                  <a:schemeClr val="bg1"/>
                </a:solidFill>
              </a:rPr>
            </a:br>
            <a:endParaRPr lang="en-US" sz="2200" dirty="0">
              <a:solidFill>
                <a:schemeClr val="bg1"/>
              </a:solidFill>
            </a:endParaRPr>
          </a:p>
        </p:txBody>
      </p:sp>
    </p:spTree>
    <p:extLst>
      <p:ext uri="{BB962C8B-B14F-4D97-AF65-F5344CB8AC3E}">
        <p14:creationId xmlns:p14="http://schemas.microsoft.com/office/powerpoint/2010/main" val="630291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Answer</a:t>
            </a:r>
          </a:p>
        </p:txBody>
      </p:sp>
      <p:sp>
        <p:nvSpPr>
          <p:cNvPr id="5" name="Content Placeholder 4"/>
          <p:cNvSpPr>
            <a:spLocks noGrp="1"/>
          </p:cNvSpPr>
          <p:nvPr>
            <p:ph idx="1"/>
          </p:nvPr>
        </p:nvSpPr>
        <p:spPr/>
        <p:txBody>
          <a:bodyPr>
            <a:normAutofit fontScale="85000" lnSpcReduction="20000"/>
          </a:bodyPr>
          <a:lstStyle/>
          <a:p>
            <a:r>
              <a:rPr lang="en-GB" dirty="0"/>
              <a:t>No. Capacity or lack of it can be fluctuant. Acute impairment of capacity can occur secondary to acute illness, alcohol, drugs etc.</a:t>
            </a:r>
          </a:p>
          <a:p>
            <a:r>
              <a:rPr lang="en-GB" dirty="0"/>
              <a:t>Capacity is also specific to the decision being made and a person may have the capacity to consent in simple activities, but not in more complex scenarios.</a:t>
            </a:r>
          </a:p>
          <a:p>
            <a:r>
              <a:rPr lang="en-GB" dirty="0"/>
              <a:t>An adult should, however, be assumed to be competent unless there is evidence to suggest otherwise.</a:t>
            </a:r>
          </a:p>
        </p:txBody>
      </p:sp>
    </p:spTree>
    <p:extLst>
      <p:ext uri="{BB962C8B-B14F-4D97-AF65-F5344CB8AC3E}">
        <p14:creationId xmlns:p14="http://schemas.microsoft.com/office/powerpoint/2010/main" val="9912352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normAutofit fontScale="90000"/>
          </a:bodyPr>
          <a:lstStyle/>
          <a:p>
            <a:pPr algn="ctr"/>
            <a:r>
              <a:rPr lang="en-GB" dirty="0"/>
              <a:t>What would be your next steps in this scenario?</a:t>
            </a:r>
          </a:p>
        </p:txBody>
      </p:sp>
    </p:spTree>
    <p:extLst>
      <p:ext uri="{BB962C8B-B14F-4D97-AF65-F5344CB8AC3E}">
        <p14:creationId xmlns:p14="http://schemas.microsoft.com/office/powerpoint/2010/main" val="17034439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a:t>
            </a:r>
            <a:endParaRPr lang="en-US" dirty="0"/>
          </a:p>
        </p:txBody>
      </p:sp>
      <p:sp>
        <p:nvSpPr>
          <p:cNvPr id="5" name="Content Placeholder 4"/>
          <p:cNvSpPr>
            <a:spLocks noGrp="1"/>
          </p:cNvSpPr>
          <p:nvPr>
            <p:ph idx="1"/>
          </p:nvPr>
        </p:nvSpPr>
        <p:spPr/>
        <p:txBody>
          <a:bodyPr>
            <a:noAutofit/>
          </a:bodyPr>
          <a:lstStyle/>
          <a:p>
            <a:r>
              <a:rPr lang="en-GB" sz="1600" dirty="0"/>
              <a:t>The surgery is urgent, but not an emergency and a discussion </a:t>
            </a:r>
            <a:r>
              <a:rPr lang="en-GB" sz="1600" dirty="0" smtClean="0"/>
              <a:t>must </a:t>
            </a:r>
            <a:r>
              <a:rPr lang="en-GB" sz="1600" dirty="0"/>
              <a:t>take place with the </a:t>
            </a:r>
            <a:r>
              <a:rPr lang="en-GB" sz="1600" dirty="0" smtClean="0"/>
              <a:t>surgeon. </a:t>
            </a:r>
          </a:p>
          <a:p>
            <a:r>
              <a:rPr lang="en-GB" sz="1600" dirty="0" smtClean="0"/>
              <a:t>The surgeon must be alerted to your concerns regarding </a:t>
            </a:r>
            <a:r>
              <a:rPr lang="en-GB" sz="1600" dirty="0" smtClean="0"/>
              <a:t>capacity and consent. </a:t>
            </a:r>
          </a:p>
          <a:p>
            <a:r>
              <a:rPr lang="en-GB" sz="1600" dirty="0" smtClean="0"/>
              <a:t>While the default position is that an adult would normally have capacity, a </a:t>
            </a:r>
            <a:r>
              <a:rPr lang="en-GB" sz="1600" dirty="0"/>
              <a:t>formal assessment </a:t>
            </a:r>
            <a:r>
              <a:rPr lang="en-GB" sz="1600" dirty="0" smtClean="0"/>
              <a:t>is required here. This </a:t>
            </a:r>
            <a:r>
              <a:rPr lang="en-GB" sz="1600" dirty="0"/>
              <a:t>may be contentious, </a:t>
            </a:r>
            <a:r>
              <a:rPr lang="en-GB" sz="1600" dirty="0" smtClean="0"/>
              <a:t>and it </a:t>
            </a:r>
            <a:r>
              <a:rPr lang="en-GB" sz="1600" dirty="0"/>
              <a:t>would be wise to involve the local hospital legal team and your medical defence society at an early stage for advice and guidance. Guidance on assessing capacity is available in the Mental Capacity Act (2005) code of practice.</a:t>
            </a:r>
          </a:p>
          <a:p>
            <a:r>
              <a:rPr lang="en-GB" sz="1600" dirty="0"/>
              <a:t>If the patient is found to have capacity, Power of Attorney does not apply and the patient can make </a:t>
            </a:r>
            <a:r>
              <a:rPr lang="en-GB" sz="1600" dirty="0" smtClean="0"/>
              <a:t>his </a:t>
            </a:r>
            <a:r>
              <a:rPr lang="en-GB" sz="1600" dirty="0"/>
              <a:t>own decisions about his treatment. Those decisions must however be free from coercion from external sources be that family, other individuals or health care providers. </a:t>
            </a:r>
          </a:p>
        </p:txBody>
      </p:sp>
    </p:spTree>
    <p:extLst>
      <p:ext uri="{BB962C8B-B14F-4D97-AF65-F5344CB8AC3E}">
        <p14:creationId xmlns:p14="http://schemas.microsoft.com/office/powerpoint/2010/main" val="38869374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(continued</a:t>
            </a:r>
            <a:r>
              <a:rPr lang="en-US" dirty="0"/>
              <a:t>)</a:t>
            </a:r>
          </a:p>
        </p:txBody>
      </p:sp>
      <p:sp>
        <p:nvSpPr>
          <p:cNvPr id="3" name="Content Placeholder 2"/>
          <p:cNvSpPr>
            <a:spLocks noGrp="1"/>
          </p:cNvSpPr>
          <p:nvPr>
            <p:ph idx="1"/>
          </p:nvPr>
        </p:nvSpPr>
        <p:spPr>
          <a:xfrm>
            <a:off x="457200" y="1284457"/>
            <a:ext cx="8229600" cy="3394472"/>
          </a:xfrm>
        </p:spPr>
        <p:txBody>
          <a:bodyPr>
            <a:normAutofit fontScale="70000" lnSpcReduction="20000"/>
          </a:bodyPr>
          <a:lstStyle/>
          <a:p>
            <a:r>
              <a:rPr lang="en-GB" dirty="0"/>
              <a:t>Capacity is not related to perceived rationality. If the patient understands the information presented regarding the risk of refusal of transfusion, can retain and process it, and can make and communicate a decision, this must be respected; even if it is thought irrational by the treating medical team.</a:t>
            </a:r>
          </a:p>
          <a:p>
            <a:r>
              <a:rPr lang="en-GB" dirty="0" smtClean="0"/>
              <a:t>Consent </a:t>
            </a:r>
            <a:r>
              <a:rPr lang="en-GB" dirty="0"/>
              <a:t>must be given voluntarily. This may be difficult if the patient feels pressure from her family or the medical team to make a particular decision about blood transfusion. This may mean the discussions should take place without </a:t>
            </a:r>
            <a:r>
              <a:rPr lang="en-GB" dirty="0" smtClean="0"/>
              <a:t>his father </a:t>
            </a:r>
            <a:r>
              <a:rPr lang="en-GB" dirty="0"/>
              <a:t>present. Again, the advice of the hospital legal team </a:t>
            </a:r>
            <a:r>
              <a:rPr lang="en-GB" dirty="0" smtClean="0"/>
              <a:t>and a </a:t>
            </a:r>
            <a:r>
              <a:rPr lang="en-GB" dirty="0"/>
              <a:t>medical defence organisation will be helpful in these circumstances.</a:t>
            </a:r>
          </a:p>
        </p:txBody>
      </p:sp>
    </p:spTree>
    <p:extLst>
      <p:ext uri="{BB962C8B-B14F-4D97-AF65-F5344CB8AC3E}">
        <p14:creationId xmlns:p14="http://schemas.microsoft.com/office/powerpoint/2010/main" val="34673399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(continued)</a:t>
            </a:r>
            <a:endParaRPr lang="en-US" dirty="0"/>
          </a:p>
        </p:txBody>
      </p:sp>
      <p:sp>
        <p:nvSpPr>
          <p:cNvPr id="3" name="Content Placeholder 2"/>
          <p:cNvSpPr>
            <a:spLocks noGrp="1"/>
          </p:cNvSpPr>
          <p:nvPr>
            <p:ph idx="1"/>
          </p:nvPr>
        </p:nvSpPr>
        <p:spPr/>
        <p:txBody>
          <a:bodyPr>
            <a:normAutofit fontScale="70000" lnSpcReduction="20000"/>
          </a:bodyPr>
          <a:lstStyle/>
          <a:p>
            <a:r>
              <a:rPr lang="en-GB" dirty="0"/>
              <a:t>A robust and frank discussion with the patient (or if required their proxy) must be undertaken by both yourself and the </a:t>
            </a:r>
            <a:r>
              <a:rPr lang="en-GB" dirty="0" smtClean="0"/>
              <a:t>surgeon</a:t>
            </a:r>
          </a:p>
          <a:p>
            <a:r>
              <a:rPr lang="en-GB" dirty="0" smtClean="0"/>
              <a:t>Outline </a:t>
            </a:r>
            <a:r>
              <a:rPr lang="en-GB" dirty="0"/>
              <a:t>the risks, and the exact nature and consequences of both the surgery and the refusal of blood products. </a:t>
            </a:r>
            <a:endParaRPr lang="en-GB" dirty="0" smtClean="0"/>
          </a:p>
          <a:p>
            <a:r>
              <a:rPr lang="en-GB" dirty="0" smtClean="0"/>
              <a:t>All options should be presented to the consenting party including conservative/non-operative management.</a:t>
            </a:r>
          </a:p>
          <a:p>
            <a:r>
              <a:rPr lang="en-GB" dirty="0" smtClean="0"/>
              <a:t>Due </a:t>
            </a:r>
            <a:r>
              <a:rPr lang="en-GB" dirty="0"/>
              <a:t>consideration should also be given by the surgeon as to whether the procedure can be </a:t>
            </a:r>
            <a:r>
              <a:rPr lang="en-GB" dirty="0" smtClean="0"/>
              <a:t>postponed </a:t>
            </a:r>
            <a:r>
              <a:rPr lang="en-GB" dirty="0"/>
              <a:t>to allow optimisation both from a clinical and a consent perspective to take place and the consequences </a:t>
            </a:r>
            <a:r>
              <a:rPr lang="en-GB" dirty="0" smtClean="0"/>
              <a:t>of this discussed </a:t>
            </a:r>
            <a:r>
              <a:rPr lang="en-GB" dirty="0"/>
              <a:t>with the patient (or proxy if required).</a:t>
            </a:r>
          </a:p>
          <a:p>
            <a:endParaRPr lang="en-US" dirty="0"/>
          </a:p>
        </p:txBody>
      </p:sp>
    </p:spTree>
    <p:extLst>
      <p:ext uri="{BB962C8B-B14F-4D97-AF65-F5344CB8AC3E}">
        <p14:creationId xmlns:p14="http://schemas.microsoft.com/office/powerpoint/2010/main" val="278285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 (continued)</a:t>
            </a:r>
            <a:endParaRPr lang="en-US" dirty="0"/>
          </a:p>
        </p:txBody>
      </p:sp>
      <p:sp>
        <p:nvSpPr>
          <p:cNvPr id="3" name="Content Placeholder 2"/>
          <p:cNvSpPr>
            <a:spLocks noGrp="1"/>
          </p:cNvSpPr>
          <p:nvPr>
            <p:ph idx="1"/>
          </p:nvPr>
        </p:nvSpPr>
        <p:spPr/>
        <p:txBody>
          <a:bodyPr>
            <a:normAutofit fontScale="92500" lnSpcReduction="10000"/>
          </a:bodyPr>
          <a:lstStyle/>
          <a:p>
            <a:r>
              <a:rPr lang="en-GB" dirty="0"/>
              <a:t>In Scotland a person over the age of 16 is deemed to have capacity unless it can be demonstrated otherwise. Individuals deemed to lack capacity may be treated under the Adults with Incapacity Act 2000. While this is separate legislation to the MCA many of the basic principles are shared, and with appropriate legal advisement a similar approach as described above may be taken.</a:t>
            </a:r>
          </a:p>
          <a:p>
            <a:endParaRPr lang="en-US" dirty="0"/>
          </a:p>
        </p:txBody>
      </p:sp>
    </p:spTree>
    <p:extLst>
      <p:ext uri="{BB962C8B-B14F-4D97-AF65-F5344CB8AC3E}">
        <p14:creationId xmlns:p14="http://schemas.microsoft.com/office/powerpoint/2010/main" val="30305536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normAutofit fontScale="90000"/>
          </a:bodyPr>
          <a:lstStyle/>
          <a:p>
            <a:pPr algn="ctr"/>
            <a:r>
              <a:rPr lang="en-GB" dirty="0"/>
              <a:t>Are there any additional resources that may be helpful in this scenario?</a:t>
            </a:r>
          </a:p>
        </p:txBody>
      </p:sp>
    </p:spTree>
    <p:extLst>
      <p:ext uri="{BB962C8B-B14F-4D97-AF65-F5344CB8AC3E}">
        <p14:creationId xmlns:p14="http://schemas.microsoft.com/office/powerpoint/2010/main" val="20136017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Answer</a:t>
            </a:r>
            <a:endParaRPr lang="en-US"/>
          </a:p>
        </p:txBody>
      </p:sp>
      <p:sp>
        <p:nvSpPr>
          <p:cNvPr id="5" name="Content Placeholder 4"/>
          <p:cNvSpPr>
            <a:spLocks noGrp="1"/>
          </p:cNvSpPr>
          <p:nvPr>
            <p:ph idx="1"/>
          </p:nvPr>
        </p:nvSpPr>
        <p:spPr>
          <a:xfrm>
            <a:off x="457200" y="1346269"/>
            <a:ext cx="8229600" cy="2450963"/>
          </a:xfrm>
        </p:spPr>
        <p:txBody>
          <a:bodyPr/>
          <a:lstStyle/>
          <a:p>
            <a:r>
              <a:rPr lang="en-GB" dirty="0"/>
              <a:t>Yes, in addition to legal advice and GMC good medical practice guidance, the AAGBI has produced specific guidance on the management of patients who are Jehovah’s Witnesses. </a:t>
            </a:r>
          </a:p>
          <a:p>
            <a:endParaRPr lang="en-US" dirty="0"/>
          </a:p>
        </p:txBody>
      </p:sp>
    </p:spTree>
    <p:extLst>
      <p:ext uri="{BB962C8B-B14F-4D97-AF65-F5344CB8AC3E}">
        <p14:creationId xmlns:p14="http://schemas.microsoft.com/office/powerpoint/2010/main" val="344018074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5" name="Title 1"/>
          <p:cNvSpPr txBox="1">
            <a:spLocks/>
          </p:cNvSpPr>
          <p:nvPr/>
        </p:nvSpPr>
        <p:spPr>
          <a:xfrm>
            <a:off x="350520" y="2513080"/>
            <a:ext cx="8669197" cy="642932"/>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sz="3800" kern="1200">
                <a:solidFill>
                  <a:srgbClr val="00A7B5"/>
                </a:solidFill>
                <a:latin typeface="Century Gothic"/>
                <a:ea typeface="+mj-ea"/>
                <a:cs typeface="Century Gothic"/>
              </a:defRPr>
            </a:lvl1pPr>
          </a:lstStyle>
          <a:p>
            <a:pPr algn="ctr"/>
            <a:r>
              <a:rPr lang="en-US" sz="5000" dirty="0" smtClean="0">
                <a:solidFill>
                  <a:schemeClr val="bg1"/>
                </a:solidFill>
              </a:rPr>
              <a:t>Any questions?</a:t>
            </a:r>
            <a:endParaRPr lang="en-US" sz="5000" dirty="0">
              <a:solidFill>
                <a:schemeClr val="bg1"/>
              </a:solidFill>
            </a:endParaRPr>
          </a:p>
        </p:txBody>
      </p:sp>
    </p:spTree>
    <p:extLst>
      <p:ext uri="{BB962C8B-B14F-4D97-AF65-F5344CB8AC3E}">
        <p14:creationId xmlns:p14="http://schemas.microsoft.com/office/powerpoint/2010/main" val="953053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GB" dirty="0"/>
              <a:t>You are on the general surgical ward reviewing patients for the following day’s list. The surgeon has added on an urgent </a:t>
            </a:r>
            <a:r>
              <a:rPr lang="en-GB" dirty="0" smtClean="0"/>
              <a:t>case (listed as “laparoscopic </a:t>
            </a:r>
            <a:r>
              <a:rPr lang="en-GB" dirty="0" err="1" smtClean="0"/>
              <a:t>adhesiolysis</a:t>
            </a:r>
            <a:r>
              <a:rPr lang="en-GB" dirty="0" smtClean="0"/>
              <a:t> </a:t>
            </a:r>
            <a:r>
              <a:rPr lang="en-GB" dirty="0" smtClean="0"/>
              <a:t>and proceed”), </a:t>
            </a:r>
            <a:r>
              <a:rPr lang="en-GB" dirty="0"/>
              <a:t>which is planned for first thing the next morning. The patient is a man in his twenties and the surgeons have mentioned that due to previous surgery, he is at higher risk than normal of major haemorrhage</a:t>
            </a:r>
            <a:r>
              <a:rPr lang="en-GB" dirty="0" smtClean="0"/>
              <a:t>. He has recurrent vague obstructive symptoms which have improved (and resolved in the past</a:t>
            </a:r>
            <a:r>
              <a:rPr lang="en-GB" smtClean="0"/>
              <a:t>) with conservative </a:t>
            </a:r>
            <a:r>
              <a:rPr lang="en-GB" dirty="0" smtClean="0"/>
              <a:t>treatment.</a:t>
            </a:r>
            <a:endParaRPr lang="en-GB" dirty="0"/>
          </a:p>
          <a:p>
            <a:pPr marL="0" indent="0">
              <a:buNone/>
            </a:pPr>
            <a:endParaRPr lang="en-GB" dirty="0"/>
          </a:p>
          <a:p>
            <a:pPr marL="0" indent="0">
              <a:buNone/>
            </a:pPr>
            <a:r>
              <a:rPr lang="en-GB" dirty="0"/>
              <a:t>The patient and his family are Jehovah’s Witnesses. He has mild learning difficulties and has also attended a psychiatric clinic intermittently. He lives in sheltered accommodation. He has previously been competent in matters of health, but has also been treated under both the Mental Capacity Act during acute illnesses and under the Mental Health Act during episodes of psychiatric deterioration. When “well” he had designated her father as Lasting Power of Attorney (health and financial). </a:t>
            </a:r>
          </a:p>
        </p:txBody>
      </p:sp>
    </p:spTree>
    <p:extLst>
      <p:ext uri="{BB962C8B-B14F-4D97-AF65-F5344CB8AC3E}">
        <p14:creationId xmlns:p14="http://schemas.microsoft.com/office/powerpoint/2010/main" val="19105290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(continued)</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GB" dirty="0"/>
              <a:t>At the pre-op review you are presented with an Advanced Decision signed previously by the patient refusing all blood products. This was witnessed by his father and an elder of the church. His father states that during times of illness he (the patient) finds it difficult “to make the right decision” and had previously been treated under incapacity law. His Father, as LPA feels that he should be giving consent to treatment at this time and highlights the advance decision. As this is an expression of the previous wishes of his son, he says that he would refuse blood products as per this Advanced Decision.</a:t>
            </a:r>
          </a:p>
          <a:p>
            <a:pPr marL="0" indent="0">
              <a:buNone/>
            </a:pPr>
            <a:r>
              <a:rPr lang="en-GB" dirty="0"/>
              <a:t>His current haemoglobin in 11.2 g/</a:t>
            </a:r>
            <a:r>
              <a:rPr lang="en-GB" dirty="0" err="1"/>
              <a:t>dL</a:t>
            </a:r>
            <a:r>
              <a:rPr lang="en-GB" dirty="0"/>
              <a:t>. Following a brief chat with the patient while awaiting his father’s return from the coffee shop, you feel he may have the capacity to consent.</a:t>
            </a:r>
          </a:p>
          <a:p>
            <a:endParaRPr lang="en-US" dirty="0"/>
          </a:p>
        </p:txBody>
      </p:sp>
    </p:spTree>
    <p:extLst>
      <p:ext uri="{BB962C8B-B14F-4D97-AF65-F5344CB8AC3E}">
        <p14:creationId xmlns:p14="http://schemas.microsoft.com/office/powerpoint/2010/main" val="353329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normAutofit fontScale="90000"/>
          </a:bodyPr>
          <a:lstStyle/>
          <a:p>
            <a:pPr algn="ctr"/>
            <a:r>
              <a:rPr lang="en-US" dirty="0" smtClean="0"/>
              <a:t>Key Questions and Learning Points</a:t>
            </a:r>
            <a:endParaRPr lang="en-US" dirty="0"/>
          </a:p>
        </p:txBody>
      </p:sp>
    </p:spTree>
    <p:extLst>
      <p:ext uri="{BB962C8B-B14F-4D97-AF65-F5344CB8AC3E}">
        <p14:creationId xmlns:p14="http://schemas.microsoft.com/office/powerpoint/2010/main" val="1333461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60972"/>
            <a:ext cx="7772400" cy="1021556"/>
          </a:xfrm>
        </p:spPr>
        <p:txBody>
          <a:bodyPr/>
          <a:lstStyle/>
          <a:p>
            <a:r>
              <a:rPr lang="en-GB" dirty="0"/>
              <a:t>What constitutes valid consent?</a:t>
            </a:r>
            <a:r>
              <a:rPr lang="en-GB" dirty="0" smtClean="0">
                <a:effectLst/>
              </a:rPr>
              <a:t> </a:t>
            </a:r>
            <a:endParaRPr lang="en-US" dirty="0"/>
          </a:p>
        </p:txBody>
      </p:sp>
    </p:spTree>
    <p:extLst>
      <p:ext uri="{BB962C8B-B14F-4D97-AF65-F5344CB8AC3E}">
        <p14:creationId xmlns:p14="http://schemas.microsoft.com/office/powerpoint/2010/main" val="2349132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a:t>
            </a:r>
            <a:endParaRPr lang="en-US" dirty="0"/>
          </a:p>
        </p:txBody>
      </p:sp>
      <p:sp>
        <p:nvSpPr>
          <p:cNvPr id="5" name="Content Placeholder 4"/>
          <p:cNvSpPr>
            <a:spLocks noGrp="1"/>
          </p:cNvSpPr>
          <p:nvPr>
            <p:ph idx="1"/>
          </p:nvPr>
        </p:nvSpPr>
        <p:spPr>
          <a:xfrm>
            <a:off x="457200" y="1854740"/>
            <a:ext cx="8229600" cy="1368358"/>
          </a:xfrm>
        </p:spPr>
        <p:txBody>
          <a:bodyPr>
            <a:normAutofit fontScale="92500" lnSpcReduction="20000"/>
          </a:bodyPr>
          <a:lstStyle/>
          <a:p>
            <a:pPr marL="0" indent="0">
              <a:buNone/>
            </a:pPr>
            <a:r>
              <a:rPr lang="en-GB" sz="3500" dirty="0"/>
              <a:t>It must be </a:t>
            </a:r>
            <a:r>
              <a:rPr lang="en-GB" sz="3500" b="1" dirty="0"/>
              <a:t>informed</a:t>
            </a:r>
            <a:r>
              <a:rPr lang="en-GB" sz="3500" dirty="0"/>
              <a:t> and given </a:t>
            </a:r>
            <a:r>
              <a:rPr lang="en-GB" sz="3500" b="1" dirty="0"/>
              <a:t>voluntarily</a:t>
            </a:r>
            <a:r>
              <a:rPr lang="en-GB" sz="3500" dirty="0"/>
              <a:t> by a patient who has the </a:t>
            </a:r>
            <a:r>
              <a:rPr lang="en-GB" sz="3500" b="1" dirty="0"/>
              <a:t>capacity</a:t>
            </a:r>
            <a:r>
              <a:rPr lang="en-GB" sz="3500" dirty="0"/>
              <a:t> to consent.</a:t>
            </a:r>
          </a:p>
          <a:p>
            <a:pPr marL="0" indent="0">
              <a:buNone/>
            </a:pPr>
            <a:endParaRPr lang="en-US" dirty="0"/>
          </a:p>
        </p:txBody>
      </p:sp>
    </p:spTree>
    <p:extLst>
      <p:ext uri="{BB962C8B-B14F-4D97-AF65-F5344CB8AC3E}">
        <p14:creationId xmlns:p14="http://schemas.microsoft.com/office/powerpoint/2010/main" val="25199592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normAutofit fontScale="90000"/>
          </a:bodyPr>
          <a:lstStyle/>
          <a:p>
            <a:pPr algn="ctr"/>
            <a:r>
              <a:rPr lang="en-GB" dirty="0"/>
              <a:t>What is capacity and how is it assessed?</a:t>
            </a:r>
          </a:p>
        </p:txBody>
      </p:sp>
    </p:spTree>
    <p:extLst>
      <p:ext uri="{BB962C8B-B14F-4D97-AF65-F5344CB8AC3E}">
        <p14:creationId xmlns:p14="http://schemas.microsoft.com/office/powerpoint/2010/main" val="40709349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Answer</a:t>
            </a:r>
            <a:endParaRPr lang="en-US" dirty="0"/>
          </a:p>
        </p:txBody>
      </p:sp>
      <p:sp>
        <p:nvSpPr>
          <p:cNvPr id="5" name="Content Placeholder 4"/>
          <p:cNvSpPr>
            <a:spLocks noGrp="1"/>
          </p:cNvSpPr>
          <p:nvPr>
            <p:ph idx="1"/>
          </p:nvPr>
        </p:nvSpPr>
        <p:spPr/>
        <p:txBody>
          <a:bodyPr>
            <a:normAutofit lnSpcReduction="10000"/>
          </a:bodyPr>
          <a:lstStyle/>
          <a:p>
            <a:r>
              <a:rPr lang="en-GB" dirty="0"/>
              <a:t>Capacity is the ability of the patient to make decisions about their care. </a:t>
            </a:r>
          </a:p>
          <a:p>
            <a:r>
              <a:rPr lang="en-GB" dirty="0"/>
              <a:t>In order to have capacity, the patient must be able to understand, retain and process information given to them about the risks and benefits of their treatment options. They must then be able to form a decision and communicate it. </a:t>
            </a:r>
          </a:p>
        </p:txBody>
      </p:sp>
    </p:spTree>
    <p:extLst>
      <p:ext uri="{BB962C8B-B14F-4D97-AF65-F5344CB8AC3E}">
        <p14:creationId xmlns:p14="http://schemas.microsoft.com/office/powerpoint/2010/main" val="2933851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2060972"/>
            <a:ext cx="7772400" cy="1021556"/>
          </a:xfrm>
        </p:spPr>
        <p:txBody>
          <a:bodyPr/>
          <a:lstStyle/>
          <a:p>
            <a:pPr algn="ctr"/>
            <a:r>
              <a:rPr lang="en-GB" dirty="0"/>
              <a:t>Is capacity a fixed construct? </a:t>
            </a:r>
            <a:endParaRPr lang="en-US" dirty="0"/>
          </a:p>
        </p:txBody>
      </p:sp>
    </p:spTree>
    <p:extLst>
      <p:ext uri="{BB962C8B-B14F-4D97-AF65-F5344CB8AC3E}">
        <p14:creationId xmlns:p14="http://schemas.microsoft.com/office/powerpoint/2010/main" val="1410025873"/>
      </p:ext>
    </p:extLst>
  </p:cSld>
  <p:clrMapOvr>
    <a:masterClrMapping/>
  </p:clrMapOvr>
  <p:timing>
    <p:tnLst>
      <p:par>
        <p:cTn id="1" dur="indefinite" restart="never" nodeType="tmRoot"/>
      </p:par>
    </p:tnLst>
  </p:timing>
</p:sld>
</file>

<file path=ppt/theme/theme1.xml><?xml version="1.0" encoding="utf-8"?>
<a:theme xmlns:a="http://schemas.openxmlformats.org/drawingml/2006/main" name="PowerpointTheme2016">
  <a:themeElements>
    <a:clrScheme name="RCoA Branding 2016">
      <a:dk1>
        <a:sysClr val="windowText" lastClr="000000"/>
      </a:dk1>
      <a:lt1>
        <a:sysClr val="window" lastClr="FFFFFF"/>
      </a:lt1>
      <a:dk2>
        <a:srgbClr val="000000"/>
      </a:dk2>
      <a:lt2>
        <a:srgbClr val="FFFFFF"/>
      </a:lt2>
      <a:accent1>
        <a:srgbClr val="291F51"/>
      </a:accent1>
      <a:accent2>
        <a:srgbClr val="50ABBF"/>
      </a:accent2>
      <a:accent3>
        <a:srgbClr val="8A5D9A"/>
      </a:accent3>
      <a:accent4>
        <a:srgbClr val="83B9E2"/>
      </a:accent4>
      <a:accent5>
        <a:srgbClr val="CD6084"/>
      </a:accent5>
      <a:accent6>
        <a:srgbClr val="888A88"/>
      </a:accent6>
      <a:hlink>
        <a:srgbClr val="50ABBF"/>
      </a:hlink>
      <a:folHlink>
        <a:srgbClr val="8A5D9A"/>
      </a:folHlink>
    </a:clrScheme>
    <a:fontScheme name="RCoA Branding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98</TotalTime>
  <Words>1025</Words>
  <Application>Microsoft Macintosh PowerPoint</Application>
  <PresentationFormat>On-screen Show (16:9)</PresentationFormat>
  <Paragraphs>41</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Century Gothic</vt:lpstr>
      <vt:lpstr>Arial</vt:lpstr>
      <vt:lpstr>PowerpointTheme2016</vt:lpstr>
      <vt:lpstr>A Matter of Consent… </vt:lpstr>
      <vt:lpstr>Scenario</vt:lpstr>
      <vt:lpstr>Scenario (continued)</vt:lpstr>
      <vt:lpstr>Key Questions and Learning Points</vt:lpstr>
      <vt:lpstr>What constitutes valid consent? </vt:lpstr>
      <vt:lpstr>Answer</vt:lpstr>
      <vt:lpstr>What is capacity and how is it assessed?</vt:lpstr>
      <vt:lpstr>Answer</vt:lpstr>
      <vt:lpstr>Is capacity a fixed construct? </vt:lpstr>
      <vt:lpstr>Answer</vt:lpstr>
      <vt:lpstr>What would be your next steps in this scenario?</vt:lpstr>
      <vt:lpstr>Answer</vt:lpstr>
      <vt:lpstr>Answer (continued)</vt:lpstr>
      <vt:lpstr>Answer (continued)</vt:lpstr>
      <vt:lpstr>Answer (continued)</vt:lpstr>
      <vt:lpstr>Are there any additional resources that may be helpful in this scenario?</vt:lpstr>
      <vt:lpstr>Answer</vt:lpstr>
      <vt:lpstr>PowerPoint Presentation</vt:lpstr>
    </vt:vector>
  </TitlesOfParts>
  <Company>The Royal College of Anaesthetists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dc:title>
  <dc:creator>Mandie Kelly</dc:creator>
  <cp:lastModifiedBy>Microsoft Office User</cp:lastModifiedBy>
  <cp:revision>16</cp:revision>
  <dcterms:created xsi:type="dcterms:W3CDTF">2016-05-26T12:40:39Z</dcterms:created>
  <dcterms:modified xsi:type="dcterms:W3CDTF">2017-03-29T12:59:58Z</dcterms:modified>
</cp:coreProperties>
</file>