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1" r:id="rId13"/>
    <p:sldId id="270" r:id="rId14"/>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ABBF"/>
    <a:srgbClr val="898D8D"/>
    <a:srgbClr val="00A7B5"/>
    <a:srgbClr val="3F2A56"/>
    <a:srgbClr val="A05EB5"/>
    <a:srgbClr val="62B5E5"/>
    <a:srgbClr val="EF4A8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97" d="100"/>
          <a:sy n="97" d="100"/>
        </p:scale>
        <p:origin x="-780" y="-408"/>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1"/>
            <a:ext cx="7772400" cy="1102519"/>
          </a:xfrm>
        </p:spPr>
        <p:txBody>
          <a:bodyPr>
            <a:normAutofit/>
          </a:bodyPr>
          <a:lstStyle>
            <a:lvl1pPr>
              <a:defRPr sz="3800"/>
            </a:lvl1pPr>
          </a:lstStyle>
          <a:p>
            <a:r>
              <a:rPr lang="en-US" smtClean="0"/>
              <a:t>Click to edit Master title style</a:t>
            </a:r>
            <a:endParaRPr lang="en-US" dirty="0"/>
          </a:p>
        </p:txBody>
      </p:sp>
      <p:sp>
        <p:nvSpPr>
          <p:cNvPr id="3" name="Subtitle 2"/>
          <p:cNvSpPr>
            <a:spLocks noGrp="1"/>
          </p:cNvSpPr>
          <p:nvPr>
            <p:ph type="subTitle" idx="1"/>
          </p:nvPr>
        </p:nvSpPr>
        <p:spPr>
          <a:xfrm>
            <a:off x="1371600" y="2914650"/>
            <a:ext cx="6400800" cy="1314450"/>
          </a:xfrm>
        </p:spPr>
        <p:txBody>
          <a:bodyPr>
            <a:normAutofit/>
          </a:bodyPr>
          <a:lstStyle>
            <a:lvl1pPr marL="0" indent="0" algn="ctr">
              <a:buNone/>
              <a:defRPr sz="3000">
                <a:solidFill>
                  <a:srgbClr val="898D8D"/>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251234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2344362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216004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sz="2800"/>
            </a:lvl1pPr>
            <a:lvl2pPr>
              <a:defRPr sz="2500">
                <a:solidFill>
                  <a:schemeClr val="tx1"/>
                </a:solidFill>
              </a:defRPr>
            </a:lvl2pPr>
            <a:lvl3pPr>
              <a:defRPr sz="2200"/>
            </a:lvl3pPr>
            <a:lvl4pPr>
              <a:defRPr sz="2200"/>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2072569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3305176"/>
            <a:ext cx="7772400" cy="1021556"/>
          </a:xfrm>
        </p:spPr>
        <p:txBody>
          <a:bodyPr anchor="t">
            <a:normAutofit/>
          </a:bodyPr>
          <a:lstStyle>
            <a:lvl1pPr algn="l">
              <a:defRPr sz="3800" b="0" cap="none"/>
            </a:lvl1pPr>
          </a:lstStyle>
          <a:p>
            <a:r>
              <a:rPr lang="en-GB" dirty="0" smtClean="0"/>
              <a:t>Click to edit master title style</a:t>
            </a:r>
            <a:endParaRPr lang="en-US" dirty="0"/>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3260757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smtClean="0"/>
              <a:t>Click to edit Master title style</a:t>
            </a:r>
            <a:endParaRPr lang="en-US" dirty="0"/>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5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5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1225549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smtClean="0"/>
              <a:t>Click to edit Master title style</a:t>
            </a:r>
            <a:endParaRPr lang="en-US" dirty="0"/>
          </a:p>
        </p:txBody>
      </p:sp>
      <p:sp>
        <p:nvSpPr>
          <p:cNvPr id="3" name="Text Placeholder 2"/>
          <p:cNvSpPr>
            <a:spLocks noGrp="1"/>
          </p:cNvSpPr>
          <p:nvPr>
            <p:ph type="body" idx="1"/>
          </p:nvPr>
        </p:nvSpPr>
        <p:spPr>
          <a:xfrm>
            <a:off x="457200" y="1151335"/>
            <a:ext cx="4040188" cy="47982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30" y="1151335"/>
            <a:ext cx="4041775" cy="47982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3279210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3952617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3887130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938650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1724767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457200" y="4708900"/>
            <a:ext cx="2133600" cy="273844"/>
          </a:xfrm>
          <a:prstGeom prst="rect">
            <a:avLst/>
          </a:prstGeom>
        </p:spPr>
        <p:txBody>
          <a:bodyPr vert="horz" lIns="91440" tIns="45720" rIns="91440" bIns="45720" rtlCol="0" anchor="ctr"/>
          <a:lstStyle>
            <a:lvl1pPr algn="l">
              <a:defRPr sz="900" b="1">
                <a:solidFill>
                  <a:schemeClr val="tx1">
                    <a:tint val="75000"/>
                  </a:schemeClr>
                </a:solidFill>
              </a:defRPr>
            </a:lvl1pPr>
          </a:lstStyle>
          <a:p>
            <a:fld id="{32A66108-5AEF-D14E-BA70-38762366C1BF}" type="slidenum">
              <a:rPr lang="en-US" smtClean="0"/>
              <a:pPr/>
              <a:t>‹#›</a:t>
            </a:fld>
            <a:endParaRPr lang="en-US" dirty="0"/>
          </a:p>
        </p:txBody>
      </p:sp>
      <p:pic>
        <p:nvPicPr>
          <p:cNvPr id="9" name="Picture 8" descr="RCoA-Initials-RGB.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85847" y="4435325"/>
            <a:ext cx="1168958" cy="540295"/>
          </a:xfrm>
          <a:prstGeom prst="rect">
            <a:avLst/>
          </a:prstGeom>
        </p:spPr>
      </p:pic>
      <p:pic>
        <p:nvPicPr>
          <p:cNvPr id="8" name="Picture 7" descr="RCoA-Initials-RGB.jp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785847" y="4435325"/>
            <a:ext cx="1168958" cy="540295"/>
          </a:xfrm>
          <a:prstGeom prst="rect">
            <a:avLst/>
          </a:prstGeom>
        </p:spPr>
      </p:pic>
    </p:spTree>
    <p:extLst>
      <p:ext uri="{BB962C8B-B14F-4D97-AF65-F5344CB8AC3E}">
        <p14:creationId xmlns:p14="http://schemas.microsoft.com/office/powerpoint/2010/main" val="10960506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4400" kern="1200">
          <a:solidFill>
            <a:srgbClr val="50ABBF"/>
          </a:solidFill>
          <a:latin typeface="Century Gothic"/>
          <a:ea typeface="+mj-ea"/>
          <a:cs typeface="Century Gothic"/>
        </a:defRPr>
      </a:lvl1pPr>
    </p:titleStyle>
    <p:bodyStyle>
      <a:lvl1pPr marL="342900" indent="-342900" algn="l" defTabSz="457200" rtl="0" eaLnBrk="1" latinLnBrk="0" hangingPunct="1">
        <a:spcBef>
          <a:spcPct val="20000"/>
        </a:spcBef>
        <a:buClr>
          <a:srgbClr val="00A7B5"/>
        </a:buClr>
        <a:buFont typeface="Arial"/>
        <a:buChar char="•"/>
        <a:defRPr sz="3200" kern="1200">
          <a:solidFill>
            <a:srgbClr val="3F2A56"/>
          </a:solidFill>
          <a:latin typeface="Century Gothic"/>
          <a:ea typeface="+mn-ea"/>
          <a:cs typeface="Century Gothic"/>
        </a:defRPr>
      </a:lvl1pPr>
      <a:lvl2pPr marL="742950" indent="-285750" algn="l" defTabSz="457200" rtl="0" eaLnBrk="1" latinLnBrk="0" hangingPunct="1">
        <a:spcBef>
          <a:spcPct val="20000"/>
        </a:spcBef>
        <a:buFont typeface="Arial"/>
        <a:buChar char="–"/>
        <a:defRPr sz="2800" kern="1200">
          <a:solidFill>
            <a:srgbClr val="3F2A56"/>
          </a:solidFill>
          <a:latin typeface="Century Gothic"/>
          <a:ea typeface="+mn-ea"/>
          <a:cs typeface="Century Gothic"/>
        </a:defRPr>
      </a:lvl2pPr>
      <a:lvl3pPr marL="1143000" indent="-228600" algn="l" defTabSz="457200" rtl="0" eaLnBrk="1" latinLnBrk="0" hangingPunct="1">
        <a:spcBef>
          <a:spcPct val="20000"/>
        </a:spcBef>
        <a:buClr>
          <a:srgbClr val="00A7B5"/>
        </a:buClr>
        <a:buFont typeface="Arial"/>
        <a:buChar char="•"/>
        <a:defRPr sz="2400" kern="1200">
          <a:solidFill>
            <a:srgbClr val="3F2A56"/>
          </a:solidFill>
          <a:latin typeface="Century Gothic"/>
          <a:ea typeface="+mn-ea"/>
          <a:cs typeface="Century Gothic"/>
        </a:defRPr>
      </a:lvl3pPr>
      <a:lvl4pPr marL="1600200" indent="-228600" algn="l" defTabSz="457200" rtl="0" eaLnBrk="1" latinLnBrk="0" hangingPunct="1">
        <a:spcBef>
          <a:spcPct val="20000"/>
        </a:spcBef>
        <a:buFont typeface="Arial"/>
        <a:buChar char="–"/>
        <a:defRPr sz="2000" kern="1200">
          <a:solidFill>
            <a:srgbClr val="3F2A56"/>
          </a:solidFill>
          <a:latin typeface="Century Gothic"/>
          <a:ea typeface="+mn-ea"/>
          <a:cs typeface="Century Gothic"/>
        </a:defRPr>
      </a:lvl4pPr>
      <a:lvl5pPr marL="2057400" indent="-228600" algn="l" defTabSz="457200" rtl="0" eaLnBrk="1" latinLnBrk="0" hangingPunct="1">
        <a:spcBef>
          <a:spcPct val="20000"/>
        </a:spcBef>
        <a:buFont typeface="Arial"/>
        <a:buChar char="»"/>
        <a:defRPr sz="2000" kern="1200">
          <a:solidFill>
            <a:srgbClr val="3F2A56"/>
          </a:solidFill>
          <a:latin typeface="Century Gothic"/>
          <a:ea typeface="+mn-ea"/>
          <a:cs typeface="Century 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gov.uk/government/uploads/system/uploads/attachment_data/file/138296/dh_103653__1_.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owerPoint-Title-Lilac.jpg"/>
          <p:cNvPicPr>
            <a:picLocks noChangeAspect="1"/>
          </p:cNvPicPr>
          <p:nvPr/>
        </p:nvPicPr>
        <p:blipFill rotWithShape="1">
          <a:blip r:embed="rId2">
            <a:extLst>
              <a:ext uri="{28A0092B-C50C-407E-A947-70E740481C1C}">
                <a14:useLocalDpi xmlns:a14="http://schemas.microsoft.com/office/drawing/2010/main" val="0"/>
              </a:ext>
            </a:extLst>
          </a:blip>
          <a:srcRect t="1" r="-50" b="28762"/>
          <a:stretch/>
        </p:blipFill>
        <p:spPr>
          <a:xfrm>
            <a:off x="0" y="0"/>
            <a:ext cx="9630888" cy="5143500"/>
          </a:xfrm>
          <a:prstGeom prst="rect">
            <a:avLst/>
          </a:prstGeom>
        </p:spPr>
      </p:pic>
      <p:sp>
        <p:nvSpPr>
          <p:cNvPr id="2" name="Title 1"/>
          <p:cNvSpPr>
            <a:spLocks noGrp="1"/>
          </p:cNvSpPr>
          <p:nvPr>
            <p:ph type="ctrTitle"/>
          </p:nvPr>
        </p:nvSpPr>
        <p:spPr>
          <a:xfrm>
            <a:off x="350516" y="2027030"/>
            <a:ext cx="7772400" cy="1933717"/>
          </a:xfrm>
        </p:spPr>
        <p:txBody>
          <a:bodyPr anchor="t">
            <a:normAutofit/>
          </a:bodyPr>
          <a:lstStyle/>
          <a:p>
            <a:pPr algn="l"/>
            <a:r>
              <a:rPr lang="en-US" sz="4000" dirty="0" smtClean="0">
                <a:solidFill>
                  <a:schemeClr val="bg1"/>
                </a:solidFill>
              </a:rPr>
              <a:t>Virtual case - </a:t>
            </a:r>
            <a:r>
              <a:rPr lang="en-US" sz="4000" dirty="0" err="1" smtClean="0">
                <a:solidFill>
                  <a:schemeClr val="bg1"/>
                </a:solidFill>
              </a:rPr>
              <a:t>Seren</a:t>
            </a:r>
            <a:r>
              <a:rPr lang="en-US" sz="4000" dirty="0" smtClean="0">
                <a:solidFill>
                  <a:schemeClr val="bg1"/>
                </a:solidFill>
              </a:rPr>
              <a:t/>
            </a:r>
            <a:br>
              <a:rPr lang="en-US" sz="4000" dirty="0" smtClean="0">
                <a:solidFill>
                  <a:schemeClr val="bg1"/>
                </a:solidFill>
              </a:rPr>
            </a:br>
            <a:r>
              <a:rPr lang="en-US" sz="2200" dirty="0" smtClean="0">
                <a:solidFill>
                  <a:schemeClr val="bg1"/>
                </a:solidFill>
              </a:rPr>
              <a:t/>
            </a:r>
            <a:br>
              <a:rPr lang="en-US" sz="2200" dirty="0" smtClean="0">
                <a:solidFill>
                  <a:schemeClr val="bg1"/>
                </a:solidFill>
              </a:rPr>
            </a:br>
            <a:r>
              <a:rPr lang="en-US" sz="2200" dirty="0" smtClean="0">
                <a:solidFill>
                  <a:schemeClr val="bg1"/>
                </a:solidFill>
              </a:rPr>
              <a:t>Apparent refusal in a 15-year-old girl</a:t>
            </a:r>
            <a:endParaRPr lang="en-US" sz="2200" dirty="0">
              <a:solidFill>
                <a:schemeClr val="bg1"/>
              </a:solidFill>
            </a:endParaRPr>
          </a:p>
        </p:txBody>
      </p:sp>
    </p:spTree>
    <p:extLst>
      <p:ext uri="{BB962C8B-B14F-4D97-AF65-F5344CB8AC3E}">
        <p14:creationId xmlns:p14="http://schemas.microsoft.com/office/powerpoint/2010/main" val="6302910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Seren</a:t>
            </a:r>
            <a:r>
              <a:rPr lang="en-GB" dirty="0" smtClean="0"/>
              <a:t> – key learning points 1</a:t>
            </a:r>
            <a:endParaRPr lang="en-GB" dirty="0"/>
          </a:p>
        </p:txBody>
      </p:sp>
      <p:sp>
        <p:nvSpPr>
          <p:cNvPr id="3" name="Content Placeholder 2"/>
          <p:cNvSpPr>
            <a:spLocks noGrp="1"/>
          </p:cNvSpPr>
          <p:nvPr>
            <p:ph idx="1"/>
          </p:nvPr>
        </p:nvSpPr>
        <p:spPr/>
        <p:txBody>
          <a:bodyPr>
            <a:noAutofit/>
          </a:bodyPr>
          <a:lstStyle/>
          <a:p>
            <a:pPr marL="0" indent="0">
              <a:buNone/>
            </a:pPr>
            <a:r>
              <a:rPr lang="en-GB" sz="1800" dirty="0" smtClean="0"/>
              <a:t>1. A </a:t>
            </a:r>
            <a:r>
              <a:rPr lang="en-GB" sz="1800" dirty="0"/>
              <a:t>valid refusal of surgery by a child with capacity should usually be respected – i.e. from a 16 or 17 year old (who must be presumed to be competent unless it can be shown otherwise) or a </a:t>
            </a:r>
            <a:r>
              <a:rPr lang="en-GB" sz="1800" dirty="0" err="1"/>
              <a:t>Gillick</a:t>
            </a:r>
            <a:r>
              <a:rPr lang="en-GB" sz="1800" dirty="0"/>
              <a:t>-competent child under 16 (who must demonstrate her competence). Legal advice should be sought if the procedure is felt to be in their best interests despite their refusal, especially if the refusal of treatment could result in death or serious harm.</a:t>
            </a:r>
          </a:p>
          <a:p>
            <a:pPr marL="0" indent="0">
              <a:buNone/>
            </a:pPr>
            <a:r>
              <a:rPr lang="en-GB" sz="1800" dirty="0"/>
              <a:t> </a:t>
            </a:r>
            <a:endParaRPr lang="en-GB" sz="1800" dirty="0" smtClean="0"/>
          </a:p>
          <a:p>
            <a:pPr marL="0" indent="0">
              <a:buNone/>
            </a:pPr>
            <a:r>
              <a:rPr lang="en-GB" sz="1800" dirty="0" smtClean="0"/>
              <a:t>2. </a:t>
            </a:r>
            <a:r>
              <a:rPr lang="en-GB" sz="1800" dirty="0"/>
              <a:t>In an emergency, if there is doubt as to the validity of a refusal, then you should act to preserve life and prevent serious harm.</a:t>
            </a:r>
          </a:p>
          <a:p>
            <a:endParaRPr lang="en-GB" sz="1800" dirty="0"/>
          </a:p>
        </p:txBody>
      </p:sp>
    </p:spTree>
    <p:extLst>
      <p:ext uri="{BB962C8B-B14F-4D97-AF65-F5344CB8AC3E}">
        <p14:creationId xmlns:p14="http://schemas.microsoft.com/office/powerpoint/2010/main" val="1821487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Seren</a:t>
            </a:r>
            <a:r>
              <a:rPr lang="en-GB" dirty="0"/>
              <a:t> – key learning </a:t>
            </a:r>
            <a:r>
              <a:rPr lang="en-GB" dirty="0" smtClean="0"/>
              <a:t>points 2</a:t>
            </a:r>
            <a:endParaRPr lang="en-GB" dirty="0"/>
          </a:p>
        </p:txBody>
      </p:sp>
      <p:sp>
        <p:nvSpPr>
          <p:cNvPr id="3" name="Content Placeholder 2"/>
          <p:cNvSpPr>
            <a:spLocks noGrp="1"/>
          </p:cNvSpPr>
          <p:nvPr>
            <p:ph idx="1"/>
          </p:nvPr>
        </p:nvSpPr>
        <p:spPr/>
        <p:txBody>
          <a:bodyPr>
            <a:noAutofit/>
          </a:bodyPr>
          <a:lstStyle/>
          <a:p>
            <a:pPr marL="0" indent="0">
              <a:buNone/>
            </a:pPr>
            <a:r>
              <a:rPr lang="en-GB" sz="1800" dirty="0" smtClean="0"/>
              <a:t>3. To </a:t>
            </a:r>
            <a:r>
              <a:rPr lang="en-GB" sz="1800" dirty="0"/>
              <a:t>be </a:t>
            </a:r>
            <a:r>
              <a:rPr lang="en-GB" sz="1800" dirty="0" err="1"/>
              <a:t>Gillick</a:t>
            </a:r>
            <a:r>
              <a:rPr lang="en-GB" sz="1800" dirty="0"/>
              <a:t> competent a child must have sufficient </a:t>
            </a:r>
            <a:r>
              <a:rPr lang="en-GB" sz="1800" b="1" dirty="0"/>
              <a:t>intellectual and emotional maturity</a:t>
            </a:r>
            <a:r>
              <a:rPr lang="en-GB" sz="1800" dirty="0"/>
              <a:t> to fully understand the nature of what is proposed, including the risks and benefits, as well as the alternatives and consequences of no treatment at all. The process of obtaining consent must obviously include all these elements.</a:t>
            </a:r>
          </a:p>
          <a:p>
            <a:pPr marL="0" indent="0">
              <a:buNone/>
            </a:pPr>
            <a:endParaRPr lang="en-GB" sz="1800" dirty="0" smtClean="0"/>
          </a:p>
          <a:p>
            <a:pPr marL="0" indent="0">
              <a:buNone/>
            </a:pPr>
            <a:r>
              <a:rPr lang="en-GB" sz="1800" dirty="0" smtClean="0"/>
              <a:t>4. </a:t>
            </a:r>
            <a:r>
              <a:rPr lang="en-GB" sz="1800" dirty="0"/>
              <a:t> </a:t>
            </a:r>
            <a:r>
              <a:rPr lang="en-GB" sz="1800" dirty="0" smtClean="0"/>
              <a:t>If </a:t>
            </a:r>
            <a:r>
              <a:rPr lang="en-GB" sz="1800" dirty="0"/>
              <a:t>a child is able to consent for herself, then her parents should not give consent on her behalf; she should decide for herself and sign the form, not her parents. Consent forms usually have space for a parent to sign to show that they are aware of the decision and support it but the parents are not </a:t>
            </a:r>
            <a:r>
              <a:rPr lang="en-GB" sz="1800" i="1" dirty="0"/>
              <a:t>making</a:t>
            </a:r>
            <a:r>
              <a:rPr lang="en-GB" sz="1800" dirty="0"/>
              <a:t> the decision.</a:t>
            </a:r>
          </a:p>
          <a:p>
            <a:pPr marL="0" indent="0">
              <a:buNone/>
            </a:pPr>
            <a:endParaRPr lang="en-GB" sz="1800" dirty="0"/>
          </a:p>
        </p:txBody>
      </p:sp>
    </p:spTree>
    <p:extLst>
      <p:ext uri="{BB962C8B-B14F-4D97-AF65-F5344CB8AC3E}">
        <p14:creationId xmlns:p14="http://schemas.microsoft.com/office/powerpoint/2010/main" val="2810617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a:t>
            </a:r>
            <a:endParaRPr lang="en-GB" dirty="0"/>
          </a:p>
        </p:txBody>
      </p:sp>
      <p:sp>
        <p:nvSpPr>
          <p:cNvPr id="3" name="Content Placeholder 2"/>
          <p:cNvSpPr>
            <a:spLocks noGrp="1"/>
          </p:cNvSpPr>
          <p:nvPr>
            <p:ph idx="1"/>
          </p:nvPr>
        </p:nvSpPr>
        <p:spPr/>
        <p:txBody>
          <a:bodyPr>
            <a:noAutofit/>
          </a:bodyPr>
          <a:lstStyle/>
          <a:p>
            <a:pPr marL="0" indent="0">
              <a:buNone/>
            </a:pPr>
            <a:r>
              <a:rPr lang="en-GB" sz="1800" dirty="0" smtClean="0"/>
              <a:t>1</a:t>
            </a:r>
            <a:r>
              <a:rPr lang="en-GB" sz="1800" dirty="0"/>
              <a:t>. Department of Health - </a:t>
            </a:r>
            <a:r>
              <a:rPr lang="en-GB" sz="1800" i="1" dirty="0"/>
              <a:t>Reference guide to consent for examination or treatment (second edition) </a:t>
            </a:r>
            <a:r>
              <a:rPr lang="en-GB" sz="1800" dirty="0"/>
              <a:t>2009. See page 34: Child or young person with capacity refusing consent</a:t>
            </a:r>
          </a:p>
          <a:p>
            <a:pPr marL="0" indent="0">
              <a:buNone/>
            </a:pPr>
            <a:r>
              <a:rPr lang="en-GB" sz="1800" u="sng" dirty="0">
                <a:hlinkClick r:id="rId2"/>
              </a:rPr>
              <a:t>https://www.gov.uk/government/uploads/system/uploads/attachment_data/file/138296/dh_103653__1_.pdf</a:t>
            </a:r>
            <a:endParaRPr lang="en-GB" sz="1800" dirty="0"/>
          </a:p>
          <a:p>
            <a:pPr marL="0" indent="0">
              <a:buNone/>
            </a:pPr>
            <a:endParaRPr lang="en-GB" sz="1800" dirty="0"/>
          </a:p>
        </p:txBody>
      </p:sp>
    </p:spTree>
    <p:extLst>
      <p:ext uri="{BB962C8B-B14F-4D97-AF65-F5344CB8AC3E}">
        <p14:creationId xmlns:p14="http://schemas.microsoft.com/office/powerpoint/2010/main" val="1377289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owerPoint-Title-Lilac.jpg"/>
          <p:cNvPicPr>
            <a:picLocks noChangeAspect="1"/>
          </p:cNvPicPr>
          <p:nvPr/>
        </p:nvPicPr>
        <p:blipFill rotWithShape="1">
          <a:blip r:embed="rId2">
            <a:extLst>
              <a:ext uri="{28A0092B-C50C-407E-A947-70E740481C1C}">
                <a14:useLocalDpi xmlns:a14="http://schemas.microsoft.com/office/drawing/2010/main" val="0"/>
              </a:ext>
            </a:extLst>
          </a:blip>
          <a:srcRect t="1" r="-50" b="28762"/>
          <a:stretch/>
        </p:blipFill>
        <p:spPr>
          <a:xfrm>
            <a:off x="0" y="0"/>
            <a:ext cx="9630888" cy="5143500"/>
          </a:xfrm>
          <a:prstGeom prst="rect">
            <a:avLst/>
          </a:prstGeom>
        </p:spPr>
      </p:pic>
      <p:sp>
        <p:nvSpPr>
          <p:cNvPr id="5" name="Title 1"/>
          <p:cNvSpPr txBox="1">
            <a:spLocks/>
          </p:cNvSpPr>
          <p:nvPr/>
        </p:nvSpPr>
        <p:spPr>
          <a:xfrm>
            <a:off x="350520" y="2513080"/>
            <a:ext cx="8669197" cy="642932"/>
          </a:xfrm>
          <a:prstGeom prst="rect">
            <a:avLst/>
          </a:prstGeom>
        </p:spPr>
        <p:txBody>
          <a:bodyPr vert="horz" lIns="91440" tIns="45720" rIns="91440" bIns="45720" rtlCol="0" anchor="t">
            <a:normAutofit fontScale="85000" lnSpcReduction="20000"/>
          </a:bodyPr>
          <a:lstStyle>
            <a:lvl1pPr algn="l" defTabSz="457200" rtl="0" eaLnBrk="1" latinLnBrk="0" hangingPunct="1">
              <a:spcBef>
                <a:spcPct val="0"/>
              </a:spcBef>
              <a:buNone/>
              <a:defRPr sz="3800" kern="1200">
                <a:solidFill>
                  <a:srgbClr val="00A7B5"/>
                </a:solidFill>
                <a:latin typeface="Century Gothic"/>
                <a:ea typeface="+mj-ea"/>
                <a:cs typeface="Century Gothic"/>
              </a:defRPr>
            </a:lvl1pPr>
          </a:lstStyle>
          <a:p>
            <a:pPr algn="ctr"/>
            <a:endParaRPr lang="en-US" sz="5000" dirty="0">
              <a:solidFill>
                <a:schemeClr val="bg1"/>
              </a:solidFill>
            </a:endParaRPr>
          </a:p>
        </p:txBody>
      </p:sp>
    </p:spTree>
    <p:extLst>
      <p:ext uri="{BB962C8B-B14F-4D97-AF65-F5344CB8AC3E}">
        <p14:creationId xmlns:p14="http://schemas.microsoft.com/office/powerpoint/2010/main" val="953053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Seren</a:t>
            </a:r>
            <a:endParaRPr lang="en-US" dirty="0"/>
          </a:p>
        </p:txBody>
      </p:sp>
      <p:sp>
        <p:nvSpPr>
          <p:cNvPr id="3" name="Content Placeholder 2"/>
          <p:cNvSpPr>
            <a:spLocks noGrp="1"/>
          </p:cNvSpPr>
          <p:nvPr>
            <p:ph idx="1"/>
          </p:nvPr>
        </p:nvSpPr>
        <p:spPr/>
        <p:txBody>
          <a:bodyPr>
            <a:noAutofit/>
          </a:bodyPr>
          <a:lstStyle/>
          <a:p>
            <a:pPr marL="0" indent="0">
              <a:buNone/>
            </a:pPr>
            <a:r>
              <a:rPr lang="en-GB" sz="1800" dirty="0" err="1"/>
              <a:t>Seren</a:t>
            </a:r>
            <a:r>
              <a:rPr lang="en-GB" sz="1800" dirty="0"/>
              <a:t> is 15 years old and has fallen out of a tree. She has a displaced mid-shaft forearm fracture and needs to have a plate inserted. She received some IV morphine on arrival in A&amp;E and is now comfortable in a plaster </a:t>
            </a:r>
            <a:r>
              <a:rPr lang="en-GB" sz="1800" dirty="0" err="1"/>
              <a:t>backslab</a:t>
            </a:r>
            <a:r>
              <a:rPr lang="en-GB" sz="1800" dirty="0"/>
              <a:t>.</a:t>
            </a:r>
          </a:p>
          <a:p>
            <a:pPr marL="0" indent="0">
              <a:buNone/>
            </a:pPr>
            <a:r>
              <a:rPr lang="en-GB" sz="1800" dirty="0"/>
              <a:t> </a:t>
            </a:r>
          </a:p>
          <a:p>
            <a:pPr marL="0" indent="0">
              <a:buNone/>
            </a:pPr>
            <a:r>
              <a:rPr lang="en-GB" sz="1800" dirty="0"/>
              <a:t>When you arrive on the ward the orthopaedic registrar is getting consent for the operation. You introduce yourself to </a:t>
            </a:r>
            <a:r>
              <a:rPr lang="en-GB" sz="1800" dirty="0" err="1"/>
              <a:t>Seren</a:t>
            </a:r>
            <a:r>
              <a:rPr lang="en-GB" sz="1800" dirty="0"/>
              <a:t> as her father is signing the form. She’s fit and well and has no other injuries. She asks you lots of questions about having an anaesthetic and says that she’s worried she won’t wake up afterwards. You reassure her that that is very unlikely and that you will stay with her the whole time she’s asleep to look after her until she wakes up.</a:t>
            </a:r>
          </a:p>
          <a:p>
            <a:endParaRPr lang="en-US" dirty="0"/>
          </a:p>
        </p:txBody>
      </p:sp>
    </p:spTree>
    <p:extLst>
      <p:ext uri="{BB962C8B-B14F-4D97-AF65-F5344CB8AC3E}">
        <p14:creationId xmlns:p14="http://schemas.microsoft.com/office/powerpoint/2010/main" val="3418541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Seren</a:t>
            </a:r>
            <a:r>
              <a:rPr lang="en-US" dirty="0" smtClean="0"/>
              <a:t> – in the anaesthetic room</a:t>
            </a:r>
            <a:endParaRPr lang="en-US" dirty="0"/>
          </a:p>
        </p:txBody>
      </p:sp>
      <p:sp>
        <p:nvSpPr>
          <p:cNvPr id="3" name="Content Placeholder 2"/>
          <p:cNvSpPr>
            <a:spLocks noGrp="1"/>
          </p:cNvSpPr>
          <p:nvPr>
            <p:ph idx="1"/>
          </p:nvPr>
        </p:nvSpPr>
        <p:spPr/>
        <p:txBody>
          <a:bodyPr>
            <a:noAutofit/>
          </a:bodyPr>
          <a:lstStyle/>
          <a:p>
            <a:pPr marL="0" indent="0">
              <a:buNone/>
            </a:pPr>
            <a:r>
              <a:rPr lang="en-GB" sz="1800" dirty="0"/>
              <a:t>When </a:t>
            </a:r>
            <a:r>
              <a:rPr lang="en-GB" sz="1800" dirty="0" err="1"/>
              <a:t>Seren</a:t>
            </a:r>
            <a:r>
              <a:rPr lang="en-GB" sz="1800" dirty="0"/>
              <a:t> arrives in your anaesthetic room she’s upset.  She tells you she doesn’t want an operation; her mother gently but firmly tells her that she has to have one to fix her arm. You reassure her again that you’ll look after her but she’s reluctant to let you access her cannula.</a:t>
            </a:r>
          </a:p>
          <a:p>
            <a:pPr marL="0" indent="0">
              <a:buNone/>
            </a:pPr>
            <a:endParaRPr lang="en-GB" sz="1800" dirty="0"/>
          </a:p>
          <a:p>
            <a:pPr marL="0" indent="0">
              <a:buNone/>
            </a:pPr>
            <a:r>
              <a:rPr lang="en-GB" sz="1800" dirty="0"/>
              <a:t>Think about the following:</a:t>
            </a:r>
          </a:p>
          <a:p>
            <a:r>
              <a:rPr lang="en-GB" sz="1800" dirty="0"/>
              <a:t>What are your options?</a:t>
            </a:r>
          </a:p>
          <a:p>
            <a:r>
              <a:rPr lang="en-GB" sz="1800" dirty="0"/>
              <a:t>What are you going to do?</a:t>
            </a:r>
          </a:p>
          <a:p>
            <a:r>
              <a:rPr lang="en-GB" sz="1800" i="1" dirty="0"/>
              <a:t>Q. Is this a competent refusal of surgery? How would you decide?</a:t>
            </a:r>
            <a:endParaRPr lang="en-GB" sz="1800" dirty="0"/>
          </a:p>
          <a:p>
            <a:r>
              <a:rPr lang="en-GB" sz="1800" i="1" dirty="0"/>
              <a:t>Q. If it is then how much weight does that carry?</a:t>
            </a:r>
            <a:endParaRPr lang="en-GB" sz="1800" dirty="0"/>
          </a:p>
          <a:p>
            <a:pPr marL="0" indent="0">
              <a:buNone/>
            </a:pPr>
            <a:endParaRPr lang="en-US" sz="1800" dirty="0"/>
          </a:p>
        </p:txBody>
      </p:sp>
    </p:spTree>
    <p:extLst>
      <p:ext uri="{BB962C8B-B14F-4D97-AF65-F5344CB8AC3E}">
        <p14:creationId xmlns:p14="http://schemas.microsoft.com/office/powerpoint/2010/main" val="664418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Seren</a:t>
            </a:r>
            <a:r>
              <a:rPr lang="en-US" dirty="0"/>
              <a:t> – in the anaesthetic room</a:t>
            </a:r>
            <a:endParaRPr lang="en-US" dirty="0"/>
          </a:p>
        </p:txBody>
      </p:sp>
      <p:sp>
        <p:nvSpPr>
          <p:cNvPr id="3" name="Content Placeholder 2"/>
          <p:cNvSpPr>
            <a:spLocks noGrp="1"/>
          </p:cNvSpPr>
          <p:nvPr>
            <p:ph idx="1"/>
          </p:nvPr>
        </p:nvSpPr>
        <p:spPr/>
        <p:txBody>
          <a:bodyPr>
            <a:noAutofit/>
          </a:bodyPr>
          <a:lstStyle/>
          <a:p>
            <a:pPr marL="0" indent="0">
              <a:buNone/>
            </a:pPr>
            <a:r>
              <a:rPr lang="en-GB" sz="1800" dirty="0"/>
              <a:t>On further questioning, it transpires that whilst waiting for surgery she </a:t>
            </a:r>
            <a:r>
              <a:rPr lang="en-GB" sz="1800" dirty="0" err="1"/>
              <a:t>Googled</a:t>
            </a:r>
            <a:r>
              <a:rPr lang="en-GB" sz="1800" dirty="0"/>
              <a:t> the procedure on her phone. The registrar mentioned a risk of nerve injury and she’s worried that she might not be able to play the flute. She’s in the National Youth Orchestra and although she isn’t planning a professional musical career, it’s still very important to her. You call the registrar back who explains that the risk is low but does concede that if she did end up with an ulnar nerve injury, she probably wouldn’t be able to play the flute. The registrar also explains that without surgery she won’t regain full movement of her arm although, after being pushed by </a:t>
            </a:r>
            <a:r>
              <a:rPr lang="en-GB" sz="1800" dirty="0" err="1"/>
              <a:t>Seren</a:t>
            </a:r>
            <a:r>
              <a:rPr lang="en-GB" sz="1800" dirty="0"/>
              <a:t>, admits that her finger movement probably wouldn’t be affected. </a:t>
            </a:r>
            <a:r>
              <a:rPr lang="en-GB" sz="1800" dirty="0" err="1"/>
              <a:t>Seren</a:t>
            </a:r>
            <a:r>
              <a:rPr lang="en-GB" sz="1800" dirty="0"/>
              <a:t> is now adamant that she doesn’t want an operation. Her parents are equally adamant that it should go ahead.</a:t>
            </a:r>
          </a:p>
          <a:p>
            <a:pPr marL="0" indent="0">
              <a:buNone/>
            </a:pPr>
            <a:endParaRPr lang="en-US" dirty="0"/>
          </a:p>
        </p:txBody>
      </p:sp>
    </p:spTree>
    <p:extLst>
      <p:ext uri="{BB962C8B-B14F-4D97-AF65-F5344CB8AC3E}">
        <p14:creationId xmlns:p14="http://schemas.microsoft.com/office/powerpoint/2010/main" val="297604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Seren</a:t>
            </a:r>
            <a:r>
              <a:rPr lang="en-US" dirty="0" smtClean="0"/>
              <a:t> – is she </a:t>
            </a:r>
            <a:r>
              <a:rPr lang="en-US" dirty="0" err="1" smtClean="0"/>
              <a:t>Gillick</a:t>
            </a:r>
            <a:r>
              <a:rPr lang="en-US" dirty="0" smtClean="0"/>
              <a:t> competent?</a:t>
            </a:r>
            <a:endParaRPr lang="en-US" dirty="0"/>
          </a:p>
        </p:txBody>
      </p:sp>
      <p:sp>
        <p:nvSpPr>
          <p:cNvPr id="3" name="Content Placeholder 2"/>
          <p:cNvSpPr>
            <a:spLocks noGrp="1"/>
          </p:cNvSpPr>
          <p:nvPr>
            <p:ph idx="1"/>
          </p:nvPr>
        </p:nvSpPr>
        <p:spPr/>
        <p:txBody>
          <a:bodyPr>
            <a:noAutofit/>
          </a:bodyPr>
          <a:lstStyle/>
          <a:p>
            <a:r>
              <a:rPr lang="en-GB" sz="1800" i="1" dirty="0"/>
              <a:t>Q. Is this a competent refusal of surgery? </a:t>
            </a:r>
            <a:endParaRPr lang="en-GB" sz="1800" dirty="0"/>
          </a:p>
          <a:p>
            <a:r>
              <a:rPr lang="en-GB" sz="1800" dirty="0"/>
              <a:t>A. Yes, it seems so. The team have a responsibility to have more detailed discussions with her to make sure she’s fully informed and to definitively assess her level of competence (for example to make sure she understands how a decreased range of movement would affect her etc.) but at first sight, it seems likely that </a:t>
            </a:r>
            <a:r>
              <a:rPr lang="en-GB" sz="1800" dirty="0" err="1"/>
              <a:t>Seren</a:t>
            </a:r>
            <a:r>
              <a:rPr lang="en-GB" sz="1800" dirty="0"/>
              <a:t> has “sufficient understanding and intelligence to understand fully what is proposed.” This would make her </a:t>
            </a:r>
            <a:r>
              <a:rPr lang="en-GB" sz="1800" dirty="0" err="1"/>
              <a:t>Gillick</a:t>
            </a:r>
            <a:r>
              <a:rPr lang="en-GB" sz="1800" dirty="0"/>
              <a:t> competent and her refusal would therefore be a competent one.</a:t>
            </a:r>
          </a:p>
          <a:p>
            <a:pPr marL="0" indent="0">
              <a:buNone/>
            </a:pPr>
            <a:endParaRPr lang="en-US" sz="1800" dirty="0"/>
          </a:p>
        </p:txBody>
      </p:sp>
    </p:spTree>
    <p:extLst>
      <p:ext uri="{BB962C8B-B14F-4D97-AF65-F5344CB8AC3E}">
        <p14:creationId xmlns:p14="http://schemas.microsoft.com/office/powerpoint/2010/main" val="1831479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Seren</a:t>
            </a:r>
            <a:r>
              <a:rPr lang="en-GB" dirty="0" smtClean="0"/>
              <a:t> – can she refuse surgery?</a:t>
            </a:r>
            <a:endParaRPr lang="en-GB" dirty="0"/>
          </a:p>
        </p:txBody>
      </p:sp>
      <p:sp>
        <p:nvSpPr>
          <p:cNvPr id="3" name="Content Placeholder 2"/>
          <p:cNvSpPr>
            <a:spLocks noGrp="1"/>
          </p:cNvSpPr>
          <p:nvPr>
            <p:ph idx="1"/>
          </p:nvPr>
        </p:nvSpPr>
        <p:spPr/>
        <p:txBody>
          <a:bodyPr>
            <a:noAutofit/>
          </a:bodyPr>
          <a:lstStyle/>
          <a:p>
            <a:r>
              <a:rPr lang="en-GB" sz="1800" i="1" dirty="0"/>
              <a:t>Q. How much weight does </a:t>
            </a:r>
            <a:r>
              <a:rPr lang="en-GB" sz="1800" i="1" dirty="0" smtClean="0"/>
              <a:t>her refusal carry</a:t>
            </a:r>
            <a:r>
              <a:rPr lang="en-GB" sz="1800" i="1" dirty="0"/>
              <a:t>?</a:t>
            </a:r>
            <a:endParaRPr lang="en-GB" sz="1800" dirty="0"/>
          </a:p>
          <a:p>
            <a:r>
              <a:rPr lang="en-GB" sz="1800" dirty="0"/>
              <a:t>A. A </a:t>
            </a:r>
            <a:r>
              <a:rPr lang="en-GB" sz="1800" dirty="0" err="1"/>
              <a:t>Gillick</a:t>
            </a:r>
            <a:r>
              <a:rPr lang="en-GB" sz="1800" dirty="0"/>
              <a:t>-competent child is able to consent to and, in most circumstances, refuse surgery. It used to be the case that her parents could override her refusal but unfortunately the law is no longer clear; it now seems likely that this would contravene her rights under the Human Rights Act 1998</a:t>
            </a:r>
            <a:r>
              <a:rPr lang="en-GB" sz="1800" baseline="30000" dirty="0"/>
              <a:t>1</a:t>
            </a:r>
            <a:r>
              <a:rPr lang="en-GB" sz="1800" dirty="0"/>
              <a:t>. A court could overrule her but is only likely to consider this if her decision risks serious harm or is a threat to her life. Legal advice should be sought early if there are any concerns.</a:t>
            </a:r>
          </a:p>
          <a:p>
            <a:pPr marL="0" indent="0">
              <a:buNone/>
            </a:pPr>
            <a:endParaRPr lang="en-GB" sz="1800" dirty="0"/>
          </a:p>
          <a:p>
            <a:r>
              <a:rPr lang="en-GB" sz="1800" dirty="0"/>
              <a:t>What are your options?</a:t>
            </a:r>
          </a:p>
          <a:p>
            <a:r>
              <a:rPr lang="en-GB" sz="1800" dirty="0"/>
              <a:t>What are you going to do?</a:t>
            </a:r>
          </a:p>
          <a:p>
            <a:endParaRPr lang="en-GB" sz="1800" dirty="0"/>
          </a:p>
        </p:txBody>
      </p:sp>
    </p:spTree>
    <p:extLst>
      <p:ext uri="{BB962C8B-B14F-4D97-AF65-F5344CB8AC3E}">
        <p14:creationId xmlns:p14="http://schemas.microsoft.com/office/powerpoint/2010/main" val="3208971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Seren</a:t>
            </a:r>
            <a:r>
              <a:rPr lang="en-GB" dirty="0" smtClean="0"/>
              <a:t> – a team approach</a:t>
            </a:r>
            <a:endParaRPr lang="en-GB" dirty="0"/>
          </a:p>
        </p:txBody>
      </p:sp>
      <p:sp>
        <p:nvSpPr>
          <p:cNvPr id="3" name="Content Placeholder 2"/>
          <p:cNvSpPr>
            <a:spLocks noGrp="1"/>
          </p:cNvSpPr>
          <p:nvPr>
            <p:ph idx="1"/>
          </p:nvPr>
        </p:nvSpPr>
        <p:spPr/>
        <p:txBody>
          <a:bodyPr>
            <a:noAutofit/>
          </a:bodyPr>
          <a:lstStyle/>
          <a:p>
            <a:pPr marL="0" indent="0">
              <a:buNone/>
            </a:pPr>
            <a:r>
              <a:rPr lang="en-GB" sz="1800" dirty="0"/>
              <a:t>You call the orthopaedic consultant who agrees to come in. In the meantime you send </a:t>
            </a:r>
            <a:r>
              <a:rPr lang="en-GB" sz="1800" dirty="0" err="1"/>
              <a:t>Seren</a:t>
            </a:r>
            <a:r>
              <a:rPr lang="en-GB" sz="1800" dirty="0"/>
              <a:t> back to the ward and give her a drink but ask her not to eat anything. The consultant talks to </a:t>
            </a:r>
            <a:r>
              <a:rPr lang="en-GB" sz="1800" dirty="0" err="1"/>
              <a:t>Seren</a:t>
            </a:r>
            <a:r>
              <a:rPr lang="en-GB" sz="1800" dirty="0"/>
              <a:t> and reviews her X-rays. He tells her that plating is the best treatment but that she could have an intramedullary nail instead; this has a lower risk of nerve injury but a higher risk of infection and the outcome for movement is less good. She asks what having an infection would be like and after his description, she’s still not keen on surgery. He explains that not doing anything would result in a very poor range of </a:t>
            </a:r>
            <a:r>
              <a:rPr lang="en-GB" sz="1800" dirty="0" smtClean="0"/>
              <a:t>movement.</a:t>
            </a:r>
          </a:p>
          <a:p>
            <a:endParaRPr lang="en-GB" sz="1800" dirty="0"/>
          </a:p>
        </p:txBody>
      </p:sp>
    </p:spTree>
    <p:extLst>
      <p:ext uri="{BB962C8B-B14F-4D97-AF65-F5344CB8AC3E}">
        <p14:creationId xmlns:p14="http://schemas.microsoft.com/office/powerpoint/2010/main" val="21418178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Seren</a:t>
            </a:r>
            <a:r>
              <a:rPr lang="en-GB" dirty="0"/>
              <a:t> – a team approach</a:t>
            </a:r>
            <a:endParaRPr lang="en-GB" dirty="0"/>
          </a:p>
        </p:txBody>
      </p:sp>
      <p:sp>
        <p:nvSpPr>
          <p:cNvPr id="3" name="Content Placeholder 2"/>
          <p:cNvSpPr>
            <a:spLocks noGrp="1"/>
          </p:cNvSpPr>
          <p:nvPr>
            <p:ph idx="1"/>
          </p:nvPr>
        </p:nvSpPr>
        <p:spPr/>
        <p:txBody>
          <a:bodyPr>
            <a:noAutofit/>
          </a:bodyPr>
          <a:lstStyle/>
          <a:p>
            <a:pPr marL="0" indent="0">
              <a:buNone/>
            </a:pPr>
            <a:r>
              <a:rPr lang="en-GB" sz="1800" dirty="0"/>
              <a:t> </a:t>
            </a:r>
            <a:r>
              <a:rPr lang="en-GB" sz="1800" dirty="0" smtClean="0"/>
              <a:t>He also says that that </a:t>
            </a:r>
            <a:r>
              <a:rPr lang="en-GB" sz="1800" dirty="0"/>
              <a:t>a third </a:t>
            </a:r>
            <a:r>
              <a:rPr lang="en-GB" sz="1800" dirty="0" smtClean="0"/>
              <a:t>(still reasonable but in </a:t>
            </a:r>
            <a:r>
              <a:rPr lang="en-GB" sz="1800" dirty="0"/>
              <a:t>his opinion, least good) option would be to do an MUA. If they can achieve a good reduction then they could apply an above-elbow cast, then do weekly X-rays and only nail it if it becomes displaced again; if they can’t get a good reduction then it really should be nailed to achieve even a reasonable range of movement. </a:t>
            </a:r>
            <a:endParaRPr lang="en-GB" sz="1800" dirty="0"/>
          </a:p>
        </p:txBody>
      </p:sp>
    </p:spTree>
    <p:extLst>
      <p:ext uri="{BB962C8B-B14F-4D97-AF65-F5344CB8AC3E}">
        <p14:creationId xmlns:p14="http://schemas.microsoft.com/office/powerpoint/2010/main" val="3768555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Seren</a:t>
            </a:r>
            <a:r>
              <a:rPr lang="en-GB" dirty="0" smtClean="0"/>
              <a:t> – a dec</a:t>
            </a:r>
            <a:r>
              <a:rPr lang="en-GB" dirty="0" smtClean="0"/>
              <a:t>ision</a:t>
            </a:r>
            <a:endParaRPr lang="en-GB" dirty="0"/>
          </a:p>
        </p:txBody>
      </p:sp>
      <p:sp>
        <p:nvSpPr>
          <p:cNvPr id="3" name="Content Placeholder 2"/>
          <p:cNvSpPr>
            <a:spLocks noGrp="1"/>
          </p:cNvSpPr>
          <p:nvPr>
            <p:ph idx="1"/>
          </p:nvPr>
        </p:nvSpPr>
        <p:spPr/>
        <p:txBody>
          <a:bodyPr>
            <a:noAutofit/>
          </a:bodyPr>
          <a:lstStyle/>
          <a:p>
            <a:pPr marL="0" indent="0">
              <a:buNone/>
            </a:pPr>
            <a:r>
              <a:rPr lang="en-GB" sz="1800" dirty="0" err="1"/>
              <a:t>Seren</a:t>
            </a:r>
            <a:r>
              <a:rPr lang="en-GB" sz="1800" dirty="0"/>
              <a:t> agrees to this third option. She’s happy that her concerns have been listened to and also that the outcome suits her needs. She signs the consent form herself for a manipulation under </a:t>
            </a:r>
            <a:r>
              <a:rPr lang="en-GB" sz="1800" dirty="0" err="1"/>
              <a:t>anaethesia</a:t>
            </a:r>
            <a:r>
              <a:rPr lang="en-GB" sz="1800" dirty="0"/>
              <a:t> +/- intramedullary nail and comes back to theatre later that day for an uneventful anaesthetic and a successful MUA.</a:t>
            </a:r>
          </a:p>
          <a:p>
            <a:pPr marL="0" indent="0">
              <a:buNone/>
            </a:pPr>
            <a:endParaRPr lang="en-GB" sz="1800" dirty="0"/>
          </a:p>
        </p:txBody>
      </p:sp>
    </p:spTree>
    <p:extLst>
      <p:ext uri="{BB962C8B-B14F-4D97-AF65-F5344CB8AC3E}">
        <p14:creationId xmlns:p14="http://schemas.microsoft.com/office/powerpoint/2010/main" val="3906907009"/>
      </p:ext>
    </p:extLst>
  </p:cSld>
  <p:clrMapOvr>
    <a:masterClrMapping/>
  </p:clrMapOvr>
</p:sld>
</file>

<file path=ppt/theme/theme1.xml><?xml version="1.0" encoding="utf-8"?>
<a:theme xmlns:a="http://schemas.openxmlformats.org/drawingml/2006/main" name="PowerpointTheme2016">
  <a:themeElements>
    <a:clrScheme name="RCoA Branding 2016">
      <a:dk1>
        <a:sysClr val="windowText" lastClr="000000"/>
      </a:dk1>
      <a:lt1>
        <a:sysClr val="window" lastClr="FFFFFF"/>
      </a:lt1>
      <a:dk2>
        <a:srgbClr val="000000"/>
      </a:dk2>
      <a:lt2>
        <a:srgbClr val="FFFFFF"/>
      </a:lt2>
      <a:accent1>
        <a:srgbClr val="291F51"/>
      </a:accent1>
      <a:accent2>
        <a:srgbClr val="50ABBF"/>
      </a:accent2>
      <a:accent3>
        <a:srgbClr val="8A5D9A"/>
      </a:accent3>
      <a:accent4>
        <a:srgbClr val="83B9E2"/>
      </a:accent4>
      <a:accent5>
        <a:srgbClr val="CD6084"/>
      </a:accent5>
      <a:accent6>
        <a:srgbClr val="888A88"/>
      </a:accent6>
      <a:hlink>
        <a:srgbClr val="50ABBF"/>
      </a:hlink>
      <a:folHlink>
        <a:srgbClr val="8A5D9A"/>
      </a:folHlink>
    </a:clrScheme>
    <a:fontScheme name="RCoA Branding Fonts">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RCoA PowerPointTemplate (1)</Template>
  <TotalTime>28</TotalTime>
  <Words>1023</Words>
  <Application>Microsoft Office PowerPoint</Application>
  <PresentationFormat>On-screen Show (16:9)</PresentationFormat>
  <Paragraphs>41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PowerpointTheme2016</vt:lpstr>
      <vt:lpstr>Virtual case - Seren  Apparent refusal in a 15-year-old girl</vt:lpstr>
      <vt:lpstr>Seren</vt:lpstr>
      <vt:lpstr>Seren – in the anaesthetic room</vt:lpstr>
      <vt:lpstr>Seren – in the anaesthetic room</vt:lpstr>
      <vt:lpstr>Seren – is she Gillick competent?</vt:lpstr>
      <vt:lpstr>Seren – can she refuse surgery?</vt:lpstr>
      <vt:lpstr>Seren – a team approach</vt:lpstr>
      <vt:lpstr>Seren – a team approach</vt:lpstr>
      <vt:lpstr>Seren – a decision</vt:lpstr>
      <vt:lpstr>Seren – key learning points 1</vt:lpstr>
      <vt:lpstr>Seren – key learning points 2</vt:lpstr>
      <vt:lpstr>Reference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on two lines Name Title</dc:title>
  <dc:creator>Kath</dc:creator>
  <cp:lastModifiedBy>Hugo Wellesley</cp:lastModifiedBy>
  <cp:revision>4</cp:revision>
  <dcterms:created xsi:type="dcterms:W3CDTF">2017-02-22T16:40:04Z</dcterms:created>
  <dcterms:modified xsi:type="dcterms:W3CDTF">2017-03-01T18:36:19Z</dcterms:modified>
</cp:coreProperties>
</file>