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1" r:id="rId17"/>
    <p:sldId id="269" r:id="rId18"/>
    <p:sldId id="270" r:id="rId19"/>
    <p:sldId id="271" r:id="rId20"/>
    <p:sldId id="272" r:id="rId21"/>
    <p:sldId id="273" r:id="rId22"/>
    <p:sldId id="274" r:id="rId23"/>
    <p:sldId id="282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Montserrat Bold" pitchFamily="2" charset="77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589" autoAdjust="0"/>
  </p:normalViewPr>
  <p:slideViewPr>
    <p:cSldViewPr>
      <p:cViewPr varScale="1">
        <p:scale>
          <a:sx n="80" d="100"/>
          <a:sy n="80" d="100"/>
        </p:scale>
        <p:origin x="5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46E67-55C3-9D49-9BAC-7798AFB84181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37F39-32CA-FF46-A187-949B64B7B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point out here NAPs look for serious harm/major complications i.e. for phrenic nerve palsy it would need to be requiring invasive/non-invasive ventilation or a phrenic nerve palsy lasting &gt;48hrs with associated functional impairment. Similarly for </a:t>
            </a:r>
            <a:r>
              <a:rPr lang="en-US" dirty="0" err="1"/>
              <a:t>haemorrhage</a:t>
            </a:r>
            <a:r>
              <a:rPr lang="en-US" dirty="0"/>
              <a:t> it needs to result in blood transfusion, interventional radiology or surgery.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7F39-32CA-FF46-A187-949B64B7B9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8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people to look through the complications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7F39-32CA-FF46-A187-949B64B7B9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peripheral nerve injury in particular which may present weeks post-discharge – physios, neurologists, neurosurgeons, peripheral nerve surgeons, all other surgeons may encounter these rather than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7F39-32CA-FF46-A187-949B64B7B9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NAP8 team working with the IHPN and the Private Healthcare Information Network to increase engagement with Independent Sector and have two </a:t>
            </a:r>
            <a:r>
              <a:rPr lang="en-US" dirty="0" err="1"/>
              <a:t>anaesthetists</a:t>
            </a:r>
            <a:r>
              <a:rPr lang="en-US" dirty="0"/>
              <a:t> plus others representing these groups and the Independent Sector.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7F39-32CA-FF46-A187-949B64B7B9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07" r="-232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52098" y="2486660"/>
            <a:ext cx="1656437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-13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National Audit Project 8: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6003" y="4374764"/>
            <a:ext cx="16350615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7500" b="1" spc="-139" dirty="0">
                <a:solidFill>
                  <a:srgbClr val="25184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Major Complications of Regional Anaesthesia and Perioperative Spinal Cord and Nerve Injury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6810" y="8153717"/>
            <a:ext cx="1635061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spc="-100" dirty="0">
                <a:solidFill>
                  <a:srgbClr val="7167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 the UK and Republic of Ireland</a:t>
            </a:r>
          </a:p>
        </p:txBody>
      </p:sp>
      <p:sp>
        <p:nvSpPr>
          <p:cNvPr id="9" name="Freeform 9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903418" y="2431925"/>
            <a:ext cx="11761931" cy="7321802"/>
          </a:xfrm>
          <a:custGeom>
            <a:avLst/>
            <a:gdLst/>
            <a:ahLst/>
            <a:cxnLst/>
            <a:rect l="l" t="t" r="r" b="b"/>
            <a:pathLst>
              <a:path w="11761931" h="7321802">
                <a:moveTo>
                  <a:pt x="0" y="0"/>
                </a:moveTo>
                <a:lnTo>
                  <a:pt x="11761930" y="0"/>
                </a:lnTo>
                <a:lnTo>
                  <a:pt x="11761930" y="7321802"/>
                </a:lnTo>
                <a:lnTo>
                  <a:pt x="0" y="7321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106350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Inclusion Criteria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2503170"/>
            <a:ext cx="18288000" cy="7063740"/>
            <a:chOff x="0" y="0"/>
            <a:chExt cx="4816593" cy="18604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60409"/>
            </a:xfrm>
            <a:custGeom>
              <a:avLst/>
              <a:gdLst/>
              <a:ahLst/>
              <a:cxnLst/>
              <a:rect l="l" t="t" r="r" b="b"/>
              <a:pathLst>
                <a:path w="4816592" h="1860409">
                  <a:moveTo>
                    <a:pt x="0" y="0"/>
                  </a:moveTo>
                  <a:lnTo>
                    <a:pt x="4816592" y="0"/>
                  </a:lnTo>
                  <a:lnTo>
                    <a:pt x="4816592" y="1860409"/>
                  </a:lnTo>
                  <a:lnTo>
                    <a:pt x="0" y="1860409"/>
                  </a:lnTo>
                  <a:close/>
                </a:path>
              </a:pathLst>
            </a:custGeom>
            <a:solidFill>
              <a:srgbClr val="4472A1">
                <a:alpha val="13725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4816593" cy="1946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06350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Inclusion Criteria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6661" y="3217261"/>
            <a:ext cx="1635263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 spc="-15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Under the care of an anaesthetist: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38148"/>
            <a:ext cx="16339344" cy="449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8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Any procedure conducted under general anaesthesia, regional anaesthesia/analgesia, local anaesthesia or monitored anaesthesia care with an anaesthetist or anaesthesia associate present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endParaRPr lang="en-US" sz="4500" b="1" spc="-89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i="1" spc="-8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NHS and Independent Sector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106350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Inclusion Criteria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2432" y="2467922"/>
            <a:ext cx="8417767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COMPLICATIONS - 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92098" y="8064500"/>
            <a:ext cx="9338702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 spc="-13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in doubt - REPORT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5832" y="4805878"/>
            <a:ext cx="8185866" cy="4814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Wrong route drug error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 </a:t>
            </a:r>
            <a:r>
              <a:rPr lang="en-US" sz="3500" b="1" spc="-70" dirty="0" err="1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anaesthetic</a:t>
            </a: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systemic toxicity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Pneumothorax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Cardiac arrest due to PNB/CNB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Infection at PNB/CNB site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Anaphylaxis due to PNB/CNB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Visceral or other organ injury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5734" y="4043878"/>
            <a:ext cx="6156938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EITHER PNB OR CNB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8B55E-D26E-E86C-E54F-2766A6A18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2489" y="4585335"/>
            <a:ext cx="3497580" cy="3497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106350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Inclusion Criteria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491553"/>
            <a:ext cx="7200900" cy="6776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High/total/complete spinal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Respiratory failure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Vertebral canal </a:t>
            </a:r>
            <a:r>
              <a:rPr lang="en-US" sz="3500" b="1" spc="-70" dirty="0" err="1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haematoma</a:t>
            </a: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Vertebral canal abscess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Infective meningitis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Adhesive arachnoiditis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Nerve injury after CNB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Other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7874" y="3613088"/>
            <a:ext cx="3216366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CNB ONLY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2489" y="4585335"/>
            <a:ext cx="3497580" cy="3497580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3BFBBA9D-9585-BABD-C507-221276F5C937}"/>
              </a:ext>
            </a:extLst>
          </p:cNvPr>
          <p:cNvSpPr txBox="1"/>
          <p:nvPr/>
        </p:nvSpPr>
        <p:spPr>
          <a:xfrm>
            <a:off x="8492098" y="8064500"/>
            <a:ext cx="9338702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 spc="-13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in doubt -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42329-0E22-C31B-63CE-9E15AA1A8815}"/>
              </a:ext>
            </a:extLst>
          </p:cNvPr>
          <p:cNvSpPr txBox="1"/>
          <p:nvPr/>
        </p:nvSpPr>
        <p:spPr>
          <a:xfrm>
            <a:off x="4612432" y="2467922"/>
            <a:ext cx="8417767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COMPLICATIONS - RA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106350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Inclusion Criteria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056703"/>
            <a:ext cx="7820124" cy="403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Wrong site block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Phrenic nerve palsy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 err="1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Haemorrhage</a:t>
            </a: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Peripheral nerve injury due to PNB</a:t>
            </a:r>
          </a:p>
          <a:p>
            <a:pPr algn="l">
              <a:lnSpc>
                <a:spcPts val="4900"/>
              </a:lnSpc>
              <a:spcBef>
                <a:spcPts val="6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Other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1337" y="4162425"/>
            <a:ext cx="3289440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PNB ONLY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E287A-0F75-B28F-4E2F-B5EF00099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2489" y="4585335"/>
            <a:ext cx="3497580" cy="349758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5831C6DA-E16A-400D-BA3F-B6E97B9223CF}"/>
              </a:ext>
            </a:extLst>
          </p:cNvPr>
          <p:cNvSpPr txBox="1"/>
          <p:nvPr/>
        </p:nvSpPr>
        <p:spPr>
          <a:xfrm>
            <a:off x="8492098" y="8064500"/>
            <a:ext cx="9338702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 spc="-13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in doubt -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D3225-53AB-8FE6-5FDF-026AD416F938}"/>
              </a:ext>
            </a:extLst>
          </p:cNvPr>
          <p:cNvSpPr txBox="1"/>
          <p:nvPr/>
        </p:nvSpPr>
        <p:spPr>
          <a:xfrm>
            <a:off x="4612432" y="2467922"/>
            <a:ext cx="8417767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COMPLICATIONS - 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106350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Inclusion Criteria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74726" y="2467922"/>
            <a:ext cx="14227273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COMPLICATIONS - NOT RA RELATED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41964" y="8612068"/>
            <a:ext cx="9426436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 spc="-13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in doubt - REPORT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55503" y="4070129"/>
            <a:ext cx="13657759" cy="214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ts val="24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Spinal cord injury unrelated to direct surgical injury</a:t>
            </a:r>
            <a:endParaRPr lang="en-US" sz="20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900"/>
              </a:lnSpc>
              <a:spcBef>
                <a:spcPts val="2400"/>
              </a:spcBef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Peripheral nerve injury unrelated to PNB/CNB/surgical injury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494" y="5932780"/>
            <a:ext cx="2787778" cy="27877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02615-D81F-A2E3-FBD8-278ADB84B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F6C108-BCEE-246C-585A-B28D7F248A5B}"/>
              </a:ext>
            </a:extLst>
          </p:cNvPr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E173EDC-802C-1E94-ED6C-03065A95F707}"/>
              </a:ext>
            </a:extLst>
          </p:cNvPr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5F14C6A-3E67-3F4A-1F39-FFF21A3D1CD5}"/>
              </a:ext>
            </a:extLst>
          </p:cNvPr>
          <p:cNvSpPr txBox="1"/>
          <p:nvPr/>
        </p:nvSpPr>
        <p:spPr>
          <a:xfrm>
            <a:off x="8725797" y="7454237"/>
            <a:ext cx="9426436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 spc="-13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in doubt - REPORT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8AFCF33-75D7-9C96-24B5-10A55D31C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3009900"/>
            <a:ext cx="4593400" cy="459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E7E93-787C-BF84-C3FD-BD1BAD7E6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8036" y="1409700"/>
            <a:ext cx="6002124" cy="83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5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130353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Exclusion Criteria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089509"/>
            <a:ext cx="16025288" cy="481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· </a:t>
            </a:r>
            <a:r>
              <a:rPr lang="en-US" sz="34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Sedation or anaesthesia in critical care not involving regional anaesthesia</a:t>
            </a:r>
          </a:p>
          <a:p>
            <a:pPr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· Critical care procedures except for regional </a:t>
            </a:r>
            <a:r>
              <a:rPr lang="en-US" sz="3400" b="1" spc="-70" dirty="0" err="1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anaesthetic</a:t>
            </a:r>
            <a:r>
              <a:rPr lang="en-US" sz="34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/analgesic procedures </a:t>
            </a:r>
          </a:p>
          <a:p>
            <a:pPr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· Intra or interhospital transfers</a:t>
            </a:r>
          </a:p>
          <a:p>
            <a:pPr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· Blocks performed by someone who is not either an anaesthetist or an anaesthesia associate e.g. emergency physicians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750232" y="4266246"/>
            <a:ext cx="4707593" cy="5382579"/>
            <a:chOff x="0" y="0"/>
            <a:chExt cx="1239860" cy="14176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9860" cy="1417634"/>
            </a:xfrm>
            <a:custGeom>
              <a:avLst/>
              <a:gdLst/>
              <a:ahLst/>
              <a:cxnLst/>
              <a:rect l="l" t="t" r="r" b="b"/>
              <a:pathLst>
                <a:path w="1239860" h="1417634">
                  <a:moveTo>
                    <a:pt x="0" y="0"/>
                  </a:moveTo>
                  <a:lnTo>
                    <a:pt x="1239860" y="0"/>
                  </a:lnTo>
                  <a:lnTo>
                    <a:pt x="1239860" y="1417634"/>
                  </a:lnTo>
                  <a:lnTo>
                    <a:pt x="0" y="1417634"/>
                  </a:lnTo>
                  <a:close/>
                </a:path>
              </a:pathLst>
            </a:custGeom>
            <a:solidFill>
              <a:srgbClr val="FBF6F3"/>
            </a:solidFill>
            <a:ln w="66675" cap="sq">
              <a:solidFill>
                <a:srgbClr val="4472A1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39860" cy="1455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84504" y="4266246"/>
            <a:ext cx="4707593" cy="5382579"/>
            <a:chOff x="0" y="0"/>
            <a:chExt cx="1239860" cy="1417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9860" cy="1417634"/>
            </a:xfrm>
            <a:custGeom>
              <a:avLst/>
              <a:gdLst/>
              <a:ahLst/>
              <a:cxnLst/>
              <a:rect l="l" t="t" r="r" b="b"/>
              <a:pathLst>
                <a:path w="1239860" h="1417634">
                  <a:moveTo>
                    <a:pt x="0" y="0"/>
                  </a:moveTo>
                  <a:lnTo>
                    <a:pt x="1239860" y="0"/>
                  </a:lnTo>
                  <a:lnTo>
                    <a:pt x="1239860" y="1417634"/>
                  </a:lnTo>
                  <a:lnTo>
                    <a:pt x="0" y="1417634"/>
                  </a:lnTo>
                  <a:close/>
                </a:path>
              </a:pathLst>
            </a:custGeom>
            <a:solidFill>
              <a:srgbClr val="FBF6F3"/>
            </a:solidFill>
            <a:ln w="66675" cap="sq">
              <a:solidFill>
                <a:srgbClr val="4472A1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39860" cy="1455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15875" y="4266246"/>
            <a:ext cx="4707593" cy="5382579"/>
            <a:chOff x="0" y="0"/>
            <a:chExt cx="1239860" cy="14176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9860" cy="1417634"/>
            </a:xfrm>
            <a:custGeom>
              <a:avLst/>
              <a:gdLst/>
              <a:ahLst/>
              <a:cxnLst/>
              <a:rect l="l" t="t" r="r" b="b"/>
              <a:pathLst>
                <a:path w="1239860" h="1417634">
                  <a:moveTo>
                    <a:pt x="0" y="0"/>
                  </a:moveTo>
                  <a:lnTo>
                    <a:pt x="1239860" y="0"/>
                  </a:lnTo>
                  <a:lnTo>
                    <a:pt x="1239860" y="1417634"/>
                  </a:lnTo>
                  <a:lnTo>
                    <a:pt x="0" y="1417634"/>
                  </a:lnTo>
                  <a:close/>
                </a:path>
              </a:pathLst>
            </a:custGeom>
            <a:solidFill>
              <a:srgbClr val="FBF6F3"/>
            </a:solidFill>
            <a:ln w="66675" cap="sq">
              <a:solidFill>
                <a:srgbClr val="4472A1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39860" cy="1455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57993" y="3673453"/>
            <a:ext cx="729953" cy="729953"/>
          </a:xfrm>
          <a:custGeom>
            <a:avLst/>
            <a:gdLst/>
            <a:ahLst/>
            <a:cxnLst/>
            <a:rect l="l" t="t" r="r" b="b"/>
            <a:pathLst>
              <a:path w="729953" h="729953">
                <a:moveTo>
                  <a:pt x="0" y="0"/>
                </a:moveTo>
                <a:lnTo>
                  <a:pt x="729953" y="0"/>
                </a:lnTo>
                <a:lnTo>
                  <a:pt x="729953" y="729953"/>
                </a:lnTo>
                <a:lnTo>
                  <a:pt x="0" y="729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6436624" y="3619500"/>
            <a:ext cx="788670" cy="788670"/>
          </a:xfrm>
          <a:custGeom>
            <a:avLst/>
            <a:gdLst/>
            <a:ahLst/>
            <a:cxnLst/>
            <a:rect l="l" t="t" r="r" b="b"/>
            <a:pathLst>
              <a:path w="788670" h="788670">
                <a:moveTo>
                  <a:pt x="0" y="0"/>
                </a:moveTo>
                <a:lnTo>
                  <a:pt x="788671" y="0"/>
                </a:lnTo>
                <a:lnTo>
                  <a:pt x="788671" y="788670"/>
                </a:lnTo>
                <a:lnTo>
                  <a:pt x="0" y="788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2241964" y="3579387"/>
            <a:ext cx="928772" cy="928772"/>
          </a:xfrm>
          <a:custGeom>
            <a:avLst/>
            <a:gdLst/>
            <a:ahLst/>
            <a:cxnLst/>
            <a:rect l="l" t="t" r="r" b="b"/>
            <a:pathLst>
              <a:path w="928772" h="928772">
                <a:moveTo>
                  <a:pt x="0" y="0"/>
                </a:moveTo>
                <a:lnTo>
                  <a:pt x="928772" y="0"/>
                </a:lnTo>
                <a:lnTo>
                  <a:pt x="928772" y="928772"/>
                </a:lnTo>
                <a:lnTo>
                  <a:pt x="0" y="9287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-3289947" y="2041276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Structure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7857" y="3635375"/>
            <a:ext cx="500864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-79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Baseline Surveys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55929" y="3638231"/>
            <a:ext cx="500864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-79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Registry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06350" y="3638231"/>
            <a:ext cx="500864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-79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Survey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4026" y="4403406"/>
            <a:ext cx="4145704" cy="519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At the start of NAP8</a:t>
            </a:r>
          </a:p>
          <a:p>
            <a:pPr algn="just">
              <a:lnSpc>
                <a:spcPts val="3359"/>
              </a:lnSpc>
            </a:pPr>
            <a:endParaRPr lang="en-US" sz="2400" spc="-4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b="1" spc="-4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survey: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All </a:t>
            </a:r>
            <a:r>
              <a:rPr lang="en-US" sz="2400" spc="-48" dirty="0" err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anaesthetists</a:t>
            </a: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 and anaesthesia associates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Personal experience and current practice of regional anaesthesia</a:t>
            </a:r>
          </a:p>
          <a:p>
            <a:pPr>
              <a:lnSpc>
                <a:spcPts val="3359"/>
              </a:lnSpc>
            </a:pPr>
            <a:endParaRPr lang="en-US" sz="2400" spc="-4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3359"/>
              </a:lnSpc>
            </a:pPr>
            <a:r>
              <a:rPr lang="en-US" sz="2400" b="1" spc="-4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 Coordinator Survey:</a:t>
            </a:r>
          </a:p>
          <a:p>
            <a:pPr marL="518160" lvl="1" indent="-259080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Departmental structure and processes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65448" y="4403406"/>
            <a:ext cx="4145704" cy="4327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Early 2026 for 20 months</a:t>
            </a:r>
          </a:p>
          <a:p>
            <a:pPr algn="just">
              <a:lnSpc>
                <a:spcPts val="3359"/>
              </a:lnSpc>
            </a:pPr>
            <a:endParaRPr lang="en-US" sz="2400" spc="-4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Please report all cases that meet inclusion criteria to local coordinator</a:t>
            </a:r>
          </a:p>
          <a:p>
            <a:pPr algn="just">
              <a:lnSpc>
                <a:spcPts val="3359"/>
              </a:lnSpc>
            </a:pPr>
            <a:endParaRPr lang="en-US" sz="2400" spc="-4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Complete case review form</a:t>
            </a:r>
          </a:p>
          <a:p>
            <a:pPr algn="just">
              <a:lnSpc>
                <a:spcPts val="3359"/>
              </a:lnSpc>
            </a:pPr>
            <a:endParaRPr lang="en-US" sz="2400" spc="-4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All cases reviewed by NAP8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Panel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133979" y="4403406"/>
            <a:ext cx="3871384" cy="345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June 2026</a:t>
            </a:r>
          </a:p>
          <a:p>
            <a:pPr algn="just">
              <a:lnSpc>
                <a:spcPts val="3359"/>
              </a:lnSpc>
            </a:pPr>
            <a:endParaRPr lang="en-US" sz="2400" spc="-4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7-day survey of all sites in UK and Republic of Ireland </a:t>
            </a:r>
          </a:p>
          <a:p>
            <a:pPr algn="just">
              <a:lnSpc>
                <a:spcPts val="3359"/>
              </a:lnSpc>
            </a:pPr>
            <a:endParaRPr lang="en-US" sz="2400" spc="-4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spc="-4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Essential to estimate denominator data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93082" y="4266246"/>
            <a:ext cx="4707593" cy="5382579"/>
            <a:chOff x="0" y="0"/>
            <a:chExt cx="1239860" cy="14176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9860" cy="1417634"/>
            </a:xfrm>
            <a:custGeom>
              <a:avLst/>
              <a:gdLst/>
              <a:ahLst/>
              <a:cxnLst/>
              <a:rect l="l" t="t" r="r" b="b"/>
              <a:pathLst>
                <a:path w="1239860" h="1417634">
                  <a:moveTo>
                    <a:pt x="0" y="0"/>
                  </a:moveTo>
                  <a:lnTo>
                    <a:pt x="1239860" y="0"/>
                  </a:lnTo>
                  <a:lnTo>
                    <a:pt x="1239860" y="1417634"/>
                  </a:lnTo>
                  <a:lnTo>
                    <a:pt x="0" y="1417634"/>
                  </a:lnTo>
                  <a:close/>
                </a:path>
              </a:pathLst>
            </a:custGeom>
            <a:solidFill>
              <a:srgbClr val="FBF6F3"/>
            </a:solidFill>
            <a:ln w="66675" cap="sq">
              <a:solidFill>
                <a:srgbClr val="4472A1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39860" cy="1455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27354" y="4266246"/>
            <a:ext cx="4707593" cy="5382579"/>
            <a:chOff x="0" y="0"/>
            <a:chExt cx="1239860" cy="1417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9860" cy="1417634"/>
            </a:xfrm>
            <a:custGeom>
              <a:avLst/>
              <a:gdLst/>
              <a:ahLst/>
              <a:cxnLst/>
              <a:rect l="l" t="t" r="r" b="b"/>
              <a:pathLst>
                <a:path w="1239860" h="1417634">
                  <a:moveTo>
                    <a:pt x="0" y="0"/>
                  </a:moveTo>
                  <a:lnTo>
                    <a:pt x="1239860" y="0"/>
                  </a:lnTo>
                  <a:lnTo>
                    <a:pt x="1239860" y="1417634"/>
                  </a:lnTo>
                  <a:lnTo>
                    <a:pt x="0" y="1417634"/>
                  </a:lnTo>
                  <a:close/>
                </a:path>
              </a:pathLst>
            </a:custGeom>
            <a:solidFill>
              <a:srgbClr val="FBF6F3"/>
            </a:solidFill>
            <a:ln w="66675" cap="sq">
              <a:solidFill>
                <a:srgbClr val="4472A1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39860" cy="1455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58725" y="4266246"/>
            <a:ext cx="4707593" cy="5382579"/>
            <a:chOff x="0" y="0"/>
            <a:chExt cx="1239860" cy="14176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9860" cy="1417634"/>
            </a:xfrm>
            <a:custGeom>
              <a:avLst/>
              <a:gdLst/>
              <a:ahLst/>
              <a:cxnLst/>
              <a:rect l="l" t="t" r="r" b="b"/>
              <a:pathLst>
                <a:path w="1239860" h="1417634">
                  <a:moveTo>
                    <a:pt x="0" y="0"/>
                  </a:moveTo>
                  <a:lnTo>
                    <a:pt x="1239860" y="0"/>
                  </a:lnTo>
                  <a:lnTo>
                    <a:pt x="1239860" y="1417634"/>
                  </a:lnTo>
                  <a:lnTo>
                    <a:pt x="0" y="1417634"/>
                  </a:lnTo>
                  <a:close/>
                </a:path>
              </a:pathLst>
            </a:custGeom>
            <a:solidFill>
              <a:srgbClr val="FBF6F3"/>
            </a:solidFill>
            <a:ln w="66675" cap="sq">
              <a:solidFill>
                <a:srgbClr val="4472A1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39860" cy="1455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6876" y="4403406"/>
            <a:ext cx="4145704" cy="500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At the start of NAP8</a:t>
            </a:r>
          </a:p>
          <a:p>
            <a:pPr algn="just">
              <a:lnSpc>
                <a:spcPts val="3359"/>
              </a:lnSpc>
            </a:pPr>
            <a:endParaRPr lang="en-US" sz="2400" spc="-48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b="1" spc="-48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surveys: 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All anaesthetists and anaesthesia associates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Personal experience and current practice of regional anaesthesia</a:t>
            </a:r>
          </a:p>
          <a:p>
            <a:pPr algn="just">
              <a:lnSpc>
                <a:spcPts val="3359"/>
              </a:lnSpc>
            </a:pPr>
            <a:endParaRPr lang="en-US" sz="2400" spc="-48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b="1" spc="-48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 Coordinator Survey:</a:t>
            </a:r>
          </a:p>
          <a:p>
            <a:pPr marL="518160" lvl="1" indent="-259080" algn="just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Departmental structure and processes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08299" y="4632006"/>
            <a:ext cx="4145704" cy="458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Starting early 2026 for 18 months</a:t>
            </a:r>
          </a:p>
          <a:p>
            <a:pPr algn="just">
              <a:lnSpc>
                <a:spcPts val="3359"/>
              </a:lnSpc>
            </a:pPr>
            <a:endParaRPr lang="en-US" sz="2400" spc="-48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Please report all cases that meet inclusion criteria to local coordinator</a:t>
            </a:r>
          </a:p>
          <a:p>
            <a:pPr algn="just">
              <a:lnSpc>
                <a:spcPts val="3359"/>
              </a:lnSpc>
            </a:pPr>
            <a:endParaRPr lang="en-US" sz="2400" spc="-48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Complete case review form</a:t>
            </a:r>
          </a:p>
          <a:p>
            <a:pPr algn="just">
              <a:lnSpc>
                <a:spcPts val="3359"/>
              </a:lnSpc>
            </a:pPr>
            <a:endParaRPr lang="en-US" sz="2400" spc="-48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All cases reviewed by NAP8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Panel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44673" y="4841556"/>
            <a:ext cx="3871384" cy="41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Mid 2026</a:t>
            </a:r>
          </a:p>
          <a:p>
            <a:pPr algn="just">
              <a:lnSpc>
                <a:spcPts val="3359"/>
              </a:lnSpc>
            </a:pPr>
            <a:endParaRPr lang="en-US" sz="2400" spc="-48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endParaRPr lang="en-US" sz="2400" spc="-48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7-day rotational survey of all sites in UK and Republic of Ireland </a:t>
            </a:r>
          </a:p>
          <a:p>
            <a:pPr algn="just">
              <a:lnSpc>
                <a:spcPts val="3359"/>
              </a:lnSpc>
            </a:pPr>
            <a:endParaRPr lang="en-US" sz="2400" spc="-48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</a:pPr>
            <a:endParaRPr lang="en-US" sz="2400" spc="-48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spc="-48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Essential to estimate denominator data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0"/>
            <a:ext cx="18676619" cy="10389870"/>
            <a:chOff x="0" y="0"/>
            <a:chExt cx="4918945" cy="27364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18945" cy="2736427"/>
            </a:xfrm>
            <a:custGeom>
              <a:avLst/>
              <a:gdLst/>
              <a:ahLst/>
              <a:cxnLst/>
              <a:rect l="l" t="t" r="r" b="b"/>
              <a:pathLst>
                <a:path w="4918945" h="2736427">
                  <a:moveTo>
                    <a:pt x="0" y="0"/>
                  </a:moveTo>
                  <a:lnTo>
                    <a:pt x="4918945" y="0"/>
                  </a:lnTo>
                  <a:lnTo>
                    <a:pt x="4918945" y="2736427"/>
                  </a:lnTo>
                  <a:lnTo>
                    <a:pt x="0" y="2736427"/>
                  </a:lnTo>
                  <a:close/>
                </a:path>
              </a:pathLst>
            </a:custGeom>
            <a:solidFill>
              <a:srgbClr val="4472A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918945" cy="2774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-1641496" y="-4389559"/>
            <a:ext cx="20613391" cy="17992224"/>
          </a:xfrm>
          <a:custGeom>
            <a:avLst/>
            <a:gdLst/>
            <a:ahLst/>
            <a:cxnLst/>
            <a:rect l="l" t="t" r="r" b="b"/>
            <a:pathLst>
              <a:path w="20613391" h="17992224">
                <a:moveTo>
                  <a:pt x="0" y="0"/>
                </a:moveTo>
                <a:lnTo>
                  <a:pt x="20613391" y="0"/>
                </a:lnTo>
                <a:lnTo>
                  <a:pt x="20613391" y="17992224"/>
                </a:lnTo>
                <a:lnTo>
                  <a:pt x="0" y="179922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</a:blip>
            <a:stretch>
              <a:fillRect t="-8009" b="-800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0" y="4873618"/>
            <a:ext cx="18288000" cy="3218567"/>
            <a:chOff x="0" y="162475"/>
            <a:chExt cx="4816593" cy="847689"/>
          </a:xfrm>
        </p:grpSpPr>
        <p:sp>
          <p:nvSpPr>
            <p:cNvPr id="22" name="Freeform 22"/>
            <p:cNvSpPr/>
            <p:nvPr/>
          </p:nvSpPr>
          <p:spPr>
            <a:xfrm>
              <a:off x="1" y="238675"/>
              <a:ext cx="4816592" cy="695289"/>
            </a:xfrm>
            <a:custGeom>
              <a:avLst/>
              <a:gdLst/>
              <a:ahLst/>
              <a:cxnLst/>
              <a:rect l="l" t="t" r="r" b="b"/>
              <a:pathLst>
                <a:path w="4816592" h="695289">
                  <a:moveTo>
                    <a:pt x="0" y="0"/>
                  </a:moveTo>
                  <a:lnTo>
                    <a:pt x="4816592" y="0"/>
                  </a:lnTo>
                  <a:lnTo>
                    <a:pt x="4816592" y="695289"/>
                  </a:lnTo>
                  <a:lnTo>
                    <a:pt x="0" y="695289"/>
                  </a:lnTo>
                  <a:close/>
                </a:path>
              </a:pathLst>
            </a:custGeom>
            <a:solidFill>
              <a:srgbClr val="4472A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62475"/>
              <a:ext cx="4816593" cy="847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 u="none" strike="noStrike" spc="-160" dirty="0">
                  <a:solidFill>
                    <a:srgbClr val="FBF6F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ALL REPORTING IS ANONYMOUS </a:t>
              </a:r>
              <a:r>
                <a:rPr lang="en-US" sz="8000" b="1" spc="-160" dirty="0">
                  <a:solidFill>
                    <a:srgbClr val="FBF6F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AND </a:t>
              </a:r>
              <a:r>
                <a:rPr lang="en-US" sz="8000" b="1" u="none" strike="noStrike" spc="-160" dirty="0">
                  <a:solidFill>
                    <a:srgbClr val="FBF6F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CONFIDENTIAL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3289947" y="1984126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Structure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4930" y="3638231"/>
            <a:ext cx="500864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-79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Baseline Surveys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68977" y="3638231"/>
            <a:ext cx="500864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-79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Registry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60202" y="3638231"/>
            <a:ext cx="500864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-79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Survey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3084891" y="7298094"/>
            <a:ext cx="2105009" cy="2760548"/>
          </a:xfrm>
          <a:custGeom>
            <a:avLst/>
            <a:gdLst/>
            <a:ahLst/>
            <a:cxnLst/>
            <a:rect l="l" t="t" r="r" b="b"/>
            <a:pathLst>
              <a:path w="2105009" h="2760548">
                <a:moveTo>
                  <a:pt x="0" y="0"/>
                </a:moveTo>
                <a:lnTo>
                  <a:pt x="2105009" y="0"/>
                </a:lnTo>
                <a:lnTo>
                  <a:pt x="2105009" y="2760548"/>
                </a:lnTo>
                <a:lnTo>
                  <a:pt x="0" y="2760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293272" y="7309112"/>
            <a:ext cx="2136934" cy="2763276"/>
          </a:xfrm>
          <a:custGeom>
            <a:avLst/>
            <a:gdLst/>
            <a:ahLst/>
            <a:cxnLst/>
            <a:rect l="l" t="t" r="r" b="b"/>
            <a:pathLst>
              <a:path w="2136934" h="2763276">
                <a:moveTo>
                  <a:pt x="0" y="0"/>
                </a:moveTo>
                <a:lnTo>
                  <a:pt x="2136934" y="0"/>
                </a:lnTo>
                <a:lnTo>
                  <a:pt x="2136934" y="2763277"/>
                </a:lnTo>
                <a:lnTo>
                  <a:pt x="0" y="27632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7477940" y="7333282"/>
            <a:ext cx="2160647" cy="2763276"/>
          </a:xfrm>
          <a:custGeom>
            <a:avLst/>
            <a:gdLst/>
            <a:ahLst/>
            <a:cxnLst/>
            <a:rect l="l" t="t" r="r" b="b"/>
            <a:pathLst>
              <a:path w="2160647" h="2763276">
                <a:moveTo>
                  <a:pt x="0" y="0"/>
                </a:moveTo>
                <a:lnTo>
                  <a:pt x="2160647" y="0"/>
                </a:lnTo>
                <a:lnTo>
                  <a:pt x="2160647" y="2763277"/>
                </a:lnTo>
                <a:lnTo>
                  <a:pt x="0" y="27632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4701736" y="7342745"/>
            <a:ext cx="2105009" cy="2753813"/>
          </a:xfrm>
          <a:custGeom>
            <a:avLst/>
            <a:gdLst/>
            <a:ahLst/>
            <a:cxnLst/>
            <a:rect l="l" t="t" r="r" b="b"/>
            <a:pathLst>
              <a:path w="2105009" h="2753813">
                <a:moveTo>
                  <a:pt x="0" y="0"/>
                </a:moveTo>
                <a:lnTo>
                  <a:pt x="2105009" y="0"/>
                </a:lnTo>
                <a:lnTo>
                  <a:pt x="2105009" y="2753813"/>
                </a:lnTo>
                <a:lnTo>
                  <a:pt x="0" y="27538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006273" y="7333282"/>
            <a:ext cx="2105009" cy="2763276"/>
          </a:xfrm>
          <a:custGeom>
            <a:avLst/>
            <a:gdLst/>
            <a:ahLst/>
            <a:cxnLst/>
            <a:rect l="l" t="t" r="r" b="b"/>
            <a:pathLst>
              <a:path w="2105009" h="2763276">
                <a:moveTo>
                  <a:pt x="0" y="0"/>
                </a:moveTo>
                <a:lnTo>
                  <a:pt x="2105009" y="0"/>
                </a:lnTo>
                <a:lnTo>
                  <a:pt x="2105009" y="2763277"/>
                </a:lnTo>
                <a:lnTo>
                  <a:pt x="0" y="27632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-2527947" y="22413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5038" y="3722908"/>
            <a:ext cx="16217820" cy="5141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National Audit Projects</a:t>
            </a: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Serious but rare events</a:t>
            </a: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Important to both patients and </a:t>
            </a:r>
            <a:r>
              <a:rPr lang="en-US" sz="3400" b="1" spc="-62" dirty="0" err="1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anaesthetists</a:t>
            </a:r>
            <a:endParaRPr lang="en-US" sz="34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Incompletely studied by incidence or nature</a:t>
            </a: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 suitable for study by other methodologies</a:t>
            </a: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385" y="2520315"/>
            <a:ext cx="21322665" cy="7269480"/>
            <a:chOff x="0" y="0"/>
            <a:chExt cx="5615846" cy="1914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5846" cy="1914596"/>
            </a:xfrm>
            <a:custGeom>
              <a:avLst/>
              <a:gdLst/>
              <a:ahLst/>
              <a:cxnLst/>
              <a:rect l="l" t="t" r="r" b="b"/>
              <a:pathLst>
                <a:path w="5615846" h="1914596">
                  <a:moveTo>
                    <a:pt x="0" y="0"/>
                  </a:moveTo>
                  <a:lnTo>
                    <a:pt x="5615846" y="0"/>
                  </a:lnTo>
                  <a:lnTo>
                    <a:pt x="5615846" y="1914596"/>
                  </a:lnTo>
                  <a:lnTo>
                    <a:pt x="0" y="1914596"/>
                  </a:lnTo>
                  <a:close/>
                </a:path>
              </a:pathLst>
            </a:custGeom>
            <a:solidFill>
              <a:srgbClr val="E3BBCD">
                <a:alpha val="1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15846" cy="195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57763" y="2282190"/>
            <a:ext cx="17507352" cy="6442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Baseline Surveys</a:t>
            </a: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Baseline Survey</a:t>
            </a:r>
          </a:p>
          <a:p>
            <a:pPr algn="l"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10-15 minutes (</a:t>
            </a:r>
            <a:r>
              <a:rPr lang="en-US" sz="3400" b="1" spc="-70" dirty="0" err="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SmartSurvey</a:t>
            </a:r>
            <a:r>
              <a:rPr lang="en-US" sz="34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– smartphone quicker than a computer)</a:t>
            </a:r>
          </a:p>
          <a:p>
            <a:pPr algn="l"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Link distributed by local coordinator (LC)</a:t>
            </a:r>
          </a:p>
          <a:p>
            <a:pPr algn="l"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Certificates of completion available from LC with completion code</a:t>
            </a:r>
          </a:p>
          <a:p>
            <a:pPr algn="l">
              <a:lnSpc>
                <a:spcPts val="30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 Coordinator Survey</a:t>
            </a:r>
          </a:p>
          <a:p>
            <a:pPr algn="l">
              <a:lnSpc>
                <a:spcPts val="4900"/>
              </a:lnSpc>
            </a:pPr>
            <a:r>
              <a:rPr lang="en-US" sz="34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One per site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0995" y="8519061"/>
            <a:ext cx="17156430" cy="120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6000" b="1" i="1" spc="-15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Launched:</a:t>
            </a:r>
            <a:r>
              <a:rPr lang="en-US" sz="6000" b="1" i="1" spc="-15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</a:t>
            </a:r>
            <a:r>
              <a:rPr lang="en-US" sz="6000" b="1" i="1" spc="-150" baseline="3000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</a:t>
            </a:r>
            <a:r>
              <a:rPr lang="en-US" sz="6000" b="1" i="1" spc="-15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December 2025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385" y="2520315"/>
            <a:ext cx="21322665" cy="7269480"/>
            <a:chOff x="0" y="0"/>
            <a:chExt cx="5615846" cy="1914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5846" cy="1914596"/>
            </a:xfrm>
            <a:custGeom>
              <a:avLst/>
              <a:gdLst/>
              <a:ahLst/>
              <a:cxnLst/>
              <a:rect l="l" t="t" r="r" b="b"/>
              <a:pathLst>
                <a:path w="5615846" h="1914596">
                  <a:moveTo>
                    <a:pt x="0" y="0"/>
                  </a:moveTo>
                  <a:lnTo>
                    <a:pt x="5615846" y="0"/>
                  </a:lnTo>
                  <a:lnTo>
                    <a:pt x="5615846" y="1914596"/>
                  </a:lnTo>
                  <a:lnTo>
                    <a:pt x="0" y="1914596"/>
                  </a:lnTo>
                  <a:close/>
                </a:path>
              </a:pathLst>
            </a:custGeom>
            <a:solidFill>
              <a:srgbClr val="E3BBCD">
                <a:alpha val="1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15846" cy="195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57763" y="2282190"/>
            <a:ext cx="17730237" cy="728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Registry</a:t>
            </a: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One year case registry period </a:t>
            </a:r>
          </a:p>
          <a:p>
            <a:pPr algn="l">
              <a:lnSpc>
                <a:spcPts val="4900"/>
              </a:lnSpc>
            </a:pPr>
            <a:r>
              <a:rPr lang="en-US" sz="3500" b="1" i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Additional 6 months after the one year to allow follow up of any nerve injuries Further 2 months for database entry</a:t>
            </a:r>
          </a:p>
          <a:p>
            <a:pPr algn="l">
              <a:lnSpc>
                <a:spcPts val="30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 any case to local coordinator in first instance</a:t>
            </a: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LC will be promoting NAP8 amongst other specialties to forward eligible cases</a:t>
            </a:r>
          </a:p>
          <a:p>
            <a:pPr algn="l">
              <a:lnSpc>
                <a:spcPts val="30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 ADDITIONAL FOLLOW-UP REQUIRED BEYOND USUAL PROCEDURE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8494395"/>
            <a:ext cx="17156430" cy="120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6000" b="1" i="1" spc="-15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Launch: </a:t>
            </a:r>
            <a:r>
              <a:rPr lang="en-US" sz="6000" b="1" i="1" spc="-15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Aiming March 2026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385" y="2520315"/>
            <a:ext cx="21322665" cy="7269480"/>
            <a:chOff x="0" y="0"/>
            <a:chExt cx="5615846" cy="1914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5846" cy="1914596"/>
            </a:xfrm>
            <a:custGeom>
              <a:avLst/>
              <a:gdLst/>
              <a:ahLst/>
              <a:cxnLst/>
              <a:rect l="l" t="t" r="r" b="b"/>
              <a:pathLst>
                <a:path w="5615846" h="1914596">
                  <a:moveTo>
                    <a:pt x="0" y="0"/>
                  </a:moveTo>
                  <a:lnTo>
                    <a:pt x="5615846" y="0"/>
                  </a:lnTo>
                  <a:lnTo>
                    <a:pt x="5615846" y="1914596"/>
                  </a:lnTo>
                  <a:lnTo>
                    <a:pt x="0" y="1914596"/>
                  </a:lnTo>
                  <a:close/>
                </a:path>
              </a:pathLst>
            </a:custGeom>
            <a:solidFill>
              <a:srgbClr val="E3BBCD">
                <a:alpha val="1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15846" cy="195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57763" y="2282190"/>
            <a:ext cx="17730237" cy="6482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Survey</a:t>
            </a: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 consecutive day snapshot of </a:t>
            </a:r>
            <a:r>
              <a:rPr lang="en-US" sz="3999" b="1" spc="-79" dirty="0" err="1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anaesthetic</a:t>
            </a:r>
            <a:r>
              <a:rPr lang="en-US" sz="3999" b="1" spc="-7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activity in UK and ROI</a:t>
            </a:r>
          </a:p>
          <a:p>
            <a:pPr algn="l">
              <a:lnSpc>
                <a:spcPts val="4900"/>
              </a:lnSpc>
            </a:pPr>
            <a:endParaRPr lang="en-US" sz="3999" b="1" spc="-79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</a:t>
            </a:r>
            <a:r>
              <a:rPr lang="en-US" sz="3500" b="1" spc="-70" dirty="0" err="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SmartSurvey</a:t>
            </a:r>
            <a:r>
              <a:rPr lang="en-US" sz="35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form for each case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Completed by anaesthetist or anaesthesia associate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7468872"/>
            <a:ext cx="17156430" cy="120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6000" b="1" i="1" spc="-15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Launch: </a:t>
            </a:r>
            <a:r>
              <a:rPr lang="en-US" sz="6000" b="1" i="1" spc="-15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Aiming June 2026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B4224-C89E-253B-14D6-2C95D3660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9D322E-9B2C-CC39-03E4-E35B2B29DD10}"/>
              </a:ext>
            </a:extLst>
          </p:cNvPr>
          <p:cNvGrpSpPr/>
          <p:nvPr/>
        </p:nvGrpSpPr>
        <p:grpSpPr>
          <a:xfrm>
            <a:off x="-2514600" y="2584261"/>
            <a:ext cx="21322665" cy="7269480"/>
            <a:chOff x="0" y="0"/>
            <a:chExt cx="5615846" cy="19145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054F0A-6ED2-B309-4A1B-E6F7A65D896F}"/>
                </a:ext>
              </a:extLst>
            </p:cNvPr>
            <p:cNvSpPr/>
            <p:nvPr/>
          </p:nvSpPr>
          <p:spPr>
            <a:xfrm>
              <a:off x="0" y="0"/>
              <a:ext cx="5615846" cy="1914596"/>
            </a:xfrm>
            <a:custGeom>
              <a:avLst/>
              <a:gdLst/>
              <a:ahLst/>
              <a:cxnLst/>
              <a:rect l="l" t="t" r="r" b="b"/>
              <a:pathLst>
                <a:path w="5615846" h="1914596">
                  <a:moveTo>
                    <a:pt x="0" y="0"/>
                  </a:moveTo>
                  <a:lnTo>
                    <a:pt x="5615846" y="0"/>
                  </a:lnTo>
                  <a:lnTo>
                    <a:pt x="5615846" y="1914596"/>
                  </a:lnTo>
                  <a:lnTo>
                    <a:pt x="0" y="1914596"/>
                  </a:lnTo>
                  <a:close/>
                </a:path>
              </a:pathLst>
            </a:custGeom>
            <a:solidFill>
              <a:srgbClr val="E3BBCD">
                <a:alpha val="1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D56AA9-CF2E-FCCB-9C1E-ADABBFC1153F}"/>
                </a:ext>
              </a:extLst>
            </p:cNvPr>
            <p:cNvSpPr txBox="1"/>
            <p:nvPr/>
          </p:nvSpPr>
          <p:spPr>
            <a:xfrm>
              <a:off x="0" y="-38100"/>
              <a:ext cx="5615846" cy="195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D898802-4BE2-BC81-5867-A927BAB5AAB1}"/>
              </a:ext>
            </a:extLst>
          </p:cNvPr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D944E2E-D4DA-3B4E-E12C-A5E8F8677F75}"/>
              </a:ext>
            </a:extLst>
          </p:cNvPr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86AB7DF-8BD7-9322-4AED-CD1780C95392}"/>
              </a:ext>
            </a:extLst>
          </p:cNvPr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FCAA41-DDCB-CAA4-3422-3109BA1BE827}"/>
              </a:ext>
            </a:extLst>
          </p:cNvPr>
          <p:cNvSpPr txBox="1"/>
          <p:nvPr/>
        </p:nvSpPr>
        <p:spPr>
          <a:xfrm>
            <a:off x="557763" y="2282190"/>
            <a:ext cx="17730237" cy="714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Independent Sector</a:t>
            </a: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Potentially lots of </a:t>
            </a:r>
            <a:r>
              <a:rPr lang="en-US" sz="3999" b="1" spc="-79" dirty="0" err="1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orthopaedics</a:t>
            </a:r>
            <a:r>
              <a:rPr lang="en-US" sz="3999" b="1" spc="-7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and RA</a:t>
            </a:r>
          </a:p>
          <a:p>
            <a:pPr algn="l">
              <a:lnSpc>
                <a:spcPts val="4900"/>
              </a:lnSpc>
            </a:pPr>
            <a:endParaRPr lang="en-US" sz="3999" b="1" spc="-79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Abbreviated activity survey - quicker to complete</a:t>
            </a:r>
          </a:p>
          <a:p>
            <a:pPr algn="l">
              <a:lnSpc>
                <a:spcPts val="30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complication from Independent Sector presents to NHS please </a:t>
            </a:r>
            <a:r>
              <a:rPr lang="en-US" sz="3500" b="1" spc="-70" dirty="0" err="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liase</a:t>
            </a:r>
            <a:r>
              <a:rPr lang="en-US" sz="3500" b="1" spc="-7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with Independent Sector anaesthetist to avoid double counting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D5C466-7303-0104-8443-A4029391D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065" y="7849405"/>
            <a:ext cx="3132667" cy="140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AC15A-84C4-31B1-924C-D0BE49F93A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0130" y="7658985"/>
            <a:ext cx="33147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22885" y="2360295"/>
            <a:ext cx="17507352" cy="8381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Associate Local Coordinator Scheme</a:t>
            </a:r>
            <a:endParaRPr lang="en-US" sz="4500" b="1" spc="-161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000"/>
              </a:lnSpc>
            </a:pPr>
            <a:endParaRPr lang="en-US" sz="2000" b="1" spc="-120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8400"/>
              </a:lnSpc>
            </a:pPr>
            <a:r>
              <a:rPr lang="en-US" sz="6000" b="1" spc="-12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 Residents, Specialty and Locally Employed Doctors</a:t>
            </a:r>
            <a:endParaRPr lang="en-US" sz="6000" b="1" spc="-12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8400"/>
              </a:lnSpc>
            </a:pPr>
            <a:r>
              <a:rPr lang="en-US" sz="6000" b="1" spc="-12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Hands-on role assisting LC with NAP delivery</a:t>
            </a:r>
          </a:p>
          <a:p>
            <a:pPr algn="ctr">
              <a:lnSpc>
                <a:spcPts val="8400"/>
              </a:lnSpc>
            </a:pPr>
            <a:r>
              <a:rPr lang="en-US" sz="6000" b="1" spc="-120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Discuss with your LC</a:t>
            </a:r>
            <a:r>
              <a:rPr lang="en-US" sz="6000" b="1" spc="-120" dirty="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for more information</a:t>
            </a:r>
          </a:p>
          <a:p>
            <a:pPr algn="l">
              <a:lnSpc>
                <a:spcPts val="4900"/>
              </a:lnSpc>
            </a:pPr>
            <a:endParaRPr lang="en-US" sz="6000" b="1" spc="-120" dirty="0">
              <a:solidFill>
                <a:srgbClr val="4472A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07" r="-232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404421" y="5824543"/>
            <a:ext cx="3479153" cy="3969069"/>
          </a:xfrm>
          <a:custGeom>
            <a:avLst/>
            <a:gdLst/>
            <a:ahLst/>
            <a:cxnLst/>
            <a:rect l="l" t="t" r="r" b="b"/>
            <a:pathLst>
              <a:path w="3635987" h="4114800">
                <a:moveTo>
                  <a:pt x="0" y="0"/>
                </a:moveTo>
                <a:lnTo>
                  <a:pt x="3635986" y="0"/>
                </a:lnTo>
                <a:lnTo>
                  <a:pt x="3635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61811" y="999277"/>
            <a:ext cx="16564377" cy="2792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 for your time and for helping with NAP8!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0977" y="4098708"/>
            <a:ext cx="6046043" cy="1384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  <a:spcBef>
                <a:spcPct val="0"/>
              </a:spcBef>
            </a:pPr>
            <a:r>
              <a:rPr lang="en-US" sz="8099" b="1" spc="-161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07" r="-232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01830" y="27908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0880" y="2110105"/>
            <a:ext cx="17053560" cy="698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Konijn, A. ∙ Aldecoa, C. ∙ Benhamou . Regional anaesthesia practices: insights from a European survey Eur J Anaesth Int Care. 2023; 2, e0026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Gabriel, R.A. ∙ Ilfeld, B.M. Use of regional anesthesia for outpatient surgery within the United States: a prevalence study using a nationwide database Anesth Analg. 2018; 126:2078-2084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Patient characteristics, anaesthetic workload and techniques in the UK: an analysis from the 7th National Audit Project (NAP7) activity survey. Anaesthesia. 2023; 78:701-711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Oglesby, F.C. ∙ Ray, A.G. ∙ Shurlock, T. et al. Litigation related to anaesthesia: analysis of claims against the NHS in England 2008–2018 and comparison against previous claim patterns. Anaesthesia. 2022; 77:527-537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Lewis, O. ∙ Lloyd, J. ∙ Ferry, J. et al. Regional anaesthesia research priorities: a Regional Anaesthesia UK (RA-UK) priority setting partnership involving patients, carers and healthcare professionals. Anaesthesia. 2025; 80:170-178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Major complications of central neuraxial block: report on the Third National Audit Project of the Royal College of Anaesthetists. Br J Anaesth. 2009; 102:179-190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Pandit, J.J. ∙ Andrade, J. ∙ Bogod, D.G. et al. 5th National Audit Project (NAP5) on accidental awareness during general anaesthesia: summary of main findings and risk factors. Br J Anaesth. 2014; 113:549-559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9600" y="3932006"/>
            <a:ext cx="13253363" cy="5538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Regional </a:t>
            </a:r>
            <a:r>
              <a:rPr lang="en-US" sz="4500" b="1" spc="-89" dirty="0" err="1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Anaesthesia</a:t>
            </a: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(RA)</a:t>
            </a:r>
          </a:p>
          <a:p>
            <a:pPr algn="l">
              <a:lnSpc>
                <a:spcPts val="4340"/>
              </a:lnSpc>
            </a:pPr>
            <a:endParaRPr lang="en-US" sz="4500" b="1" spc="-89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Increase in use of RA techniques over last 10 years</a:t>
            </a:r>
            <a:endParaRPr lang="en-US" sz="3400" b="1" spc="-62" baseline="3000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More prominent role in </a:t>
            </a:r>
            <a:r>
              <a:rPr lang="en-US" sz="3400" b="1" spc="-62" dirty="0" err="1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RCoA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2021 curriculum</a:t>
            </a: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NAP7 - </a:t>
            </a: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∼14%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of </a:t>
            </a: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 non-obstetric </a:t>
            </a:r>
            <a:r>
              <a:rPr lang="en-US" sz="3400" b="1" spc="-62" dirty="0" err="1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anaesthetic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procedures involved a </a:t>
            </a: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peripheral nerve block</a:t>
            </a:r>
            <a:endParaRPr lang="en-US" sz="3100" b="1" spc="-62" baseline="3000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69B1D-2482-707E-3C57-0968CB5DC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30" y="4619176"/>
            <a:ext cx="2939288" cy="4159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12FFB-2168-6924-DBE5-6F59180E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3DAB932-1882-8962-172E-DA377640C422}"/>
              </a:ext>
            </a:extLst>
          </p:cNvPr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56CE304-3DC8-290E-225C-2274A4F3BAC5}"/>
              </a:ext>
            </a:extLst>
          </p:cNvPr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EA015A8-35DD-88CC-2FA2-5723E77E906D}"/>
              </a:ext>
            </a:extLst>
          </p:cNvPr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09C81D8-B62C-1593-1F79-D61C23346A00}"/>
              </a:ext>
            </a:extLst>
          </p:cNvPr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23EE3E6-0877-1122-2F84-FE7E375405C9}"/>
              </a:ext>
            </a:extLst>
          </p:cNvPr>
          <p:cNvSpPr txBox="1"/>
          <p:nvPr/>
        </p:nvSpPr>
        <p:spPr>
          <a:xfrm>
            <a:off x="609600" y="3932006"/>
            <a:ext cx="17449800" cy="6167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Regional </a:t>
            </a:r>
            <a:r>
              <a:rPr lang="en-US" sz="4500" b="1" spc="-89" dirty="0" err="1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Anaesthesia</a:t>
            </a: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(RA)</a:t>
            </a:r>
          </a:p>
          <a:p>
            <a:pPr algn="l">
              <a:lnSpc>
                <a:spcPts val="4340"/>
              </a:lnSpc>
            </a:pPr>
            <a:endParaRPr lang="en-US" sz="4500" b="1" spc="-89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 is most common reason for NHS litigation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in anaesthesia-related claims</a:t>
            </a:r>
          </a:p>
          <a:p>
            <a:pPr marL="1583698" lvl="3" indent="-334649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b="1" i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Claims due to peripheral nerve blocks have doubled in 10 years </a:t>
            </a:r>
            <a:endParaRPr lang="en-US" sz="3000" b="1" i="1" spc="-62" baseline="3000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Need accurate data on risk, complications and harm to inform consent discussions</a:t>
            </a: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buFont typeface="Arial"/>
              <a:buChar char="•"/>
            </a:pPr>
            <a:endParaRPr lang="en-US" sz="3100" b="1" spc="-62" baseline="3000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75C972-17E1-CEA7-048D-37EA1F318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7726157"/>
            <a:ext cx="8255000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4465A-EC2B-84DA-C07E-FB25697F2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9707357"/>
            <a:ext cx="279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15036" y="3835790"/>
            <a:ext cx="17215763" cy="584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Central Neuraxial Blocks (CNB)</a:t>
            </a:r>
          </a:p>
          <a:p>
            <a:pPr algn="l">
              <a:lnSpc>
                <a:spcPts val="4340"/>
              </a:lnSpc>
            </a:pPr>
            <a:endParaRPr lang="en-US" sz="4500" b="1" spc="-89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NAP3 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 Major Complications of CNB - </a:t>
            </a: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2009</a:t>
            </a:r>
            <a:endParaRPr lang="en-US" sz="3400" b="1" spc="-62" baseline="3000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NAP7 (2024)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- Change in surgical population - </a:t>
            </a: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older, frailer, more co-morbid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endParaRPr lang="en-US" sz="3400" b="1" spc="-62" baseline="3000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Advent of DOACs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- change in risk profile for RA techniques</a:t>
            </a: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Need to re-evaluate risk and close NAP3 loop</a:t>
            </a:r>
          </a:p>
          <a:p>
            <a:pPr algn="l">
              <a:lnSpc>
                <a:spcPts val="6299"/>
              </a:lnSpc>
              <a:spcBef>
                <a:spcPts val="600"/>
              </a:spcBef>
              <a:spcAft>
                <a:spcPts val="600"/>
              </a:spcAft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047316" y="7500476"/>
            <a:ext cx="2187079" cy="2439946"/>
          </a:xfrm>
          <a:custGeom>
            <a:avLst/>
            <a:gdLst/>
            <a:ahLst/>
            <a:cxnLst/>
            <a:rect l="l" t="t" r="r" b="b"/>
            <a:pathLst>
              <a:path w="2187079" h="2439946">
                <a:moveTo>
                  <a:pt x="0" y="0"/>
                </a:moveTo>
                <a:lnTo>
                  <a:pt x="2187078" y="0"/>
                </a:lnTo>
                <a:lnTo>
                  <a:pt x="2187078" y="2439946"/>
                </a:lnTo>
                <a:lnTo>
                  <a:pt x="0" y="2439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0A9C-1528-F8B3-94DD-9AD98437C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DCAFC1-8CE9-A7D3-6BC5-1EBEBB6B2D30}"/>
              </a:ext>
            </a:extLst>
          </p:cNvPr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F5E2018-B0C0-4968-7BAF-D7B20AFB2814}"/>
              </a:ext>
            </a:extLst>
          </p:cNvPr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C2715D1-F8C9-D590-2653-55CA6B72D7A5}"/>
              </a:ext>
            </a:extLst>
          </p:cNvPr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0D11D89-C906-D657-FDA9-9EFD6E17DB01}"/>
              </a:ext>
            </a:extLst>
          </p:cNvPr>
          <p:cNvSpPr txBox="1"/>
          <p:nvPr/>
        </p:nvSpPr>
        <p:spPr>
          <a:xfrm>
            <a:off x="615036" y="3835790"/>
            <a:ext cx="17215763" cy="5141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Peripheral Nerve Blocks (PNB)</a:t>
            </a:r>
          </a:p>
          <a:p>
            <a:pPr algn="l">
              <a:lnSpc>
                <a:spcPts val="4340"/>
              </a:lnSpc>
            </a:pPr>
            <a:endParaRPr lang="en-US" sz="4500" b="1" spc="-89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Permanent nerve injury approximately 1 in 3000?</a:t>
            </a:r>
            <a:endParaRPr lang="en-US" sz="3400" b="1" spc="-62" baseline="3000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1126498" lvl="2" indent="-334649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Inadequate duration of follow up in some studies</a:t>
            </a:r>
            <a:endParaRPr lang="en-US" sz="3400" b="1" spc="-62" baseline="3000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1126498" lvl="2" indent="-334649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Inadequate investigation if definitely secondary to PNB</a:t>
            </a:r>
          </a:p>
          <a:p>
            <a:pPr algn="l">
              <a:lnSpc>
                <a:spcPts val="6299"/>
              </a:lnSpc>
              <a:spcBef>
                <a:spcPts val="600"/>
              </a:spcBef>
              <a:spcAft>
                <a:spcPts val="600"/>
              </a:spcAft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382F4BB-6DB0-A0D3-01DB-50E62AE30575}"/>
              </a:ext>
            </a:extLst>
          </p:cNvPr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89C99-03EC-D924-D860-357D3F82E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325" y="7505700"/>
            <a:ext cx="6743244" cy="252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AEC44-601E-48AE-046D-B77800355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397" y="9859757"/>
            <a:ext cx="5245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7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15038" y="3911990"/>
            <a:ext cx="16217820" cy="670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Perioperative Nerve Injury</a:t>
            </a:r>
          </a:p>
          <a:p>
            <a:pPr algn="l">
              <a:lnSpc>
                <a:spcPts val="4340"/>
              </a:lnSpc>
            </a:pPr>
            <a:endParaRPr lang="en-US" sz="4500" b="1" spc="-89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Unrelated to PNB or direct surgical injury – </a:t>
            </a: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position/compression related</a:t>
            </a:r>
          </a:p>
          <a:p>
            <a:pPr algn="l">
              <a:lnSpc>
                <a:spcPts val="4340"/>
              </a:lnSpc>
            </a:pPr>
            <a:endParaRPr lang="en-US" sz="3400" b="1" spc="-62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buFont typeface="Arial"/>
              <a:buChar char="•"/>
            </a:pP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Ulnar injury 1:215-385</a:t>
            </a:r>
          </a:p>
          <a:p>
            <a:pPr marL="669298" lvl="1" indent="-334649" algn="l">
              <a:lnSpc>
                <a:spcPts val="4340"/>
              </a:lnSpc>
              <a:buFont typeface="Arial"/>
              <a:buChar char="•"/>
            </a:pP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Peroneal injury 1:4600</a:t>
            </a:r>
          </a:p>
          <a:p>
            <a:pPr marL="669298" lvl="1" indent="-334649" algn="l">
              <a:lnSpc>
                <a:spcPts val="4340"/>
              </a:lnSpc>
              <a:buFont typeface="Arial"/>
              <a:buChar char="•"/>
            </a:pP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Brachial plexus injury 1:2000</a:t>
            </a:r>
          </a:p>
          <a:p>
            <a:pPr algn="l">
              <a:lnSpc>
                <a:spcPts val="4340"/>
              </a:lnSpc>
            </a:pPr>
            <a:endParaRPr lang="en-US" sz="3400" b="1" spc="-62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Dated evidence/Under-reporting - incidence unclear</a:t>
            </a: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439400" y="6203906"/>
            <a:ext cx="6617970" cy="2121767"/>
          </a:xfrm>
          <a:custGeom>
            <a:avLst/>
            <a:gdLst/>
            <a:ahLst/>
            <a:cxnLst/>
            <a:rect l="l" t="t" r="r" b="b"/>
            <a:pathLst>
              <a:path w="8149020" h="2521937">
                <a:moveTo>
                  <a:pt x="0" y="0"/>
                </a:moveTo>
                <a:lnTo>
                  <a:pt x="8149020" y="0"/>
                </a:lnTo>
                <a:lnTo>
                  <a:pt x="8149020" y="2521937"/>
                </a:lnTo>
                <a:lnTo>
                  <a:pt x="0" y="2521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449" r="-337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05513" y="3911990"/>
            <a:ext cx="16217820" cy="820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Spinal Cord Injury</a:t>
            </a:r>
          </a:p>
          <a:p>
            <a:pPr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</a:pPr>
            <a:endParaRPr lang="en-US" sz="4500" b="1" spc="-89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Unrelated to direct surgical injury</a:t>
            </a:r>
          </a:p>
          <a:p>
            <a:pPr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</a:pPr>
            <a:endParaRPr lang="en-US" sz="34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Incidence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- High risk cardiothoracic procedures </a:t>
            </a:r>
            <a:r>
              <a:rPr lang="en-US" sz="3400" b="1" spc="-62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~1.5%</a:t>
            </a: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400" b="1" spc="-62" baseline="3000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[7]</a:t>
            </a: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Unclear incidence in non-cardiovascular procedures - case report only</a:t>
            </a:r>
          </a:p>
          <a:p>
            <a:pPr marL="669298" lvl="1" indent="-334649" algn="l">
              <a:lnSpc>
                <a:spcPts val="43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Potentially devastating sequelae</a:t>
            </a:r>
          </a:p>
          <a:p>
            <a:pPr algn="l">
              <a:lnSpc>
                <a:spcPts val="4340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385" y="2503170"/>
            <a:ext cx="21322665" cy="7063740"/>
            <a:chOff x="0" y="0"/>
            <a:chExt cx="5615846" cy="1860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5846" cy="1860409"/>
            </a:xfrm>
            <a:custGeom>
              <a:avLst/>
              <a:gdLst/>
              <a:ahLst/>
              <a:cxnLst/>
              <a:rect l="l" t="t" r="r" b="b"/>
              <a:pathLst>
                <a:path w="5615846" h="1860409">
                  <a:moveTo>
                    <a:pt x="0" y="0"/>
                  </a:moveTo>
                  <a:lnTo>
                    <a:pt x="5615846" y="0"/>
                  </a:lnTo>
                  <a:lnTo>
                    <a:pt x="5615846" y="1860409"/>
                  </a:lnTo>
                  <a:lnTo>
                    <a:pt x="0" y="1860409"/>
                  </a:lnTo>
                  <a:close/>
                </a:path>
              </a:pathLst>
            </a:custGeom>
            <a:solidFill>
              <a:srgbClr val="4472A1">
                <a:alpha val="1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15846" cy="1898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34899" y="427243"/>
            <a:ext cx="3978096" cy="1528308"/>
          </a:xfrm>
          <a:custGeom>
            <a:avLst/>
            <a:gdLst/>
            <a:ahLst/>
            <a:cxnLst/>
            <a:rect l="l" t="t" r="r" b="b"/>
            <a:pathLst>
              <a:path w="3978096" h="1528308">
                <a:moveTo>
                  <a:pt x="0" y="0"/>
                </a:moveTo>
                <a:lnTo>
                  <a:pt x="3978097" y="0"/>
                </a:lnTo>
                <a:lnTo>
                  <a:pt x="3978097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664830" y="359796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28700" y="427243"/>
            <a:ext cx="3296351" cy="1528308"/>
          </a:xfrm>
          <a:custGeom>
            <a:avLst/>
            <a:gdLst/>
            <a:ahLst/>
            <a:cxnLst/>
            <a:rect l="l" t="t" r="r" b="b"/>
            <a:pathLst>
              <a:path w="3296351" h="1528308">
                <a:moveTo>
                  <a:pt x="0" y="0"/>
                </a:moveTo>
                <a:lnTo>
                  <a:pt x="3296351" y="0"/>
                </a:lnTo>
                <a:lnTo>
                  <a:pt x="3296351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94923" y="4577447"/>
            <a:ext cx="16564377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1" spc="-240">
                <a:solidFill>
                  <a:srgbClr val="4472A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Scope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1322</Words>
  <Application>Microsoft Macintosh PowerPoint</Application>
  <PresentationFormat>Custom</PresentationFormat>
  <Paragraphs>218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Montserrat Bold</vt:lpstr>
      <vt:lpstr>Montserrat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NAP8 - LC Slides</dc:title>
  <cp:lastModifiedBy>Alan MacFarlane</cp:lastModifiedBy>
  <cp:revision>9</cp:revision>
  <dcterms:created xsi:type="dcterms:W3CDTF">2006-08-16T00:00:00Z</dcterms:created>
  <dcterms:modified xsi:type="dcterms:W3CDTF">2025-12-09T15:08:22Z</dcterms:modified>
  <dc:identifier>DAGzCP4og5Y</dc:identifier>
</cp:coreProperties>
</file>