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6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E18577-84C3-468A-BE17-2CA6E0938525}" type="datetimeFigureOut">
              <a:rPr lang="en-GB" smtClean="0"/>
              <a:t>13/11/2017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7D55B1-92F5-402E-8FDA-7B7CD3BBB9E1}" type="slidenum">
              <a:rPr lang="en-GB" smtClean="0"/>
              <a:t>‹#›</a:t>
            </a:fld>
            <a:endParaRPr lang="en-GB"/>
          </a:p>
        </p:txBody>
      </p:sp>
    </p:spTree>
    <p:extLst>
      <p:ext uri="{BB962C8B-B14F-4D97-AF65-F5344CB8AC3E}">
        <p14:creationId xmlns:p14="http://schemas.microsoft.com/office/powerpoint/2010/main" val="3042894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will need to remove JL logo but name </a:t>
            </a:r>
            <a:r>
              <a:rPr lang="en-GB" dirty="0" err="1" smtClean="0"/>
              <a:t>etc</a:t>
            </a:r>
            <a:r>
              <a:rPr lang="en-GB" dirty="0" smtClean="0"/>
              <a:t> continues ? Add ST level</a:t>
            </a:r>
            <a:endParaRPr lang="en-GB" dirty="0"/>
          </a:p>
        </p:txBody>
      </p:sp>
      <p:sp>
        <p:nvSpPr>
          <p:cNvPr id="4" name="Slide Number Placeholder 3"/>
          <p:cNvSpPr>
            <a:spLocks noGrp="1"/>
          </p:cNvSpPr>
          <p:nvPr>
            <p:ph type="sldNum" sz="quarter" idx="10"/>
          </p:nvPr>
        </p:nvSpPr>
        <p:spPr/>
        <p:txBody>
          <a:bodyPr/>
          <a:lstStyle/>
          <a:p>
            <a:fld id="{9C7D55B1-92F5-402E-8FDA-7B7CD3BBB9E1}" type="slidenum">
              <a:rPr lang="en-GB" smtClean="0"/>
              <a:t>1</a:t>
            </a:fld>
            <a:endParaRPr lang="en-GB"/>
          </a:p>
        </p:txBody>
      </p:sp>
    </p:spTree>
    <p:extLst>
      <p:ext uri="{BB962C8B-B14F-4D97-AF65-F5344CB8AC3E}">
        <p14:creationId xmlns:p14="http://schemas.microsoft.com/office/powerpoint/2010/main" val="731778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2 slides </a:t>
            </a:r>
            <a:endParaRPr lang="en-GB" dirty="0"/>
          </a:p>
        </p:txBody>
      </p:sp>
      <p:sp>
        <p:nvSpPr>
          <p:cNvPr id="4" name="Slide Number Placeholder 3"/>
          <p:cNvSpPr>
            <a:spLocks noGrp="1"/>
          </p:cNvSpPr>
          <p:nvPr>
            <p:ph type="sldNum" sz="quarter" idx="10"/>
          </p:nvPr>
        </p:nvSpPr>
        <p:spPr/>
        <p:txBody>
          <a:bodyPr/>
          <a:lstStyle/>
          <a:p>
            <a:fld id="{9C7D55B1-92F5-402E-8FDA-7B7CD3BBB9E1}" type="slidenum">
              <a:rPr lang="en-GB" smtClean="0"/>
              <a:t>7</a:t>
            </a:fld>
            <a:endParaRPr lang="en-GB"/>
          </a:p>
        </p:txBody>
      </p:sp>
    </p:spTree>
    <p:extLst>
      <p:ext uri="{BB962C8B-B14F-4D97-AF65-F5344CB8AC3E}">
        <p14:creationId xmlns:p14="http://schemas.microsoft.com/office/powerpoint/2010/main" val="3184697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D405D5B-AE9F-46CE-AFE8-575B9BAEA6AA}" type="datetimeFigureOut">
              <a:rPr lang="en-GB" smtClean="0"/>
              <a:t>13/11/2017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05D5B-AE9F-46CE-AFE8-575B9BAEA6AA}" type="datetimeFigureOut">
              <a:rPr lang="en-GB" smtClean="0"/>
              <a:t>13/11/2017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05D5B-AE9F-46CE-AFE8-575B9BAEA6AA}" type="datetimeFigureOut">
              <a:rPr lang="en-GB" smtClean="0"/>
              <a:t>13/11/2017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9D405D5B-AE9F-46CE-AFE8-575B9BAEA6AA}" type="datetimeFigureOut">
              <a:rPr lang="en-GB" smtClean="0"/>
              <a:t>13/11/2017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405D5B-AE9F-46CE-AFE8-575B9BAEA6AA}" type="datetimeFigureOut">
              <a:rPr lang="en-GB" smtClean="0"/>
              <a:t>13/11/2017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D405D5B-AE9F-46CE-AFE8-575B9BAEA6AA}" type="datetimeFigureOut">
              <a:rPr lang="en-GB" smtClean="0"/>
              <a:t>13/11/2017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405D5B-AE9F-46CE-AFE8-575B9BAEA6AA}" type="datetimeFigureOut">
              <a:rPr lang="en-GB" smtClean="0"/>
              <a:t>13/11/2017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405D5B-AE9F-46CE-AFE8-575B9BAEA6AA}" type="datetimeFigureOut">
              <a:rPr lang="en-GB" smtClean="0"/>
              <a:t>13/11/2017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405D5B-AE9F-46CE-AFE8-575B9BAEA6AA}" type="datetimeFigureOut">
              <a:rPr lang="en-GB" smtClean="0"/>
              <a:t>13/11/2017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405D5B-AE9F-46CE-AFE8-575B9BAEA6AA}" type="datetimeFigureOut">
              <a:rPr lang="en-GB" smtClean="0"/>
              <a:t>13/11/2017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6084E8-A904-4505-BF04-B1D17488FD1E}"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405D5B-AE9F-46CE-AFE8-575B9BAEA6AA}" type="datetimeFigureOut">
              <a:rPr lang="en-GB" smtClean="0"/>
              <a:t>13/11/2017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6084E8-A904-4505-BF04-B1D17488FD1E}" type="slidenum">
              <a:rPr lang="en-GB" smtClean="0"/>
              <a:t>‹#›</a:t>
            </a:fld>
            <a:endParaRPr lang="en-GB"/>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9D405D5B-AE9F-46CE-AFE8-575B9BAEA6AA}" type="datetimeFigureOut">
              <a:rPr lang="en-GB" smtClean="0"/>
              <a:t>13/11/2017</a:t>
            </a:fld>
            <a:endParaRPr lang="en-GB"/>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426084E8-A904-4505-BF04-B1D17488FD1E}" type="slidenum">
              <a:rPr lang="en-GB" smtClean="0"/>
              <a:t>‹#›</a:t>
            </a:fld>
            <a:endParaRPr lang="en-GB"/>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rcoa.ac.uk/system/files/GPAS-2017-10-PAEDIATRICS.pdf" TargetMode="External"/><Relationship Id="rId3" Type="http://schemas.openxmlformats.org/officeDocument/2006/relationships/hyperlink" Target="https://www.rcpch.ac.uk/improving-child-health/child-protection/child-protection-evidence/spinal-injuries/child-protection-e" TargetMode="External"/><Relationship Id="rId7" Type="http://schemas.openxmlformats.org/officeDocument/2006/relationships/hyperlink" Target="https://www.nspcc.org.uk/services-and-resources/research-and-resources/2017/how-safe-are-our-children-2017/" TargetMode="External"/><Relationship Id="rId2" Type="http://schemas.openxmlformats.org/officeDocument/2006/relationships/hyperlink" Target="https://www.rcpch.ac.uk/improving-child-health/child-protection/child-protection-evidence/neurological-injuries/child-protec" TargetMode="External"/><Relationship Id="rId1" Type="http://schemas.openxmlformats.org/officeDocument/2006/relationships/slideLayout" Target="../slideLayouts/slideLayout2.xml"/><Relationship Id="rId6" Type="http://schemas.openxmlformats.org/officeDocument/2006/relationships/hyperlink" Target="https://www.nspcc.org.uk/globalassets/documents/statistics-and-information/child-protection-register-statistics-united-kingdom.pdf" TargetMode="External"/><Relationship Id="rId5" Type="http://schemas.openxmlformats.org/officeDocument/2006/relationships/hyperlink" Target="http://dx.doi.org/10.1136/adc.2009.170449" TargetMode="External"/><Relationship Id="rId4" Type="http://schemas.openxmlformats.org/officeDocument/2006/relationships/hyperlink" Target="http://www.bcmj.org/article/abusive-head-traum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9632" y="2780928"/>
            <a:ext cx="7117180" cy="1470025"/>
          </a:xfrm>
        </p:spPr>
        <p:txBody>
          <a:bodyPr/>
          <a:lstStyle/>
          <a:p>
            <a:r>
              <a:rPr lang="en-US" dirty="0" smtClean="0"/>
              <a:t>Inflicted Head </a:t>
            </a:r>
            <a:r>
              <a:rPr lang="en-US" dirty="0"/>
              <a:t>Injuries in Babies and Young Children – </a:t>
            </a:r>
            <a:r>
              <a:rPr lang="en-US" sz="3200" dirty="0"/>
              <a:t>A Brief Guide for </a:t>
            </a:r>
            <a:r>
              <a:rPr lang="en-US" sz="3200" dirty="0" err="1"/>
              <a:t>Anaesthetists</a:t>
            </a:r>
            <a:endParaRPr lang="en-GB" sz="3200" dirty="0"/>
          </a:p>
        </p:txBody>
      </p:sp>
      <p:sp>
        <p:nvSpPr>
          <p:cNvPr id="3" name="Subtitle 2"/>
          <p:cNvSpPr>
            <a:spLocks noGrp="1"/>
          </p:cNvSpPr>
          <p:nvPr>
            <p:ph type="subTitle" idx="1"/>
          </p:nvPr>
        </p:nvSpPr>
        <p:spPr>
          <a:xfrm>
            <a:off x="1009442" y="4777380"/>
            <a:ext cx="7522998" cy="1243908"/>
          </a:xfrm>
        </p:spPr>
        <p:txBody>
          <a:bodyPr>
            <a:normAutofit fontScale="70000" lnSpcReduction="20000"/>
          </a:bodyPr>
          <a:lstStyle/>
          <a:p>
            <a:pPr algn="r"/>
            <a:endParaRPr lang="en-GB" dirty="0" smtClean="0"/>
          </a:p>
          <a:p>
            <a:pPr algn="r"/>
            <a:r>
              <a:rPr lang="en-GB" dirty="0" smtClean="0"/>
              <a:t>Dr Barbie Alden</a:t>
            </a:r>
          </a:p>
          <a:p>
            <a:pPr algn="r"/>
            <a:r>
              <a:rPr lang="en-GB" dirty="0" smtClean="0"/>
              <a:t>Paediatric Registrar</a:t>
            </a:r>
          </a:p>
          <a:p>
            <a:pPr algn="r"/>
            <a:r>
              <a:rPr lang="en-GB" dirty="0" smtClean="0"/>
              <a:t>Norfolk and Norwich University Hospital</a:t>
            </a:r>
            <a:endParaRPr lang="en-GB"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05425"/>
            <a:ext cx="2924175" cy="1552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154154" cy="11967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32121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9552" y="675724"/>
            <a:ext cx="8136904" cy="924475"/>
          </a:xfrm>
        </p:spPr>
        <p:txBody>
          <a:bodyPr/>
          <a:lstStyle/>
          <a:p>
            <a:r>
              <a:rPr lang="en-GB" dirty="0" smtClean="0"/>
              <a:t>Anaesthetic Safeguarding Involvement</a:t>
            </a:r>
            <a:endParaRPr lang="en-GB" dirty="0"/>
          </a:p>
        </p:txBody>
      </p:sp>
      <p:sp>
        <p:nvSpPr>
          <p:cNvPr id="4" name="Content Placeholder 3"/>
          <p:cNvSpPr>
            <a:spLocks noGrp="1"/>
          </p:cNvSpPr>
          <p:nvPr>
            <p:ph idx="1"/>
          </p:nvPr>
        </p:nvSpPr>
        <p:spPr>
          <a:xfrm>
            <a:off x="683568" y="1772816"/>
            <a:ext cx="7992888" cy="4608512"/>
          </a:xfrm>
        </p:spPr>
        <p:txBody>
          <a:bodyPr>
            <a:normAutofit/>
          </a:bodyPr>
          <a:lstStyle/>
          <a:p>
            <a:pPr lvl="0"/>
            <a:r>
              <a:rPr lang="en-GB" sz="2000" dirty="0" smtClean="0"/>
              <a:t>Whilst anaesthetists may be extremely busy with the initial resuscitation and management of a baby or small child with severe head trauma you should also bear in mind the following. You may be:</a:t>
            </a:r>
          </a:p>
          <a:p>
            <a:pPr lvl="1"/>
            <a:r>
              <a:rPr lang="en-GB" sz="1800" dirty="0" smtClean="0"/>
              <a:t>requested </a:t>
            </a:r>
            <a:r>
              <a:rPr lang="en-GB" sz="1800" dirty="0"/>
              <a:t>to </a:t>
            </a:r>
            <a:r>
              <a:rPr lang="en-GB" sz="1800" dirty="0" smtClean="0"/>
              <a:t>record relevant </a:t>
            </a:r>
            <a:r>
              <a:rPr lang="en-GB" sz="1800" dirty="0"/>
              <a:t>information in the safeguarding </a:t>
            </a:r>
            <a:r>
              <a:rPr lang="en-GB" sz="1800" dirty="0" smtClean="0"/>
              <a:t>notes and these could then be used in evidence and subsequent court proceedings</a:t>
            </a:r>
            <a:endParaRPr lang="en-GB" sz="1800" dirty="0"/>
          </a:p>
          <a:p>
            <a:pPr lvl="1"/>
            <a:r>
              <a:rPr lang="en-GB" sz="1800" dirty="0" smtClean="0"/>
              <a:t>asked </a:t>
            </a:r>
            <a:r>
              <a:rPr lang="en-GB" sz="1800" dirty="0"/>
              <a:t>to attend </a:t>
            </a:r>
            <a:r>
              <a:rPr lang="en-GB" sz="1800" dirty="0" smtClean="0"/>
              <a:t>or provide information for strategy or discharge planning meetings</a:t>
            </a:r>
            <a:endParaRPr lang="en-GB" sz="1800" dirty="0"/>
          </a:p>
          <a:p>
            <a:pPr lvl="1"/>
            <a:r>
              <a:rPr lang="en-GB" sz="1800" dirty="0"/>
              <a:t>r</a:t>
            </a:r>
            <a:r>
              <a:rPr lang="en-GB" sz="1800" dirty="0" smtClean="0"/>
              <a:t>arely asked to </a:t>
            </a:r>
            <a:r>
              <a:rPr lang="en-GB" sz="1800" dirty="0"/>
              <a:t>appear as witnesses in criminal proceedings.</a:t>
            </a:r>
          </a:p>
          <a:p>
            <a:endParaRPr lang="en-GB" dirty="0"/>
          </a:p>
        </p:txBody>
      </p:sp>
    </p:spTree>
    <p:extLst>
      <p:ext uri="{BB962C8B-B14F-4D97-AF65-F5344CB8AC3E}">
        <p14:creationId xmlns:p14="http://schemas.microsoft.com/office/powerpoint/2010/main" val="3821069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Final Note</a:t>
            </a:r>
            <a:endParaRPr lang="en-GB" dirty="0"/>
          </a:p>
        </p:txBody>
      </p:sp>
      <p:sp>
        <p:nvSpPr>
          <p:cNvPr id="3" name="Content Placeholder 2"/>
          <p:cNvSpPr>
            <a:spLocks noGrp="1"/>
          </p:cNvSpPr>
          <p:nvPr>
            <p:ph idx="1"/>
          </p:nvPr>
        </p:nvSpPr>
        <p:spPr>
          <a:xfrm>
            <a:off x="755576" y="1807361"/>
            <a:ext cx="7378979" cy="4213927"/>
          </a:xfrm>
        </p:spPr>
        <p:txBody>
          <a:bodyPr/>
          <a:lstStyle/>
          <a:p>
            <a:r>
              <a:rPr lang="en-GB" dirty="0"/>
              <a:t>It is important for all medical professionals to remain aware that even in these emotionally challenging cases, the focus of medical assessment is the clinical condition and needs of the child, and not about who may have caused the harm or why. </a:t>
            </a:r>
            <a:endParaRPr lang="en-GB" dirty="0" smtClean="0"/>
          </a:p>
          <a:p>
            <a:r>
              <a:rPr lang="en-GB" dirty="0" smtClean="0"/>
              <a:t>Whatever </a:t>
            </a:r>
            <a:r>
              <a:rPr lang="en-GB" dirty="0"/>
              <a:t>their involvement in the events leading up to the injury, parents are likely to be distressed to see their child acutely unwell. As such, they should be treated with the same professionalism, empathy and consideration as any other parent.</a:t>
            </a:r>
          </a:p>
          <a:p>
            <a:endParaRPr lang="en-GB" dirty="0"/>
          </a:p>
        </p:txBody>
      </p:sp>
    </p:spTree>
    <p:extLst>
      <p:ext uri="{BB962C8B-B14F-4D97-AF65-F5344CB8AC3E}">
        <p14:creationId xmlns:p14="http://schemas.microsoft.com/office/powerpoint/2010/main" val="2086732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827584" y="1484785"/>
            <a:ext cx="7776864" cy="4824536"/>
          </a:xfrm>
        </p:spPr>
        <p:txBody>
          <a:bodyPr>
            <a:normAutofit fontScale="85000" lnSpcReduction="20000"/>
          </a:bodyPr>
          <a:lstStyle/>
          <a:p>
            <a:pPr lvl="0"/>
            <a:r>
              <a:rPr lang="en-GB" dirty="0"/>
              <a:t>Child Protection Evidence: Neurological injuries and Spinal Injuries. </a:t>
            </a:r>
            <a:r>
              <a:rPr lang="en-GB" dirty="0" err="1"/>
              <a:t>RCPCH</a:t>
            </a:r>
            <a:r>
              <a:rPr lang="en-GB" dirty="0"/>
              <a:t>:</a:t>
            </a:r>
            <a:endParaRPr lang="en-GB" sz="2400" dirty="0"/>
          </a:p>
          <a:p>
            <a:pPr lvl="1"/>
            <a:r>
              <a:rPr lang="en-GB" u="sng" dirty="0">
                <a:hlinkClick r:id="rId2"/>
              </a:rPr>
              <a:t>https://www.rcpch.ac.uk/improving-child-health/child-protection/child-protection-evidence/neurological-injuries/child-protec</a:t>
            </a:r>
            <a:r>
              <a:rPr lang="en-GB" dirty="0"/>
              <a:t> </a:t>
            </a:r>
            <a:endParaRPr lang="en-GB" sz="2000" dirty="0"/>
          </a:p>
          <a:p>
            <a:pPr lvl="1"/>
            <a:r>
              <a:rPr lang="en-GB" u="sng" dirty="0">
                <a:hlinkClick r:id="rId3"/>
              </a:rPr>
              <a:t>https://www.rcpch.ac.uk/improving-child-health/child-protection/child-protection-evidence/spinal-injuries/child-protection-e</a:t>
            </a:r>
            <a:endParaRPr lang="en-GB" sz="2000" dirty="0"/>
          </a:p>
          <a:p>
            <a:pPr lvl="0"/>
            <a:r>
              <a:rPr lang="en-GB" dirty="0" err="1"/>
              <a:t>Colbourne</a:t>
            </a:r>
            <a:r>
              <a:rPr lang="en-GB" dirty="0"/>
              <a:t> M; Abusive Head Trauma. British Columbia Medical Journal (</a:t>
            </a:r>
            <a:r>
              <a:rPr lang="en-GB" dirty="0" err="1"/>
              <a:t>BCMJ</a:t>
            </a:r>
            <a:r>
              <a:rPr lang="en-GB" dirty="0"/>
              <a:t>) March 2004, Vol 46, No 2, </a:t>
            </a:r>
            <a:r>
              <a:rPr lang="en-GB" dirty="0" err="1"/>
              <a:t>p72</a:t>
            </a:r>
            <a:r>
              <a:rPr lang="en-GB" dirty="0"/>
              <a:t>-76: </a:t>
            </a:r>
            <a:r>
              <a:rPr lang="en-GB" u="sng" dirty="0">
                <a:hlinkClick r:id="rId4"/>
              </a:rPr>
              <a:t>http://www.bcmj.org/article/abusive-head-trauma</a:t>
            </a:r>
            <a:r>
              <a:rPr lang="en-GB" dirty="0"/>
              <a:t> </a:t>
            </a:r>
            <a:endParaRPr lang="en-GB" dirty="0" smtClean="0"/>
          </a:p>
          <a:p>
            <a:r>
              <a:rPr lang="en-GB" sz="1600" dirty="0"/>
              <a:t>Kemp AM. Abusive head trauma: recognition and the essential investigation Archives of Disease in Childhood - Education and Practice 2011;96:202-208. </a:t>
            </a:r>
            <a:r>
              <a:rPr lang="en-GB" sz="1600" u="sng" dirty="0">
                <a:hlinkClick r:id="rId5"/>
              </a:rPr>
              <a:t>http://dx.doi.org/10.1136/adc.2009.170449</a:t>
            </a:r>
            <a:r>
              <a:rPr lang="en-GB" sz="1600" dirty="0"/>
              <a:t>  </a:t>
            </a:r>
            <a:endParaRPr lang="en-GB" sz="1600" dirty="0"/>
          </a:p>
          <a:p>
            <a:pPr lvl="0"/>
            <a:r>
              <a:rPr lang="en-GB" dirty="0"/>
              <a:t>Child Protection Register and Plan Statistics 2016. </a:t>
            </a:r>
            <a:r>
              <a:rPr lang="en-GB" i="1" u="sng" dirty="0">
                <a:hlinkClick r:id="rId6"/>
              </a:rPr>
              <a:t>https://www.nspcc.org.uk/globalassets/documents/statistics-and-information/child-protection-register-statistics-united-kingdom.pdf</a:t>
            </a:r>
            <a:r>
              <a:rPr lang="en-GB" i="1" dirty="0"/>
              <a:t> </a:t>
            </a:r>
            <a:endParaRPr lang="en-GB" sz="2400" dirty="0"/>
          </a:p>
          <a:p>
            <a:pPr lvl="0"/>
            <a:r>
              <a:rPr lang="en-GB" dirty="0"/>
              <a:t>How Safe are Our Children 2017 </a:t>
            </a:r>
            <a:r>
              <a:rPr lang="en-GB" i="1" dirty="0" smtClean="0"/>
              <a:t>NSPCC</a:t>
            </a:r>
            <a:r>
              <a:rPr lang="en-GB" sz="2400" dirty="0"/>
              <a:t> </a:t>
            </a:r>
            <a:r>
              <a:rPr lang="en-GB" i="1" u="sng" dirty="0" smtClean="0">
                <a:hlinkClick r:id="rId7"/>
              </a:rPr>
              <a:t>https</a:t>
            </a:r>
            <a:r>
              <a:rPr lang="en-GB" i="1" u="sng" dirty="0">
                <a:hlinkClick r:id="rId7"/>
              </a:rPr>
              <a:t>://www.nspcc.org.uk/services-and-resources/research-and-resources/2017/how-safe-are-our-children-2017/</a:t>
            </a:r>
            <a:r>
              <a:rPr lang="en-GB" i="1" dirty="0"/>
              <a:t> </a:t>
            </a:r>
            <a:endParaRPr lang="en-GB" sz="2400" dirty="0"/>
          </a:p>
          <a:p>
            <a:r>
              <a:rPr lang="en-US" dirty="0"/>
              <a:t>Chapter 10 (GPAS) Guidelines for the Provision of </a:t>
            </a:r>
            <a:r>
              <a:rPr lang="en-US" dirty="0" err="1"/>
              <a:t>Paediatric</a:t>
            </a:r>
            <a:r>
              <a:rPr lang="en-US" dirty="0"/>
              <a:t> Anaesthesia Services 2017, RCoA  </a:t>
            </a:r>
            <a:r>
              <a:rPr lang="en-US" i="1" u="sng" dirty="0">
                <a:hlinkClick r:id="rId8"/>
              </a:rPr>
              <a:t>https://www.rcoa.ac.uk/system/files/GPAS-2017-10-PAEDIATRICS.pdf</a:t>
            </a:r>
            <a:endParaRPr lang="en-GB" dirty="0"/>
          </a:p>
        </p:txBody>
      </p:sp>
    </p:spTree>
    <p:extLst>
      <p:ext uri="{BB962C8B-B14F-4D97-AF65-F5344CB8AC3E}">
        <p14:creationId xmlns:p14="http://schemas.microsoft.com/office/powerpoint/2010/main" val="2287475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a:xfrm>
            <a:off x="1009442" y="1807361"/>
            <a:ext cx="7306973" cy="4213927"/>
          </a:xfrm>
        </p:spPr>
        <p:txBody>
          <a:bodyPr/>
          <a:lstStyle/>
          <a:p>
            <a:r>
              <a:rPr lang="en-GB" dirty="0" smtClean="0"/>
              <a:t>Definitions</a:t>
            </a:r>
          </a:p>
          <a:p>
            <a:r>
              <a:rPr lang="en-GB" dirty="0" smtClean="0"/>
              <a:t>Epidemiology</a:t>
            </a:r>
          </a:p>
          <a:p>
            <a:r>
              <a:rPr lang="en-GB" dirty="0" smtClean="0"/>
              <a:t>Presentation</a:t>
            </a:r>
          </a:p>
          <a:p>
            <a:r>
              <a:rPr lang="en-GB" dirty="0" smtClean="0"/>
              <a:t>Initial Management</a:t>
            </a:r>
          </a:p>
          <a:p>
            <a:r>
              <a:rPr lang="en-GB" dirty="0" smtClean="0"/>
              <a:t>Safeguarding process</a:t>
            </a:r>
            <a:endParaRPr lang="en-GB" dirty="0"/>
          </a:p>
        </p:txBody>
      </p:sp>
    </p:spTree>
    <p:extLst>
      <p:ext uri="{BB962C8B-B14F-4D97-AF65-F5344CB8AC3E}">
        <p14:creationId xmlns:p14="http://schemas.microsoft.com/office/powerpoint/2010/main" val="3342585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Definitions of Abusive Head Trauma (AHT)</a:t>
            </a:r>
            <a:endParaRPr lang="en-GB" dirty="0"/>
          </a:p>
        </p:txBody>
      </p:sp>
      <p:sp>
        <p:nvSpPr>
          <p:cNvPr id="3" name="Content Placeholder 2"/>
          <p:cNvSpPr>
            <a:spLocks noGrp="1"/>
          </p:cNvSpPr>
          <p:nvPr>
            <p:ph idx="1"/>
          </p:nvPr>
        </p:nvSpPr>
        <p:spPr>
          <a:xfrm>
            <a:off x="1009442" y="1807361"/>
            <a:ext cx="7378981" cy="4285935"/>
          </a:xfrm>
        </p:spPr>
        <p:txBody>
          <a:bodyPr>
            <a:normAutofit/>
          </a:bodyPr>
          <a:lstStyle/>
          <a:p>
            <a:r>
              <a:rPr lang="en-GB" dirty="0" smtClean="0"/>
              <a:t>Any inflicted </a:t>
            </a:r>
            <a:r>
              <a:rPr lang="en-GB" dirty="0"/>
              <a:t>cranial, cerebral, and spinal </a:t>
            </a:r>
            <a:r>
              <a:rPr lang="en-GB" dirty="0" smtClean="0"/>
              <a:t>injuries</a:t>
            </a:r>
          </a:p>
          <a:p>
            <a:r>
              <a:rPr lang="en-GB" dirty="0" smtClean="0"/>
              <a:t>May result </a:t>
            </a:r>
            <a:r>
              <a:rPr lang="en-GB" dirty="0"/>
              <a:t>from blunt trauma, shaking, or a combination of </a:t>
            </a:r>
            <a:r>
              <a:rPr lang="en-GB" dirty="0" smtClean="0"/>
              <a:t>forces</a:t>
            </a:r>
          </a:p>
          <a:p>
            <a:r>
              <a:rPr lang="en-GB" dirty="0"/>
              <a:t>This has broadly replaced the term ‘Shaken Baby Syndrome’, </a:t>
            </a:r>
          </a:p>
          <a:p>
            <a:pPr lvl="1"/>
            <a:r>
              <a:rPr lang="en-GB" dirty="0"/>
              <a:t>Encephalopathy</a:t>
            </a:r>
          </a:p>
          <a:p>
            <a:pPr lvl="1"/>
            <a:r>
              <a:rPr lang="en-GB" dirty="0"/>
              <a:t>subdural/subarachnoid haemorrhage </a:t>
            </a:r>
          </a:p>
          <a:p>
            <a:pPr lvl="1"/>
            <a:r>
              <a:rPr lang="en-GB" dirty="0"/>
              <a:t>retinal haemorrhages.</a:t>
            </a:r>
          </a:p>
          <a:p>
            <a:r>
              <a:rPr lang="en-GB" b="1" dirty="0" smtClean="0"/>
              <a:t>Any </a:t>
            </a:r>
            <a:r>
              <a:rPr lang="en-GB" b="1" dirty="0"/>
              <a:t>suspicion of injuries / signs in keeping with this diagnosis should immediately trigger further safeguarding processes to be </a:t>
            </a:r>
            <a:r>
              <a:rPr lang="en-GB" b="1" dirty="0" smtClean="0"/>
              <a:t>considered.</a:t>
            </a:r>
            <a:endParaRPr lang="en-GB" b="1" dirty="0"/>
          </a:p>
        </p:txBody>
      </p:sp>
    </p:spTree>
    <p:extLst>
      <p:ext uri="{BB962C8B-B14F-4D97-AF65-F5344CB8AC3E}">
        <p14:creationId xmlns:p14="http://schemas.microsoft.com/office/powerpoint/2010/main" val="3638813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Epidemiology </a:t>
            </a:r>
            <a:r>
              <a:rPr lang="en-GB" sz="2400" dirty="0" smtClean="0"/>
              <a:t>- statistics</a:t>
            </a:r>
            <a:endParaRPr lang="en-GB" sz="2400" dirty="0"/>
          </a:p>
        </p:txBody>
      </p:sp>
      <p:sp>
        <p:nvSpPr>
          <p:cNvPr id="3" name="Content Placeholder 2"/>
          <p:cNvSpPr>
            <a:spLocks noGrp="1"/>
          </p:cNvSpPr>
          <p:nvPr>
            <p:ph idx="1"/>
          </p:nvPr>
        </p:nvSpPr>
        <p:spPr/>
        <p:txBody>
          <a:bodyPr/>
          <a:lstStyle/>
          <a:p>
            <a:r>
              <a:rPr lang="en-GB" dirty="0"/>
              <a:t>Over 58,000 children were considered at risk of harm and 60 children died as a result of child abuse in England in </a:t>
            </a:r>
            <a:r>
              <a:rPr lang="en-GB" dirty="0" smtClean="0"/>
              <a:t>2015-16. </a:t>
            </a:r>
          </a:p>
          <a:p>
            <a:r>
              <a:rPr lang="en-GB" dirty="0" smtClean="0"/>
              <a:t>AHT </a:t>
            </a:r>
            <a:r>
              <a:rPr lang="en-GB" dirty="0"/>
              <a:t>is the most common cause of death in child abuse cases. </a:t>
            </a:r>
            <a:endParaRPr lang="en-GB" dirty="0" smtClean="0"/>
          </a:p>
          <a:p>
            <a:pPr lvl="1"/>
            <a:r>
              <a:rPr lang="en-GB" dirty="0"/>
              <a:t>Fatality from AHT is thought to exceed 20%. </a:t>
            </a:r>
            <a:endParaRPr lang="en-GB" dirty="0" smtClean="0"/>
          </a:p>
          <a:p>
            <a:pPr lvl="1"/>
            <a:r>
              <a:rPr lang="en-GB" dirty="0" smtClean="0"/>
              <a:t>Accounts for 80</a:t>
            </a:r>
            <a:r>
              <a:rPr lang="en-GB" dirty="0"/>
              <a:t>% of all fatal head injuries in children </a:t>
            </a:r>
            <a:r>
              <a:rPr lang="en-GB" dirty="0" smtClean="0"/>
              <a:t>&lt;2 years.</a:t>
            </a:r>
          </a:p>
          <a:p>
            <a:r>
              <a:rPr lang="en-GB" dirty="0" smtClean="0"/>
              <a:t>Peak </a:t>
            </a:r>
            <a:r>
              <a:rPr lang="en-GB" dirty="0"/>
              <a:t>incidence is in babies around 2-3 months </a:t>
            </a:r>
            <a:r>
              <a:rPr lang="en-GB" dirty="0" smtClean="0"/>
              <a:t>old and the </a:t>
            </a:r>
            <a:r>
              <a:rPr lang="en-GB" dirty="0"/>
              <a:t>majority </a:t>
            </a:r>
            <a:r>
              <a:rPr lang="en-GB" dirty="0" smtClean="0"/>
              <a:t>of children are </a:t>
            </a:r>
            <a:r>
              <a:rPr lang="en-GB" dirty="0"/>
              <a:t>&lt;</a:t>
            </a:r>
            <a:r>
              <a:rPr lang="en-GB" dirty="0" smtClean="0"/>
              <a:t>2 years. </a:t>
            </a:r>
          </a:p>
          <a:p>
            <a:pPr lvl="1"/>
            <a:r>
              <a:rPr lang="en-GB" dirty="0" smtClean="0"/>
              <a:t>Has </a:t>
            </a:r>
            <a:r>
              <a:rPr lang="en-GB" dirty="0"/>
              <a:t>been reported in children up to 5 </a:t>
            </a:r>
            <a:r>
              <a:rPr lang="en-GB" dirty="0" smtClean="0"/>
              <a:t>years old</a:t>
            </a:r>
            <a:endParaRPr lang="en-GB" dirty="0"/>
          </a:p>
        </p:txBody>
      </p:sp>
    </p:spTree>
    <p:extLst>
      <p:ext uri="{BB962C8B-B14F-4D97-AF65-F5344CB8AC3E}">
        <p14:creationId xmlns:p14="http://schemas.microsoft.com/office/powerpoint/2010/main" val="1619542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20688"/>
            <a:ext cx="7632848" cy="924475"/>
          </a:xfrm>
        </p:spPr>
        <p:txBody>
          <a:bodyPr/>
          <a:lstStyle/>
          <a:p>
            <a:r>
              <a:rPr lang="en-GB" dirty="0" smtClean="0"/>
              <a:t>Epidemiology </a:t>
            </a:r>
            <a:r>
              <a:rPr lang="en-GB" sz="2400" dirty="0" smtClean="0"/>
              <a:t>– risk factors and outcomes</a:t>
            </a:r>
            <a:endParaRPr lang="en-GB" sz="2400" dirty="0"/>
          </a:p>
        </p:txBody>
      </p:sp>
      <p:sp>
        <p:nvSpPr>
          <p:cNvPr id="3" name="Content Placeholder 2"/>
          <p:cNvSpPr>
            <a:spLocks noGrp="1"/>
          </p:cNvSpPr>
          <p:nvPr>
            <p:ph idx="1"/>
          </p:nvPr>
        </p:nvSpPr>
        <p:spPr>
          <a:xfrm>
            <a:off x="1043608" y="1916832"/>
            <a:ext cx="7125112" cy="4051437"/>
          </a:xfrm>
        </p:spPr>
        <p:txBody>
          <a:bodyPr>
            <a:normAutofit/>
          </a:bodyPr>
          <a:lstStyle/>
          <a:p>
            <a:r>
              <a:rPr lang="en-GB" dirty="0"/>
              <a:t>Historical risk factors for child abuse are many and varied </a:t>
            </a:r>
          </a:p>
          <a:p>
            <a:pPr lvl="1"/>
            <a:r>
              <a:rPr lang="en-GB" dirty="0"/>
              <a:t>most significant are “toxic trio” of domestic violence, substance misuse and mental illness in caregivers</a:t>
            </a:r>
            <a:r>
              <a:rPr lang="en-GB" dirty="0" smtClean="0"/>
              <a:t>.</a:t>
            </a:r>
          </a:p>
          <a:p>
            <a:r>
              <a:rPr lang="en-GB" dirty="0" smtClean="0"/>
              <a:t>Long </a:t>
            </a:r>
            <a:r>
              <a:rPr lang="en-GB" dirty="0"/>
              <a:t>term medical sequelae </a:t>
            </a:r>
            <a:r>
              <a:rPr lang="en-GB" dirty="0" smtClean="0"/>
              <a:t>include: </a:t>
            </a:r>
          </a:p>
          <a:p>
            <a:pPr lvl="1"/>
            <a:r>
              <a:rPr lang="en-GB" dirty="0" smtClean="0"/>
              <a:t>cerebral palsy </a:t>
            </a:r>
          </a:p>
          <a:p>
            <a:pPr lvl="1"/>
            <a:r>
              <a:rPr lang="en-GB" dirty="0" smtClean="0"/>
              <a:t>blindness </a:t>
            </a:r>
          </a:p>
          <a:p>
            <a:pPr lvl="1"/>
            <a:r>
              <a:rPr lang="en-GB" dirty="0" smtClean="0"/>
              <a:t>endocrine abnormalities </a:t>
            </a:r>
          </a:p>
          <a:p>
            <a:pPr lvl="1"/>
            <a:r>
              <a:rPr lang="en-GB" dirty="0" smtClean="0"/>
              <a:t>behavioural </a:t>
            </a:r>
            <a:r>
              <a:rPr lang="en-GB" dirty="0"/>
              <a:t>problems. </a:t>
            </a:r>
            <a:endParaRPr lang="en-GB" dirty="0" smtClean="0"/>
          </a:p>
          <a:p>
            <a:r>
              <a:rPr lang="en-GB" dirty="0" smtClean="0"/>
              <a:t>There may be </a:t>
            </a:r>
            <a:r>
              <a:rPr lang="en-GB" dirty="0"/>
              <a:t>significant social implications if a</a:t>
            </a:r>
            <a:r>
              <a:rPr lang="en-GB" dirty="0" smtClean="0"/>
              <a:t> </a:t>
            </a:r>
            <a:r>
              <a:rPr lang="en-GB" dirty="0"/>
              <a:t>caregiver is involved in the abuse.</a:t>
            </a:r>
          </a:p>
          <a:p>
            <a:endParaRPr lang="en-GB" dirty="0" smtClean="0"/>
          </a:p>
        </p:txBody>
      </p:sp>
    </p:spTree>
    <p:extLst>
      <p:ext uri="{BB962C8B-B14F-4D97-AF65-F5344CB8AC3E}">
        <p14:creationId xmlns:p14="http://schemas.microsoft.com/office/powerpoint/2010/main" val="300348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Presentations</a:t>
            </a:r>
            <a:endParaRPr lang="en-GB" dirty="0"/>
          </a:p>
        </p:txBody>
      </p:sp>
      <p:sp>
        <p:nvSpPr>
          <p:cNvPr id="3" name="Content Placeholder 2"/>
          <p:cNvSpPr>
            <a:spLocks noGrp="1"/>
          </p:cNvSpPr>
          <p:nvPr>
            <p:ph idx="1"/>
          </p:nvPr>
        </p:nvSpPr>
        <p:spPr>
          <a:xfrm>
            <a:off x="827584" y="1484784"/>
            <a:ext cx="7704856" cy="4896544"/>
          </a:xfrm>
        </p:spPr>
        <p:txBody>
          <a:bodyPr>
            <a:normAutofit lnSpcReduction="10000"/>
          </a:bodyPr>
          <a:lstStyle/>
          <a:p>
            <a:endParaRPr lang="en-GB" dirty="0" smtClean="0"/>
          </a:p>
          <a:p>
            <a:r>
              <a:rPr lang="en-GB" dirty="0" smtClean="0"/>
              <a:t>In </a:t>
            </a:r>
            <a:r>
              <a:rPr lang="en-GB" dirty="0"/>
              <a:t>the most severe </a:t>
            </a:r>
            <a:r>
              <a:rPr lang="en-GB" dirty="0" smtClean="0"/>
              <a:t>cases:</a:t>
            </a:r>
          </a:p>
          <a:p>
            <a:pPr lvl="1"/>
            <a:r>
              <a:rPr lang="en-GB" dirty="0" smtClean="0"/>
              <a:t>respiratory compromise</a:t>
            </a:r>
          </a:p>
          <a:p>
            <a:pPr lvl="1"/>
            <a:r>
              <a:rPr lang="en-GB" dirty="0" smtClean="0"/>
              <a:t>seizures </a:t>
            </a:r>
            <a:endParaRPr lang="en-GB" dirty="0"/>
          </a:p>
          <a:p>
            <a:pPr lvl="1"/>
            <a:r>
              <a:rPr lang="en-GB" dirty="0"/>
              <a:t>r</a:t>
            </a:r>
            <a:r>
              <a:rPr lang="en-GB" dirty="0" smtClean="0"/>
              <a:t>educed GCS.</a:t>
            </a:r>
          </a:p>
          <a:p>
            <a:r>
              <a:rPr lang="en-GB" dirty="0" smtClean="0"/>
              <a:t>Many may </a:t>
            </a:r>
            <a:r>
              <a:rPr lang="en-GB" dirty="0"/>
              <a:t>present with mild or nonspecific </a:t>
            </a:r>
            <a:r>
              <a:rPr lang="en-GB" dirty="0" smtClean="0"/>
              <a:t>symptoms: </a:t>
            </a:r>
          </a:p>
          <a:p>
            <a:pPr lvl="1"/>
            <a:r>
              <a:rPr lang="en-GB" dirty="0" smtClean="0"/>
              <a:t>poor </a:t>
            </a:r>
            <a:r>
              <a:rPr lang="en-GB" dirty="0"/>
              <a:t>feeding, lethargy</a:t>
            </a:r>
            <a:r>
              <a:rPr lang="en-GB" dirty="0" smtClean="0"/>
              <a:t>, irritability</a:t>
            </a:r>
          </a:p>
          <a:p>
            <a:pPr lvl="1"/>
            <a:r>
              <a:rPr lang="en-GB" dirty="0" smtClean="0"/>
              <a:t>as </a:t>
            </a:r>
            <a:r>
              <a:rPr lang="en-GB" dirty="0"/>
              <a:t>many as 30% of cases of abusive head trauma are initially </a:t>
            </a:r>
            <a:r>
              <a:rPr lang="en-GB" dirty="0" smtClean="0"/>
              <a:t>misdiagnosed (</a:t>
            </a:r>
            <a:r>
              <a:rPr lang="en-GB" b="1" dirty="0" smtClean="0"/>
              <a:t>see </a:t>
            </a:r>
            <a:r>
              <a:rPr lang="en-GB" b="1" dirty="0"/>
              <a:t>f</a:t>
            </a:r>
            <a:r>
              <a:rPr lang="en-GB" b="1" dirty="0" smtClean="0"/>
              <a:t>ull text in accompanying PDF for reference</a:t>
            </a:r>
            <a:r>
              <a:rPr lang="en-GB" dirty="0" smtClean="0"/>
              <a:t>).</a:t>
            </a:r>
          </a:p>
          <a:p>
            <a:r>
              <a:rPr lang="en-GB" dirty="0" smtClean="0"/>
              <a:t>A </a:t>
            </a:r>
            <a:r>
              <a:rPr lang="en-GB" dirty="0"/>
              <a:t>working </a:t>
            </a:r>
            <a:r>
              <a:rPr lang="en-GB" dirty="0" smtClean="0"/>
              <a:t>differential diagnosis </a:t>
            </a:r>
            <a:r>
              <a:rPr lang="en-GB" dirty="0"/>
              <a:t>of sepsis would not be unusual in babies with </a:t>
            </a:r>
            <a:r>
              <a:rPr lang="en-GB" dirty="0" smtClean="0"/>
              <a:t>non-specific </a:t>
            </a:r>
            <a:r>
              <a:rPr lang="en-GB" dirty="0"/>
              <a:t>presentation and investigations such as </a:t>
            </a:r>
            <a:r>
              <a:rPr lang="en-GB" dirty="0" smtClean="0"/>
              <a:t>LP </a:t>
            </a:r>
            <a:r>
              <a:rPr lang="en-GB" dirty="0"/>
              <a:t>may be </a:t>
            </a:r>
            <a:r>
              <a:rPr lang="en-GB" dirty="0" smtClean="0"/>
              <a:t>required </a:t>
            </a:r>
            <a:endParaRPr lang="en-GB" dirty="0"/>
          </a:p>
          <a:p>
            <a:pPr lvl="1"/>
            <a:r>
              <a:rPr lang="en-GB" dirty="0"/>
              <a:t>F</a:t>
            </a:r>
            <a:r>
              <a:rPr lang="en-GB" dirty="0" smtClean="0"/>
              <a:t>inding </a:t>
            </a:r>
            <a:r>
              <a:rPr lang="en-GB" dirty="0"/>
              <a:t>of bloodstained CSF may be an important clue to the diagnosis.</a:t>
            </a:r>
          </a:p>
        </p:txBody>
      </p:sp>
    </p:spTree>
    <p:extLst>
      <p:ext uri="{BB962C8B-B14F-4D97-AF65-F5344CB8AC3E}">
        <p14:creationId xmlns:p14="http://schemas.microsoft.com/office/powerpoint/2010/main" val="3198009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7125113" cy="924475"/>
          </a:xfrm>
        </p:spPr>
        <p:txBody>
          <a:bodyPr/>
          <a:lstStyle/>
          <a:p>
            <a:r>
              <a:rPr lang="en-GB" dirty="0" smtClean="0"/>
              <a:t>Initial Management</a:t>
            </a:r>
            <a:endParaRPr lang="en-GB" dirty="0"/>
          </a:p>
        </p:txBody>
      </p:sp>
      <p:sp>
        <p:nvSpPr>
          <p:cNvPr id="3" name="Content Placeholder 2"/>
          <p:cNvSpPr>
            <a:spLocks noGrp="1"/>
          </p:cNvSpPr>
          <p:nvPr>
            <p:ph idx="1"/>
          </p:nvPr>
        </p:nvSpPr>
        <p:spPr>
          <a:xfrm>
            <a:off x="395536" y="1556792"/>
            <a:ext cx="8424936" cy="5112568"/>
          </a:xfrm>
        </p:spPr>
        <p:txBody>
          <a:bodyPr>
            <a:normAutofit fontScale="77500" lnSpcReduction="20000"/>
          </a:bodyPr>
          <a:lstStyle/>
          <a:p>
            <a:endParaRPr lang="en-GB" sz="2500" dirty="0"/>
          </a:p>
          <a:p>
            <a:r>
              <a:rPr lang="en-GB" sz="2400" dirty="0"/>
              <a:t>Initial management should follow the usual ABC algorithm </a:t>
            </a:r>
            <a:endParaRPr lang="en-GB" sz="2400" dirty="0" smtClean="0"/>
          </a:p>
          <a:p>
            <a:pPr lvl="1"/>
            <a:r>
              <a:rPr lang="en-GB" sz="2300" dirty="0" smtClean="0"/>
              <a:t>Resuscitation of a small infant requires a team approach and is generally led by a senior paediatrician</a:t>
            </a:r>
            <a:endParaRPr lang="en-GB" sz="2300" dirty="0"/>
          </a:p>
          <a:p>
            <a:r>
              <a:rPr lang="en-GB" sz="2500" dirty="0" smtClean="0"/>
              <a:t>Age </a:t>
            </a:r>
            <a:r>
              <a:rPr lang="en-GB" sz="2500" dirty="0"/>
              <a:t>appropriate assessment of neurological disability should be </a:t>
            </a:r>
            <a:r>
              <a:rPr lang="en-GB" sz="2500" dirty="0" smtClean="0"/>
              <a:t>performed</a:t>
            </a:r>
            <a:endParaRPr lang="en-GB" sz="2500" dirty="0"/>
          </a:p>
          <a:p>
            <a:r>
              <a:rPr lang="en-GB" sz="2500" dirty="0"/>
              <a:t>The child should be completely undressed </a:t>
            </a:r>
            <a:r>
              <a:rPr lang="en-GB" sz="2500" dirty="0" smtClean="0"/>
              <a:t>and any injuries </a:t>
            </a:r>
            <a:r>
              <a:rPr lang="en-GB" sz="2500" dirty="0"/>
              <a:t>clearly documented </a:t>
            </a:r>
            <a:endParaRPr lang="en-GB" sz="2500" dirty="0" smtClean="0"/>
          </a:p>
          <a:p>
            <a:pPr lvl="1"/>
            <a:r>
              <a:rPr lang="en-GB" sz="2300" dirty="0" smtClean="0"/>
              <a:t>When managing the airway, anaesthetists should be vigilant for signs of intraoral or facial trauma</a:t>
            </a:r>
            <a:endParaRPr lang="en-GB" sz="2300" dirty="0"/>
          </a:p>
          <a:p>
            <a:r>
              <a:rPr lang="en-GB" sz="2500" dirty="0"/>
              <a:t>Consider occult abdominal trauma and/or </a:t>
            </a:r>
            <a:r>
              <a:rPr lang="en-GB" sz="2500" dirty="0" smtClean="0"/>
              <a:t>fractures</a:t>
            </a:r>
          </a:p>
          <a:p>
            <a:r>
              <a:rPr lang="en-GB" sz="2500" dirty="0" smtClean="0"/>
              <a:t>Early </a:t>
            </a:r>
            <a:r>
              <a:rPr lang="en-GB" sz="2500" dirty="0"/>
              <a:t>communication with PICU, neurosurgeons and any relevant transfer </a:t>
            </a:r>
            <a:r>
              <a:rPr lang="en-GB" sz="2500" dirty="0" smtClean="0"/>
              <a:t>teams</a:t>
            </a:r>
            <a:endParaRPr lang="en-GB" sz="2500" dirty="0"/>
          </a:p>
          <a:p>
            <a:r>
              <a:rPr lang="en-GB" sz="2500" dirty="0"/>
              <a:t>If it is possible that the child will require </a:t>
            </a:r>
            <a:r>
              <a:rPr lang="en-GB" sz="2500" dirty="0" smtClean="0"/>
              <a:t>anaesthesia e.g. for emergency neuroimaging then </a:t>
            </a:r>
            <a:r>
              <a:rPr lang="en-GB" sz="2500" dirty="0"/>
              <a:t>making them nil-by-mouth is </a:t>
            </a:r>
            <a:r>
              <a:rPr lang="en-GB" sz="2500" dirty="0" smtClean="0"/>
              <a:t>advisable.</a:t>
            </a:r>
            <a:endParaRPr lang="en-GB" sz="2500" dirty="0"/>
          </a:p>
          <a:p>
            <a:endParaRPr lang="en-GB" dirty="0"/>
          </a:p>
        </p:txBody>
      </p:sp>
    </p:spTree>
    <p:extLst>
      <p:ext uri="{BB962C8B-B14F-4D97-AF65-F5344CB8AC3E}">
        <p14:creationId xmlns:p14="http://schemas.microsoft.com/office/powerpoint/2010/main" val="2915589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20688"/>
            <a:ext cx="7125113" cy="924475"/>
          </a:xfrm>
        </p:spPr>
        <p:txBody>
          <a:bodyPr/>
          <a:lstStyle/>
          <a:p>
            <a:r>
              <a:rPr lang="en-GB" dirty="0" smtClean="0"/>
              <a:t>Further Management</a:t>
            </a:r>
            <a:endParaRPr lang="en-GB" dirty="0"/>
          </a:p>
        </p:txBody>
      </p:sp>
      <p:sp>
        <p:nvSpPr>
          <p:cNvPr id="3" name="Content Placeholder 2"/>
          <p:cNvSpPr>
            <a:spLocks noGrp="1"/>
          </p:cNvSpPr>
          <p:nvPr>
            <p:ph idx="1"/>
          </p:nvPr>
        </p:nvSpPr>
        <p:spPr>
          <a:xfrm>
            <a:off x="683568" y="1700809"/>
            <a:ext cx="7776864" cy="4392488"/>
          </a:xfrm>
        </p:spPr>
        <p:txBody>
          <a:bodyPr>
            <a:normAutofit lnSpcReduction="10000"/>
          </a:bodyPr>
          <a:lstStyle/>
          <a:p>
            <a:r>
              <a:rPr lang="en-GB" dirty="0" smtClean="0"/>
              <a:t>A detailed </a:t>
            </a:r>
            <a:r>
              <a:rPr lang="en-GB" dirty="0"/>
              <a:t>history will be taken by a </a:t>
            </a:r>
            <a:r>
              <a:rPr lang="en-GB" dirty="0" smtClean="0"/>
              <a:t>paediatrician</a:t>
            </a:r>
            <a:endParaRPr lang="en-GB" dirty="0"/>
          </a:p>
          <a:p>
            <a:pPr lvl="1"/>
            <a:r>
              <a:rPr lang="en-GB" dirty="0" smtClean="0"/>
              <a:t>Senior anaesthetists and intensivists may need to have conversations with the family in a Critical Care context</a:t>
            </a:r>
          </a:p>
          <a:p>
            <a:pPr lvl="1"/>
            <a:r>
              <a:rPr lang="en-GB" dirty="0" smtClean="0"/>
              <a:t>Any relevant additional information from the caregivers must be accurately recorded whilst being careful to state only facts and not opinion </a:t>
            </a:r>
          </a:p>
          <a:p>
            <a:r>
              <a:rPr lang="en-GB" dirty="0" smtClean="0"/>
              <a:t>CT </a:t>
            </a:r>
            <a:r>
              <a:rPr lang="en-GB" dirty="0"/>
              <a:t>head is </a:t>
            </a:r>
            <a:r>
              <a:rPr lang="en-GB" dirty="0" smtClean="0"/>
              <a:t>urgent </a:t>
            </a:r>
            <a:r>
              <a:rPr lang="en-GB" dirty="0"/>
              <a:t>and anaesthetic support may be </a:t>
            </a:r>
            <a:r>
              <a:rPr lang="en-GB" dirty="0" smtClean="0"/>
              <a:t>needed</a:t>
            </a:r>
          </a:p>
          <a:p>
            <a:r>
              <a:rPr lang="en-GB" dirty="0" smtClean="0"/>
              <a:t>Following </a:t>
            </a:r>
            <a:r>
              <a:rPr lang="en-GB" dirty="0"/>
              <a:t>this a skeletal survey should be arranged to screen for </a:t>
            </a:r>
            <a:r>
              <a:rPr lang="en-GB" dirty="0" smtClean="0"/>
              <a:t>acute and </a:t>
            </a:r>
            <a:r>
              <a:rPr lang="en-GB" dirty="0"/>
              <a:t>historical bony injuries.</a:t>
            </a:r>
            <a:r>
              <a:rPr lang="en-GB" b="1" dirty="0"/>
              <a:t> </a:t>
            </a:r>
            <a:endParaRPr lang="en-GB" b="1" dirty="0" smtClean="0"/>
          </a:p>
          <a:p>
            <a:r>
              <a:rPr lang="en-GB" dirty="0" smtClean="0"/>
              <a:t>Additional </a:t>
            </a:r>
            <a:r>
              <a:rPr lang="en-GB" dirty="0"/>
              <a:t>blood tests to check for underlying medical issues will be needed – these include FBC, clotting screen, bone, liver and kidney profiles. </a:t>
            </a:r>
            <a:endParaRPr lang="en-GB" dirty="0" smtClean="0"/>
          </a:p>
          <a:p>
            <a:pPr lvl="1"/>
            <a:r>
              <a:rPr lang="en-GB" dirty="0" smtClean="0"/>
              <a:t>Further</a:t>
            </a:r>
            <a:r>
              <a:rPr lang="en-GB" dirty="0"/>
              <a:t>, more specific investigations may be required later following specialist advice, dependent on the nature of the </a:t>
            </a:r>
            <a:r>
              <a:rPr lang="en-GB" dirty="0" smtClean="0"/>
              <a:t>injury</a:t>
            </a:r>
            <a:endParaRPr lang="en-GB" dirty="0"/>
          </a:p>
        </p:txBody>
      </p:sp>
    </p:spTree>
    <p:extLst>
      <p:ext uri="{BB962C8B-B14F-4D97-AF65-F5344CB8AC3E}">
        <p14:creationId xmlns:p14="http://schemas.microsoft.com/office/powerpoint/2010/main" val="26926710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7125113" cy="924475"/>
          </a:xfrm>
        </p:spPr>
        <p:txBody>
          <a:bodyPr/>
          <a:lstStyle/>
          <a:p>
            <a:r>
              <a:rPr lang="en-GB" sz="2800" dirty="0" smtClean="0"/>
              <a:t>Safeguarding Process</a:t>
            </a:r>
            <a:endParaRPr lang="en-GB" sz="2800" dirty="0"/>
          </a:p>
        </p:txBody>
      </p:sp>
      <p:grpSp>
        <p:nvGrpSpPr>
          <p:cNvPr id="176" name="Group 175"/>
          <p:cNvGrpSpPr/>
          <p:nvPr/>
        </p:nvGrpSpPr>
        <p:grpSpPr>
          <a:xfrm>
            <a:off x="1115616" y="1230313"/>
            <a:ext cx="7344816" cy="5006999"/>
            <a:chOff x="0" y="0"/>
            <a:chExt cx="6045563" cy="4397375"/>
          </a:xfrm>
        </p:grpSpPr>
        <p:sp>
          <p:nvSpPr>
            <p:cNvPr id="177" name="Text Box 2"/>
            <p:cNvSpPr txBox="1">
              <a:spLocks noChangeArrowheads="1"/>
            </p:cNvSpPr>
            <p:nvPr/>
          </p:nvSpPr>
          <p:spPr bwMode="auto">
            <a:xfrm>
              <a:off x="2226833" y="3227294"/>
              <a:ext cx="1285171" cy="333375"/>
            </a:xfrm>
            <a:prstGeom prst="rect">
              <a:avLst/>
            </a:prstGeom>
            <a:solidFill>
              <a:srgbClr val="83B9E2">
                <a:lumMod val="40000"/>
                <a:lumOff val="60000"/>
              </a:srgbClr>
            </a:solidFill>
            <a:ln w="25400" cap="flat" cmpd="sng" algn="ctr">
              <a:solidFill>
                <a:sysClr val="windowText" lastClr="000000"/>
              </a:solidFill>
              <a:prstDash val="solid"/>
              <a:headEnd/>
              <a:tailEnd/>
            </a:ln>
            <a:effectLst/>
          </p:spPr>
          <p:txBody>
            <a:bodyPr rot="0" vert="horz" wrap="square" lIns="91440" tIns="45720" rIns="91440" bIns="45720" anchor="t" anchorCtr="0">
              <a:noAutofit/>
            </a:bodyPr>
            <a:lstStyle/>
            <a:p>
              <a:pPr marR="0" lvl="0" indent="0" defTabSz="914400" eaLnBrk="1" fontAlgn="auto" latinLnBrk="0" hangingPunct="1">
                <a:lnSpc>
                  <a:spcPct val="115000"/>
                </a:lnSpc>
                <a:spcBef>
                  <a:spcPts val="0"/>
                </a:spcBef>
                <a:spcAft>
                  <a:spcPts val="0"/>
                </a:spcAft>
                <a:buClrTx/>
                <a:buSzTx/>
                <a:buFontTx/>
                <a:buNone/>
                <a:tabLst/>
                <a:defRPr/>
              </a:pPr>
              <a:r>
                <a:rPr kumimoji="0" lang="en-GB" sz="1000" b="1" i="0" u="none" strike="noStrike" kern="0" cap="none" spc="0" normalizeH="0" baseline="0" noProof="0" dirty="0">
                  <a:ln>
                    <a:noFill/>
                  </a:ln>
                  <a:solidFill>
                    <a:sysClr val="windowText" lastClr="000000"/>
                  </a:solidFill>
                  <a:effectLst/>
                  <a:uLnTx/>
                  <a:uFillTx/>
                  <a:latin typeface="Century Gothic"/>
                  <a:ea typeface="Century Gothic"/>
                  <a:cs typeface="Times New Roman"/>
                </a:rPr>
                <a:t> 4. Case conference</a:t>
              </a:r>
              <a:endParaRPr kumimoji="0" lang="en-GB" sz="1100" b="0" i="0" u="none" strike="noStrike" kern="0" cap="none" spc="0" normalizeH="0" baseline="0" noProof="0" dirty="0">
                <a:ln>
                  <a:noFill/>
                </a:ln>
                <a:solidFill>
                  <a:sysClr val="windowText" lastClr="000000"/>
                </a:solidFill>
                <a:effectLst/>
                <a:uLnTx/>
                <a:uFillTx/>
                <a:latin typeface="Century Gothic"/>
                <a:ea typeface="Century Gothic"/>
                <a:cs typeface="Times New Roman"/>
              </a:endParaRPr>
            </a:p>
          </p:txBody>
        </p:sp>
        <p:grpSp>
          <p:nvGrpSpPr>
            <p:cNvPr id="178" name="Group 177"/>
            <p:cNvGrpSpPr/>
            <p:nvPr/>
          </p:nvGrpSpPr>
          <p:grpSpPr>
            <a:xfrm>
              <a:off x="0" y="0"/>
              <a:ext cx="6045563" cy="4397375"/>
              <a:chOff x="0" y="0"/>
              <a:chExt cx="6045563" cy="4397375"/>
            </a:xfrm>
          </p:grpSpPr>
          <p:sp>
            <p:nvSpPr>
              <p:cNvPr id="179" name="Text Box 2"/>
              <p:cNvSpPr txBox="1">
                <a:spLocks noChangeArrowheads="1"/>
              </p:cNvSpPr>
              <p:nvPr/>
            </p:nvSpPr>
            <p:spPr bwMode="auto">
              <a:xfrm>
                <a:off x="1654629" y="0"/>
                <a:ext cx="2322195" cy="623570"/>
              </a:xfrm>
              <a:prstGeom prst="rect">
                <a:avLst/>
              </a:prstGeom>
              <a:solidFill>
                <a:srgbClr val="83B9E2">
                  <a:lumMod val="40000"/>
                  <a:lumOff val="60000"/>
                </a:srgbClr>
              </a:solidFill>
              <a:ln w="25400" cap="flat" cmpd="sng" algn="ctr">
                <a:solidFill>
                  <a:sysClr val="windowText" lastClr="000000"/>
                </a:solidFill>
                <a:prstDash val="solid"/>
                <a:headEnd/>
                <a:tailEnd/>
              </a:ln>
              <a:effectLst/>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a:ln>
                      <a:noFill/>
                    </a:ln>
                    <a:solidFill>
                      <a:sysClr val="windowText" lastClr="000000"/>
                    </a:solidFill>
                    <a:effectLst/>
                    <a:uLnTx/>
                    <a:uFillTx/>
                    <a:latin typeface="Century Gothic"/>
                    <a:ea typeface="MS Mincho"/>
                    <a:cs typeface="Times New Roman"/>
                  </a:rPr>
                  <a:t>1. Initial presentation, recognition of possible abuse, management and documentation </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p:txBody>
          </p:sp>
          <p:sp>
            <p:nvSpPr>
              <p:cNvPr id="180" name="Text Box 2"/>
              <p:cNvSpPr txBox="1">
                <a:spLocks noChangeArrowheads="1"/>
              </p:cNvSpPr>
              <p:nvPr/>
            </p:nvSpPr>
            <p:spPr bwMode="auto">
              <a:xfrm>
                <a:off x="2061029" y="1190171"/>
                <a:ext cx="1450975" cy="333375"/>
              </a:xfrm>
              <a:prstGeom prst="rect">
                <a:avLst/>
              </a:prstGeom>
              <a:solidFill>
                <a:srgbClr val="83B9E2">
                  <a:lumMod val="40000"/>
                  <a:lumOff val="60000"/>
                </a:srgbClr>
              </a:solidFill>
              <a:ln w="25400" cap="flat" cmpd="sng" algn="ctr">
                <a:solidFill>
                  <a:sysClr val="windowText" lastClr="000000"/>
                </a:solidFill>
                <a:prstDash val="solid"/>
                <a:headEnd/>
                <a:tailEnd/>
              </a:ln>
              <a:effectLst/>
            </p:spPr>
            <p:txBody>
              <a:bodyPr rot="0" vert="horz" wrap="square" lIns="91440" tIns="45720" rIns="91440" bIns="45720" anchor="t" anchorCtr="0">
                <a:noAutofit/>
              </a:bodyPr>
              <a:lstStyle/>
              <a:p>
                <a:pPr marR="0" lvl="0" indent="0" defTabSz="914400" eaLnBrk="1" fontAlgn="auto" latinLnBrk="0" hangingPunct="1">
                  <a:lnSpc>
                    <a:spcPct val="115000"/>
                  </a:lnSpc>
                  <a:spcBef>
                    <a:spcPts val="0"/>
                  </a:spcBef>
                  <a:spcAft>
                    <a:spcPts val="0"/>
                  </a:spcAft>
                  <a:buClrTx/>
                  <a:buSzTx/>
                  <a:buFontTx/>
                  <a:buNone/>
                  <a:tabLst/>
                  <a:defRPr/>
                </a:pPr>
                <a:r>
                  <a:rPr kumimoji="0" lang="en-GB" sz="1000" b="1" i="0" u="none" strike="noStrike" kern="0" cap="none" spc="0" normalizeH="0" baseline="0" noProof="0" dirty="0" smtClean="0">
                    <a:ln>
                      <a:noFill/>
                    </a:ln>
                    <a:solidFill>
                      <a:sysClr val="windowText" lastClr="000000"/>
                    </a:solidFill>
                    <a:effectLst/>
                    <a:uLnTx/>
                    <a:uFillTx/>
                    <a:latin typeface="Century Gothic"/>
                    <a:ea typeface="Century Gothic"/>
                    <a:cs typeface="Times New Roman"/>
                  </a:rPr>
                  <a:t>2. Strategy meeting</a:t>
                </a:r>
                <a:endParaRPr kumimoji="0" lang="en-GB" sz="1100" b="0" i="0" u="none" strike="noStrike" kern="0" cap="none" spc="0" normalizeH="0" baseline="0" noProof="0" dirty="0">
                  <a:ln>
                    <a:noFill/>
                  </a:ln>
                  <a:solidFill>
                    <a:sysClr val="windowText" lastClr="000000"/>
                  </a:solidFill>
                  <a:effectLst/>
                  <a:uLnTx/>
                  <a:uFillTx/>
                  <a:latin typeface="Century Gothic"/>
                  <a:ea typeface="Century Gothic"/>
                  <a:cs typeface="Times New Roman"/>
                </a:endParaRPr>
              </a:p>
            </p:txBody>
          </p:sp>
          <p:sp>
            <p:nvSpPr>
              <p:cNvPr id="181" name="Text Box 2"/>
              <p:cNvSpPr txBox="1">
                <a:spLocks noChangeArrowheads="1"/>
              </p:cNvSpPr>
              <p:nvPr/>
            </p:nvSpPr>
            <p:spPr bwMode="auto">
              <a:xfrm>
                <a:off x="1654629" y="1959428"/>
                <a:ext cx="2322195" cy="623570"/>
              </a:xfrm>
              <a:prstGeom prst="rect">
                <a:avLst/>
              </a:prstGeom>
              <a:solidFill>
                <a:srgbClr val="83B9E2">
                  <a:lumMod val="40000"/>
                  <a:lumOff val="60000"/>
                </a:srgbClr>
              </a:solidFill>
              <a:ln w="25400" cap="flat" cmpd="sng" algn="ctr">
                <a:solidFill>
                  <a:sysClr val="windowText" lastClr="000000"/>
                </a:solidFill>
                <a:prstDash val="solid"/>
                <a:headEnd/>
                <a:tailEnd/>
              </a:ln>
              <a:effectLst/>
            </p:spPr>
            <p:txBody>
              <a:bodyPr rot="0" vert="horz" wrap="square" lIns="91440" tIns="45720" rIns="91440" bIns="45720" anchor="t" anchorCtr="0">
                <a:noAutofit/>
              </a:bodyPr>
              <a:lstStyle/>
              <a:p>
                <a:pPr marR="0" lvl="0" indent="0" defTabSz="914400" eaLnBrk="1" fontAlgn="auto" latinLnBrk="0" hangingPunct="1">
                  <a:lnSpc>
                    <a:spcPct val="115000"/>
                  </a:lnSpc>
                  <a:spcBef>
                    <a:spcPts val="0"/>
                  </a:spcBef>
                  <a:spcAft>
                    <a:spcPts val="0"/>
                  </a:spcAft>
                  <a:buClrTx/>
                  <a:buSzTx/>
                  <a:buFontTx/>
                  <a:buNone/>
                  <a:tabLst/>
                  <a:defRPr/>
                </a:pPr>
                <a:r>
                  <a:rPr kumimoji="0" lang="en-GB" sz="1000" b="1" i="0" u="none" strike="noStrike" kern="0" cap="none" spc="0" normalizeH="0" baseline="0" noProof="0" dirty="0">
                    <a:ln>
                      <a:noFill/>
                    </a:ln>
                    <a:solidFill>
                      <a:sysClr val="windowText" lastClr="000000"/>
                    </a:solidFill>
                    <a:effectLst/>
                    <a:uLnTx/>
                    <a:uFillTx/>
                    <a:latin typeface="Century Gothic"/>
                    <a:ea typeface="Century Gothic"/>
                    <a:cs typeface="Times New Roman"/>
                  </a:rPr>
                  <a:t>3. Discharge planning Meeting</a:t>
                </a:r>
                <a:r>
                  <a:rPr kumimoji="0" lang="en-GB" sz="1000" b="0" i="0" u="none" strike="noStrike" kern="0" cap="none" spc="0" normalizeH="0" baseline="0" noProof="0" dirty="0">
                    <a:ln>
                      <a:noFill/>
                    </a:ln>
                    <a:solidFill>
                      <a:sysClr val="windowText" lastClr="000000"/>
                    </a:solidFill>
                    <a:effectLst/>
                    <a:uLnTx/>
                    <a:uFillTx/>
                    <a:latin typeface="Century Gothic"/>
                    <a:ea typeface="Century Gothic"/>
                    <a:cs typeface="Times New Roman"/>
                  </a:rPr>
                  <a:t> (sometimes part of strategy meeting if child fit for discharge)</a:t>
                </a:r>
                <a:endParaRPr kumimoji="0" lang="en-GB" sz="1100" b="0" i="0" u="none" strike="noStrike" kern="0" cap="none" spc="0" normalizeH="0" baseline="0" noProof="0" dirty="0">
                  <a:ln>
                    <a:noFill/>
                  </a:ln>
                  <a:solidFill>
                    <a:sysClr val="windowText" lastClr="000000"/>
                  </a:solidFill>
                  <a:effectLst/>
                  <a:uLnTx/>
                  <a:uFillTx/>
                  <a:latin typeface="Century Gothic"/>
                  <a:ea typeface="Century Gothic"/>
                  <a:cs typeface="Times New Roman"/>
                </a:endParaRPr>
              </a:p>
            </p:txBody>
          </p:sp>
          <p:sp>
            <p:nvSpPr>
              <p:cNvPr id="182" name="Text Box 2"/>
              <p:cNvSpPr txBox="1">
                <a:spLocks noChangeArrowheads="1"/>
              </p:cNvSpPr>
              <p:nvPr/>
            </p:nvSpPr>
            <p:spPr bwMode="auto">
              <a:xfrm>
                <a:off x="1756229" y="4064000"/>
                <a:ext cx="1755775" cy="333375"/>
              </a:xfrm>
              <a:prstGeom prst="rect">
                <a:avLst/>
              </a:prstGeom>
              <a:solidFill>
                <a:srgbClr val="83B9E2">
                  <a:lumMod val="40000"/>
                  <a:lumOff val="60000"/>
                </a:srgbClr>
              </a:solidFill>
              <a:ln w="25400" cap="flat" cmpd="sng" algn="ctr">
                <a:solidFill>
                  <a:sysClr val="windowText" lastClr="000000"/>
                </a:solidFill>
                <a:prstDash val="solid"/>
                <a:headEnd/>
                <a:tailEnd/>
              </a:ln>
              <a:effectLst/>
            </p:spPr>
            <p:txBody>
              <a:bodyPr rot="0" vert="horz" wrap="square" lIns="91440" tIns="45720" rIns="91440" bIns="45720" anchor="t" anchorCtr="0">
                <a:noAutofit/>
              </a:bodyPr>
              <a:lstStyle/>
              <a:p>
                <a:pPr marR="0" lvl="0" indent="0" defTabSz="914400" eaLnBrk="1" fontAlgn="auto" latinLnBrk="0" hangingPunct="1">
                  <a:lnSpc>
                    <a:spcPct val="115000"/>
                  </a:lnSpc>
                  <a:spcBef>
                    <a:spcPts val="0"/>
                  </a:spcBef>
                  <a:spcAft>
                    <a:spcPts val="0"/>
                  </a:spcAft>
                  <a:buClrTx/>
                  <a:buSzTx/>
                  <a:buFontTx/>
                  <a:buNone/>
                  <a:tabLst/>
                  <a:defRPr/>
                </a:pPr>
                <a:r>
                  <a:rPr kumimoji="0" lang="en-GB" sz="1000" b="1" i="0" u="none" strike="noStrike" kern="0" cap="none" spc="0" normalizeH="0" baseline="0" noProof="0" dirty="0">
                    <a:ln>
                      <a:noFill/>
                    </a:ln>
                    <a:solidFill>
                      <a:sysClr val="windowText" lastClr="000000"/>
                    </a:solidFill>
                    <a:effectLst/>
                    <a:uLnTx/>
                    <a:uFillTx/>
                    <a:latin typeface="Century Gothic"/>
                    <a:ea typeface="Century Gothic"/>
                    <a:cs typeface="Times New Roman"/>
                  </a:rPr>
                  <a:t>5. Family court proceedings</a:t>
                </a:r>
                <a:endParaRPr kumimoji="0" lang="en-GB" sz="1100" b="0" i="0" u="none" strike="noStrike" kern="0" cap="none" spc="0" normalizeH="0" baseline="0" noProof="0" dirty="0">
                  <a:ln>
                    <a:noFill/>
                  </a:ln>
                  <a:solidFill>
                    <a:sysClr val="windowText" lastClr="000000"/>
                  </a:solidFill>
                  <a:effectLst/>
                  <a:uLnTx/>
                  <a:uFillTx/>
                  <a:latin typeface="Century Gothic"/>
                  <a:ea typeface="Century Gothic"/>
                  <a:cs typeface="Times New Roman"/>
                </a:endParaRPr>
              </a:p>
            </p:txBody>
          </p:sp>
          <p:sp>
            <p:nvSpPr>
              <p:cNvPr id="183" name="Text Box 2"/>
              <p:cNvSpPr txBox="1">
                <a:spLocks noChangeArrowheads="1"/>
              </p:cNvSpPr>
              <p:nvPr/>
            </p:nvSpPr>
            <p:spPr bwMode="auto">
              <a:xfrm>
                <a:off x="0" y="624114"/>
                <a:ext cx="1349375" cy="464185"/>
              </a:xfrm>
              <a:prstGeom prst="rect">
                <a:avLst/>
              </a:prstGeom>
              <a:solidFill>
                <a:sysClr val="window" lastClr="FFFFFF">
                  <a:lumMod val="85000"/>
                </a:sysClr>
              </a:solidFill>
              <a:ln w="9525">
                <a:solidFill>
                  <a:srgbClr val="888A88"/>
                </a:solid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sysClr val="windowText" lastClr="000000"/>
                    </a:solidFill>
                    <a:effectLst/>
                    <a:uLnTx/>
                    <a:uFillTx/>
                    <a:latin typeface="Century Gothic"/>
                    <a:ea typeface="MS Mincho"/>
                    <a:cs typeface="Times New Roman"/>
                  </a:rPr>
                  <a:t>Skeletal survey </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sysClr val="windowText" lastClr="000000"/>
                    </a:solidFill>
                    <a:effectLst/>
                    <a:uLnTx/>
                    <a:uFillTx/>
                    <a:latin typeface="Century Gothic"/>
                    <a:ea typeface="MS Mincho"/>
                    <a:cs typeface="Times New Roman"/>
                  </a:rPr>
                  <a:t>Medical opinions </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Century Gothic"/>
                    <a:ea typeface="MS Mincho"/>
                    <a:cs typeface="Times New Roman"/>
                  </a:rPr>
                  <a:t> </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p:txBody>
          </p:sp>
          <p:sp>
            <p:nvSpPr>
              <p:cNvPr id="184" name="Text Box 2"/>
              <p:cNvSpPr txBox="1">
                <a:spLocks noChangeArrowheads="1"/>
              </p:cNvSpPr>
              <p:nvPr/>
            </p:nvSpPr>
            <p:spPr bwMode="auto">
              <a:xfrm>
                <a:off x="0" y="1524000"/>
                <a:ext cx="1349375" cy="464185"/>
              </a:xfrm>
              <a:prstGeom prst="rect">
                <a:avLst/>
              </a:prstGeom>
              <a:solidFill>
                <a:sysClr val="window" lastClr="FFFFFF">
                  <a:lumMod val="85000"/>
                </a:sysClr>
              </a:solidFill>
              <a:ln w="9525">
                <a:solidFill>
                  <a:srgbClr val="888A88"/>
                </a:solid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a:ln>
                      <a:noFill/>
                    </a:ln>
                    <a:solidFill>
                      <a:sysClr val="windowText" lastClr="000000"/>
                    </a:solidFill>
                    <a:effectLst/>
                    <a:uLnTx/>
                    <a:uFillTx/>
                    <a:latin typeface="Century Gothic"/>
                    <a:ea typeface="MS Mincho"/>
                    <a:cs typeface="Times New Roman"/>
                  </a:rPr>
                  <a:t>Further medical investigation</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Century Gothic"/>
                    <a:ea typeface="MS Mincho"/>
                    <a:cs typeface="Times New Roman"/>
                  </a:rPr>
                  <a:t> </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p:txBody>
          </p:sp>
          <p:sp>
            <p:nvSpPr>
              <p:cNvPr id="185" name="Text Box 2"/>
              <p:cNvSpPr txBox="1">
                <a:spLocks noChangeArrowheads="1"/>
              </p:cNvSpPr>
              <p:nvPr/>
            </p:nvSpPr>
            <p:spPr bwMode="auto">
              <a:xfrm>
                <a:off x="0" y="2598057"/>
                <a:ext cx="1349375" cy="464185"/>
              </a:xfrm>
              <a:prstGeom prst="rect">
                <a:avLst/>
              </a:prstGeom>
              <a:solidFill>
                <a:sysClr val="window" lastClr="FFFFFF">
                  <a:lumMod val="85000"/>
                </a:sysClr>
              </a:solidFill>
              <a:ln w="9525">
                <a:solidFill>
                  <a:srgbClr val="888A88"/>
                </a:solid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a:ln>
                      <a:noFill/>
                    </a:ln>
                    <a:solidFill>
                      <a:sysClr val="windowText" lastClr="000000"/>
                    </a:solidFill>
                    <a:effectLst/>
                    <a:uLnTx/>
                    <a:uFillTx/>
                    <a:latin typeface="Century Gothic"/>
                    <a:ea typeface="MS Mincho"/>
                    <a:cs typeface="Times New Roman"/>
                  </a:rPr>
                  <a:t>Safeguarding report</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Century Gothic"/>
                    <a:ea typeface="MS Mincho"/>
                    <a:cs typeface="Times New Roman"/>
                  </a:rPr>
                  <a:t> </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p:txBody>
          </p:sp>
          <p:sp>
            <p:nvSpPr>
              <p:cNvPr id="186" name="Text Box 2"/>
              <p:cNvSpPr txBox="1">
                <a:spLocks noChangeArrowheads="1"/>
              </p:cNvSpPr>
              <p:nvPr/>
            </p:nvSpPr>
            <p:spPr bwMode="auto">
              <a:xfrm>
                <a:off x="4586515" y="3628571"/>
                <a:ext cx="1204595" cy="275590"/>
              </a:xfrm>
              <a:prstGeom prst="rect">
                <a:avLst/>
              </a:prstGeom>
              <a:solidFill>
                <a:sysClr val="window" lastClr="FFFFFF">
                  <a:lumMod val="85000"/>
                </a:sysClr>
              </a:solidFill>
              <a:ln w="9525">
                <a:solidFill>
                  <a:srgbClr val="888A88"/>
                </a:solid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a:ln>
                      <a:noFill/>
                    </a:ln>
                    <a:solidFill>
                      <a:sysClr val="windowText" lastClr="000000"/>
                    </a:solidFill>
                    <a:effectLst/>
                    <a:uLnTx/>
                    <a:uFillTx/>
                    <a:latin typeface="Century Gothic"/>
                    <a:ea typeface="MS Mincho"/>
                    <a:cs typeface="Times New Roman"/>
                  </a:rPr>
                  <a:t>Expert opinions</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Century Gothic"/>
                    <a:ea typeface="MS Mincho"/>
                    <a:cs typeface="Times New Roman"/>
                  </a:rPr>
                  <a:t> </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p:txBody>
          </p:sp>
          <p:sp>
            <p:nvSpPr>
              <p:cNvPr id="187" name="Text Box 2"/>
              <p:cNvSpPr txBox="1">
                <a:spLocks noChangeArrowheads="1"/>
              </p:cNvSpPr>
              <p:nvPr/>
            </p:nvSpPr>
            <p:spPr bwMode="auto">
              <a:xfrm>
                <a:off x="3831772" y="2685143"/>
                <a:ext cx="1349375" cy="580390"/>
              </a:xfrm>
              <a:prstGeom prst="rect">
                <a:avLst/>
              </a:prstGeom>
              <a:solidFill>
                <a:sysClr val="window" lastClr="FFFFFF">
                  <a:lumMod val="85000"/>
                </a:sysClr>
              </a:solidFill>
              <a:ln w="9525">
                <a:solidFill>
                  <a:srgbClr val="888A88"/>
                </a:solid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a:ln>
                      <a:noFill/>
                    </a:ln>
                    <a:solidFill>
                      <a:sysClr val="windowText" lastClr="000000"/>
                    </a:solidFill>
                    <a:effectLst/>
                    <a:uLnTx/>
                    <a:uFillTx/>
                    <a:latin typeface="Century Gothic"/>
                    <a:ea typeface="MS Mincho"/>
                    <a:cs typeface="Times New Roman"/>
                  </a:rPr>
                  <a:t>Child placed in Foster care / other place of safety</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ysClr val="windowText" lastClr="000000"/>
                    </a:solidFill>
                    <a:effectLst/>
                    <a:uLnTx/>
                    <a:uFillTx/>
                    <a:latin typeface="Century Gothic"/>
                    <a:ea typeface="MS Mincho"/>
                    <a:cs typeface="Times New Roman"/>
                  </a:rPr>
                  <a:t> </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p:txBody>
          </p:sp>
          <p:sp>
            <p:nvSpPr>
              <p:cNvPr id="188" name="Text Box 2"/>
              <p:cNvSpPr txBox="1">
                <a:spLocks noChangeArrowheads="1"/>
              </p:cNvSpPr>
              <p:nvPr/>
            </p:nvSpPr>
            <p:spPr bwMode="auto">
              <a:xfrm>
                <a:off x="4209143" y="1248228"/>
                <a:ext cx="1836420" cy="472440"/>
              </a:xfrm>
              <a:prstGeom prst="rect">
                <a:avLst/>
              </a:prstGeom>
              <a:solidFill>
                <a:srgbClr val="CD6084"/>
              </a:solidFill>
              <a:ln w="25400" cap="flat" cmpd="sng" algn="ctr">
                <a:solidFill>
                  <a:sysClr val="windowText" lastClr="000000"/>
                </a:solidFill>
                <a:prstDash val="solid"/>
                <a:headEnd/>
                <a:tailEnd/>
              </a:ln>
              <a:effectLst/>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a:ln>
                      <a:noFill/>
                    </a:ln>
                    <a:solidFill>
                      <a:sysClr val="windowText" lastClr="000000"/>
                    </a:solidFill>
                    <a:effectLst/>
                    <a:uLnTx/>
                    <a:uFillTx/>
                    <a:latin typeface="Century Gothic"/>
                    <a:ea typeface="MS Mincho"/>
                    <a:cs typeface="Times New Roman"/>
                  </a:rPr>
                  <a:t>6. Police investigation / criminal proceedings</a:t>
                </a:r>
                <a:endParaRPr kumimoji="0" lang="en-GB" sz="1200" b="0" i="0" u="none" strike="noStrike" kern="0" cap="none" spc="0" normalizeH="0" baseline="0" noProof="0">
                  <a:ln>
                    <a:noFill/>
                  </a:ln>
                  <a:solidFill>
                    <a:sysClr val="windowText" lastClr="000000"/>
                  </a:solidFill>
                  <a:effectLst/>
                  <a:uLnTx/>
                  <a:uFillTx/>
                  <a:latin typeface="Century Gothic"/>
                  <a:ea typeface="MS Mincho"/>
                  <a:cs typeface="Times New Roman"/>
                </a:endParaRPr>
              </a:p>
            </p:txBody>
          </p:sp>
          <p:cxnSp>
            <p:nvCxnSpPr>
              <p:cNvPr id="189" name="Straight Arrow Connector 188"/>
              <p:cNvCxnSpPr/>
              <p:nvPr/>
            </p:nvCxnSpPr>
            <p:spPr>
              <a:xfrm>
                <a:off x="2786743" y="624114"/>
                <a:ext cx="91" cy="565150"/>
              </a:xfrm>
              <a:prstGeom prst="straightConnector1">
                <a:avLst/>
              </a:prstGeom>
              <a:noFill/>
              <a:ln w="25400" cap="flat" cmpd="sng" algn="ctr">
                <a:solidFill>
                  <a:srgbClr val="291F51"/>
                </a:solidFill>
                <a:prstDash val="solid"/>
                <a:tailEnd type="arrow"/>
              </a:ln>
              <a:effectLst>
                <a:outerShdw blurRad="40000" dist="20000" dir="5400000" rotWithShape="0">
                  <a:srgbClr val="000000">
                    <a:alpha val="38000"/>
                  </a:srgbClr>
                </a:outerShdw>
              </a:effectLst>
            </p:spPr>
          </p:cxnSp>
          <p:cxnSp>
            <p:nvCxnSpPr>
              <p:cNvPr id="190" name="Straight Arrow Connector 189"/>
              <p:cNvCxnSpPr/>
              <p:nvPr/>
            </p:nvCxnSpPr>
            <p:spPr>
              <a:xfrm>
                <a:off x="2786743" y="1524000"/>
                <a:ext cx="0" cy="435428"/>
              </a:xfrm>
              <a:prstGeom prst="straightConnector1">
                <a:avLst/>
              </a:prstGeom>
              <a:noFill/>
              <a:ln w="25400" cap="flat" cmpd="sng" algn="ctr">
                <a:solidFill>
                  <a:srgbClr val="291F51"/>
                </a:solidFill>
                <a:prstDash val="solid"/>
                <a:tailEnd type="arrow"/>
              </a:ln>
              <a:effectLst>
                <a:outerShdw blurRad="40000" dist="20000" dir="5400000" rotWithShape="0">
                  <a:srgbClr val="000000">
                    <a:alpha val="38000"/>
                  </a:srgbClr>
                </a:outerShdw>
              </a:effectLst>
            </p:spPr>
          </p:cxnSp>
          <p:cxnSp>
            <p:nvCxnSpPr>
              <p:cNvPr id="191" name="Straight Arrow Connector 190"/>
              <p:cNvCxnSpPr/>
              <p:nvPr/>
            </p:nvCxnSpPr>
            <p:spPr>
              <a:xfrm>
                <a:off x="2786743" y="2583543"/>
                <a:ext cx="0" cy="638356"/>
              </a:xfrm>
              <a:prstGeom prst="straightConnector1">
                <a:avLst/>
              </a:prstGeom>
              <a:noFill/>
              <a:ln w="25400" cap="flat" cmpd="sng" algn="ctr">
                <a:solidFill>
                  <a:srgbClr val="291F51"/>
                </a:solidFill>
                <a:prstDash val="solid"/>
                <a:tailEnd type="arrow"/>
              </a:ln>
              <a:effectLst>
                <a:outerShdw blurRad="40000" dist="20000" dir="5400000" rotWithShape="0">
                  <a:srgbClr val="000000">
                    <a:alpha val="38000"/>
                  </a:srgbClr>
                </a:outerShdw>
              </a:effectLst>
            </p:spPr>
          </p:cxnSp>
          <p:cxnSp>
            <p:nvCxnSpPr>
              <p:cNvPr id="192" name="Straight Arrow Connector 191"/>
              <p:cNvCxnSpPr/>
              <p:nvPr/>
            </p:nvCxnSpPr>
            <p:spPr>
              <a:xfrm>
                <a:off x="2786743" y="3556000"/>
                <a:ext cx="0" cy="508454"/>
              </a:xfrm>
              <a:prstGeom prst="straightConnector1">
                <a:avLst/>
              </a:prstGeom>
              <a:noFill/>
              <a:ln w="25400" cap="flat" cmpd="sng" algn="ctr">
                <a:solidFill>
                  <a:srgbClr val="291F51"/>
                </a:solidFill>
                <a:prstDash val="solid"/>
                <a:tailEnd type="arrow"/>
              </a:ln>
              <a:effectLst>
                <a:outerShdw blurRad="40000" dist="20000" dir="5400000" rotWithShape="0">
                  <a:srgbClr val="000000">
                    <a:alpha val="38000"/>
                  </a:srgbClr>
                </a:outerShdw>
              </a:effectLst>
            </p:spPr>
          </p:cxnSp>
          <p:cxnSp>
            <p:nvCxnSpPr>
              <p:cNvPr id="193" name="Straight Arrow Connector 192"/>
              <p:cNvCxnSpPr/>
              <p:nvPr/>
            </p:nvCxnSpPr>
            <p:spPr>
              <a:xfrm>
                <a:off x="1349829" y="885371"/>
                <a:ext cx="1437368" cy="0"/>
              </a:xfrm>
              <a:prstGeom prst="straightConnector1">
                <a:avLst/>
              </a:prstGeom>
              <a:noFill/>
              <a:ln w="9525" cap="flat" cmpd="sng" algn="ctr">
                <a:solidFill>
                  <a:srgbClr val="888A88">
                    <a:shade val="95000"/>
                    <a:satMod val="105000"/>
                  </a:srgbClr>
                </a:solidFill>
                <a:prstDash val="solid"/>
                <a:tailEnd type="arrow"/>
              </a:ln>
              <a:effectLst/>
            </p:spPr>
          </p:cxnSp>
          <p:cxnSp>
            <p:nvCxnSpPr>
              <p:cNvPr id="194" name="Straight Arrow Connector 193"/>
              <p:cNvCxnSpPr/>
              <p:nvPr/>
            </p:nvCxnSpPr>
            <p:spPr>
              <a:xfrm>
                <a:off x="1349829" y="1727200"/>
                <a:ext cx="1437005" cy="0"/>
              </a:xfrm>
              <a:prstGeom prst="straightConnector1">
                <a:avLst/>
              </a:prstGeom>
              <a:noFill/>
              <a:ln w="9525" cap="flat" cmpd="sng" algn="ctr">
                <a:solidFill>
                  <a:srgbClr val="888A88">
                    <a:shade val="95000"/>
                    <a:satMod val="105000"/>
                  </a:srgbClr>
                </a:solidFill>
                <a:prstDash val="solid"/>
                <a:tailEnd type="arrow"/>
              </a:ln>
              <a:effectLst/>
            </p:spPr>
          </p:cxnSp>
          <p:cxnSp>
            <p:nvCxnSpPr>
              <p:cNvPr id="195" name="Straight Arrow Connector 194"/>
              <p:cNvCxnSpPr/>
              <p:nvPr/>
            </p:nvCxnSpPr>
            <p:spPr>
              <a:xfrm>
                <a:off x="1349829" y="2801257"/>
                <a:ext cx="1437005" cy="0"/>
              </a:xfrm>
              <a:prstGeom prst="straightConnector1">
                <a:avLst/>
              </a:prstGeom>
              <a:noFill/>
              <a:ln w="9525" cap="flat" cmpd="sng" algn="ctr">
                <a:solidFill>
                  <a:srgbClr val="888A88">
                    <a:shade val="95000"/>
                    <a:satMod val="105000"/>
                  </a:srgbClr>
                </a:solidFill>
                <a:prstDash val="solid"/>
                <a:tailEnd type="arrow"/>
              </a:ln>
              <a:effectLst/>
            </p:spPr>
          </p:cxnSp>
          <p:cxnSp>
            <p:nvCxnSpPr>
              <p:cNvPr id="196" name="Straight Arrow Connector 195"/>
              <p:cNvCxnSpPr/>
              <p:nvPr/>
            </p:nvCxnSpPr>
            <p:spPr>
              <a:xfrm>
                <a:off x="609600" y="3062514"/>
                <a:ext cx="2176780" cy="739775"/>
              </a:xfrm>
              <a:prstGeom prst="straightConnector1">
                <a:avLst/>
              </a:prstGeom>
              <a:noFill/>
              <a:ln w="9525" cap="flat" cmpd="sng" algn="ctr">
                <a:solidFill>
                  <a:srgbClr val="888A88">
                    <a:shade val="95000"/>
                    <a:satMod val="105000"/>
                  </a:srgbClr>
                </a:solidFill>
                <a:prstDash val="solid"/>
                <a:tailEnd type="arrow"/>
              </a:ln>
              <a:effectLst/>
            </p:spPr>
          </p:cxnSp>
          <p:cxnSp>
            <p:nvCxnSpPr>
              <p:cNvPr id="197" name="Straight Arrow Connector 196"/>
              <p:cNvCxnSpPr/>
              <p:nvPr/>
            </p:nvCxnSpPr>
            <p:spPr>
              <a:xfrm flipH="1">
                <a:off x="2786743" y="3802743"/>
                <a:ext cx="1799772" cy="0"/>
              </a:xfrm>
              <a:prstGeom prst="straightConnector1">
                <a:avLst/>
              </a:prstGeom>
              <a:noFill/>
              <a:ln w="9525" cap="flat" cmpd="sng" algn="ctr">
                <a:solidFill>
                  <a:srgbClr val="888A88">
                    <a:shade val="95000"/>
                    <a:satMod val="105000"/>
                  </a:srgbClr>
                </a:solidFill>
                <a:prstDash val="solid"/>
                <a:tailEnd type="arrow"/>
              </a:ln>
              <a:effectLst/>
            </p:spPr>
          </p:cxnSp>
          <p:cxnSp>
            <p:nvCxnSpPr>
              <p:cNvPr id="198" name="Straight Arrow Connector 197"/>
              <p:cNvCxnSpPr/>
              <p:nvPr/>
            </p:nvCxnSpPr>
            <p:spPr>
              <a:xfrm>
                <a:off x="2786743" y="2598057"/>
                <a:ext cx="1044575" cy="347980"/>
              </a:xfrm>
              <a:prstGeom prst="straightConnector1">
                <a:avLst/>
              </a:prstGeom>
              <a:noFill/>
              <a:ln w="9525" cap="flat" cmpd="sng" algn="ctr">
                <a:solidFill>
                  <a:srgbClr val="888A88">
                    <a:shade val="95000"/>
                    <a:satMod val="105000"/>
                  </a:srgbClr>
                </a:solidFill>
                <a:prstDash val="solid"/>
                <a:tailEnd type="arrow"/>
              </a:ln>
              <a:effectLst/>
            </p:spPr>
          </p:cxnSp>
          <p:cxnSp>
            <p:nvCxnSpPr>
              <p:cNvPr id="199" name="Straight Arrow Connector 198"/>
              <p:cNvCxnSpPr/>
              <p:nvPr/>
            </p:nvCxnSpPr>
            <p:spPr>
              <a:xfrm>
                <a:off x="2786743" y="624114"/>
                <a:ext cx="2583180" cy="565150"/>
              </a:xfrm>
              <a:prstGeom prst="straightConnector1">
                <a:avLst/>
              </a:prstGeom>
              <a:noFill/>
              <a:ln w="9525" cap="flat" cmpd="sng" algn="ctr">
                <a:solidFill>
                  <a:srgbClr val="83B9E2">
                    <a:lumMod val="75000"/>
                  </a:srgbClr>
                </a:solidFill>
                <a:prstDash val="solid"/>
                <a:tailEnd type="arrow"/>
              </a:ln>
              <a:effectLst/>
            </p:spPr>
          </p:cxnSp>
          <p:cxnSp>
            <p:nvCxnSpPr>
              <p:cNvPr id="200" name="Straight Arrow Connector 199"/>
              <p:cNvCxnSpPr/>
              <p:nvPr/>
            </p:nvCxnSpPr>
            <p:spPr>
              <a:xfrm flipV="1">
                <a:off x="5370286" y="1727200"/>
                <a:ext cx="0" cy="1901190"/>
              </a:xfrm>
              <a:prstGeom prst="straightConnector1">
                <a:avLst/>
              </a:prstGeom>
              <a:noFill/>
              <a:ln w="9525" cap="flat" cmpd="sng" algn="ctr">
                <a:solidFill>
                  <a:srgbClr val="83B9E2">
                    <a:lumMod val="75000"/>
                  </a:srgbClr>
                </a:solidFill>
                <a:prstDash val="solid"/>
                <a:tailEnd type="arrow"/>
              </a:ln>
              <a:effectLst/>
            </p:spPr>
          </p:cxnSp>
        </p:grpSp>
      </p:grpSp>
    </p:spTree>
    <p:extLst>
      <p:ext uri="{BB962C8B-B14F-4D97-AF65-F5344CB8AC3E}">
        <p14:creationId xmlns:p14="http://schemas.microsoft.com/office/powerpoint/2010/main" val="1920841662"/>
      </p:ext>
    </p:extLst>
  </p:cSld>
  <p:clrMapOvr>
    <a:masterClrMapping/>
  </p:clrMapOvr>
</p:sld>
</file>

<file path=ppt/theme/theme1.xml><?xml version="1.0" encoding="utf-8"?>
<a:theme xmlns:a="http://schemas.openxmlformats.org/drawingml/2006/main" name="Summer">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TM01972873[[fn=Summer]]</Template>
  <TotalTime>220</TotalTime>
  <Words>951</Words>
  <Application>Microsoft Office PowerPoint</Application>
  <PresentationFormat>On-screen Show (4:3)</PresentationFormat>
  <Paragraphs>103</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Summer</vt:lpstr>
      <vt:lpstr>Inflicted Head Injuries in Babies and Young Children – A Brief Guide for Anaesthetists</vt:lpstr>
      <vt:lpstr>Summary</vt:lpstr>
      <vt:lpstr>Definitions of Abusive Head Trauma (AHT)</vt:lpstr>
      <vt:lpstr>Epidemiology - statistics</vt:lpstr>
      <vt:lpstr>Epidemiology – risk factors and outcomes</vt:lpstr>
      <vt:lpstr>Presentations</vt:lpstr>
      <vt:lpstr>Initial Management</vt:lpstr>
      <vt:lpstr>Further Management</vt:lpstr>
      <vt:lpstr>Safeguarding Process</vt:lpstr>
      <vt:lpstr>Anaesthetic Safeguarding Involvement</vt:lpstr>
      <vt:lpstr>Final Note</vt:lpstr>
      <vt:lpstr>References</vt:lpstr>
    </vt:vector>
  </TitlesOfParts>
  <Company>Norfolk Community Health and Care NHS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 Injuries in Babies and Young Children – A Brief Guide for Anaesthetists</dc:title>
  <dc:creator>Alden Barbie</dc:creator>
  <cp:lastModifiedBy>Natalie Bell</cp:lastModifiedBy>
  <cp:revision>27</cp:revision>
  <dcterms:created xsi:type="dcterms:W3CDTF">2017-08-29T14:14:00Z</dcterms:created>
  <dcterms:modified xsi:type="dcterms:W3CDTF">2017-11-13T11:26:48Z</dcterms:modified>
</cp:coreProperties>
</file>