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71" r:id="rId4"/>
    <p:sldId id="264" r:id="rId5"/>
    <p:sldId id="272" r:id="rId6"/>
    <p:sldId id="273" r:id="rId7"/>
    <p:sldId id="274" r:id="rId8"/>
    <p:sldId id="275" r:id="rId9"/>
    <p:sldId id="276" r:id="rId10"/>
    <p:sldId id="269" r:id="rId11"/>
    <p:sldId id="277" r:id="rId12"/>
    <p:sldId id="270"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ABBF"/>
    <a:srgbClr val="898D8D"/>
    <a:srgbClr val="00A7B5"/>
    <a:srgbClr val="3F2A56"/>
    <a:srgbClr val="A05EB5"/>
    <a:srgbClr val="62B5E5"/>
    <a:srgbClr val="EF4A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7" d="100"/>
          <a:sy n="107" d="100"/>
        </p:scale>
        <p:origin x="-84" y="-58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normAutofit/>
          </a:bodyPr>
          <a:lstStyle>
            <a:lvl1pPr>
              <a:defRPr sz="3800"/>
            </a:lvl1p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normAutofit/>
          </a:bodyPr>
          <a:lstStyle>
            <a:lvl1pPr marL="0" indent="0" algn="ctr">
              <a:buNone/>
              <a:defRPr sz="3000">
                <a:solidFill>
                  <a:srgbClr val="898D8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32A66108-5AEF-D14E-BA70-38762366C1BF}" type="slidenum">
              <a:rPr lang="en-US" smtClean="0"/>
              <a:t>‹#›</a:t>
            </a:fld>
            <a:endParaRPr lang="en-US" dirty="0"/>
          </a:p>
        </p:txBody>
      </p:sp>
    </p:spTree>
    <p:extLst>
      <p:ext uri="{BB962C8B-B14F-4D97-AF65-F5344CB8AC3E}">
        <p14:creationId xmlns:p14="http://schemas.microsoft.com/office/powerpoint/2010/main" val="2512344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32A66108-5AEF-D14E-BA70-38762366C1BF}" type="slidenum">
              <a:rPr lang="en-US" smtClean="0"/>
              <a:t>‹#›</a:t>
            </a:fld>
            <a:endParaRPr lang="en-US" dirty="0"/>
          </a:p>
        </p:txBody>
      </p:sp>
    </p:spTree>
    <p:extLst>
      <p:ext uri="{BB962C8B-B14F-4D97-AF65-F5344CB8AC3E}">
        <p14:creationId xmlns:p14="http://schemas.microsoft.com/office/powerpoint/2010/main" val="2344362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32A66108-5AEF-D14E-BA70-38762366C1BF}" type="slidenum">
              <a:rPr lang="en-US" smtClean="0"/>
              <a:t>‹#›</a:t>
            </a:fld>
            <a:endParaRPr lang="en-US" dirty="0"/>
          </a:p>
        </p:txBody>
      </p:sp>
    </p:spTree>
    <p:extLst>
      <p:ext uri="{BB962C8B-B14F-4D97-AF65-F5344CB8AC3E}">
        <p14:creationId xmlns:p14="http://schemas.microsoft.com/office/powerpoint/2010/main" val="216004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500">
                <a:solidFill>
                  <a:schemeClr val="tx1"/>
                </a:solidFill>
              </a:defRPr>
            </a:lvl2pPr>
            <a:lvl3pPr>
              <a:defRPr sz="2200"/>
            </a:lvl3pPr>
            <a:lvl4pPr>
              <a:defRPr sz="22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A66108-5AEF-D14E-BA70-38762366C1BF}" type="slidenum">
              <a:rPr lang="en-US" smtClean="0"/>
              <a:t>‹#›</a:t>
            </a:fld>
            <a:endParaRPr lang="en-US" dirty="0"/>
          </a:p>
        </p:txBody>
      </p:sp>
    </p:spTree>
    <p:extLst>
      <p:ext uri="{BB962C8B-B14F-4D97-AF65-F5344CB8AC3E}">
        <p14:creationId xmlns:p14="http://schemas.microsoft.com/office/powerpoint/2010/main" val="2072569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p:spPr>
        <p:txBody>
          <a:bodyPr anchor="t">
            <a:normAutofit/>
          </a:bodyPr>
          <a:lstStyle>
            <a:lvl1pPr algn="l">
              <a:defRPr sz="3800" b="0" cap="none"/>
            </a:lvl1pPr>
          </a:lstStyle>
          <a:p>
            <a:r>
              <a:rPr lang="en-GB"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32A66108-5AEF-D14E-BA70-38762366C1BF}" type="slidenum">
              <a:rPr lang="en-US" smtClean="0"/>
              <a:t>‹#›</a:t>
            </a:fld>
            <a:endParaRPr lang="en-US" dirty="0"/>
          </a:p>
        </p:txBody>
      </p:sp>
    </p:spTree>
    <p:extLst>
      <p:ext uri="{BB962C8B-B14F-4D97-AF65-F5344CB8AC3E}">
        <p14:creationId xmlns:p14="http://schemas.microsoft.com/office/powerpoint/2010/main" val="3260757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5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5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32A66108-5AEF-D14E-BA70-38762366C1BF}" type="slidenum">
              <a:rPr lang="en-US" smtClean="0"/>
              <a:t>‹#›</a:t>
            </a:fld>
            <a:endParaRPr lang="en-US" dirty="0"/>
          </a:p>
        </p:txBody>
      </p:sp>
    </p:spTree>
    <p:extLst>
      <p:ext uri="{BB962C8B-B14F-4D97-AF65-F5344CB8AC3E}">
        <p14:creationId xmlns:p14="http://schemas.microsoft.com/office/powerpoint/2010/main" val="122554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a:lvl1pPr>
          </a:lstStyle>
          <a:p>
            <a:r>
              <a:rPr lang="en-US"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0" y="1151335"/>
            <a:ext cx="4041775" cy="47982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32A66108-5AEF-D14E-BA70-38762366C1BF}" type="slidenum">
              <a:rPr lang="en-US" smtClean="0"/>
              <a:t>‹#›</a:t>
            </a:fld>
            <a:endParaRPr lang="en-US" dirty="0"/>
          </a:p>
        </p:txBody>
      </p:sp>
    </p:spTree>
    <p:extLst>
      <p:ext uri="{BB962C8B-B14F-4D97-AF65-F5344CB8AC3E}">
        <p14:creationId xmlns:p14="http://schemas.microsoft.com/office/powerpoint/2010/main" val="3279210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32A66108-5AEF-D14E-BA70-38762366C1BF}" type="slidenum">
              <a:rPr lang="en-US" smtClean="0"/>
              <a:t>‹#›</a:t>
            </a:fld>
            <a:endParaRPr lang="en-US" dirty="0"/>
          </a:p>
        </p:txBody>
      </p:sp>
    </p:spTree>
    <p:extLst>
      <p:ext uri="{BB962C8B-B14F-4D97-AF65-F5344CB8AC3E}">
        <p14:creationId xmlns:p14="http://schemas.microsoft.com/office/powerpoint/2010/main" val="3952617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A66108-5AEF-D14E-BA70-38762366C1BF}" type="slidenum">
              <a:rPr lang="en-US" smtClean="0"/>
              <a:t>‹#›</a:t>
            </a:fld>
            <a:endParaRPr lang="en-US" dirty="0"/>
          </a:p>
        </p:txBody>
      </p:sp>
    </p:spTree>
    <p:extLst>
      <p:ext uri="{BB962C8B-B14F-4D97-AF65-F5344CB8AC3E}">
        <p14:creationId xmlns:p14="http://schemas.microsoft.com/office/powerpoint/2010/main" val="3887130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32A66108-5AEF-D14E-BA70-38762366C1BF}" type="slidenum">
              <a:rPr lang="en-US" smtClean="0"/>
              <a:t>‹#›</a:t>
            </a:fld>
            <a:endParaRPr lang="en-US" dirty="0"/>
          </a:p>
        </p:txBody>
      </p:sp>
    </p:spTree>
    <p:extLst>
      <p:ext uri="{BB962C8B-B14F-4D97-AF65-F5344CB8AC3E}">
        <p14:creationId xmlns:p14="http://schemas.microsoft.com/office/powerpoint/2010/main" val="938650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32A66108-5AEF-D14E-BA70-38762366C1BF}" type="slidenum">
              <a:rPr lang="en-US" smtClean="0"/>
              <a:t>‹#›</a:t>
            </a:fld>
            <a:endParaRPr lang="en-US" dirty="0"/>
          </a:p>
        </p:txBody>
      </p:sp>
    </p:spTree>
    <p:extLst>
      <p:ext uri="{BB962C8B-B14F-4D97-AF65-F5344CB8AC3E}">
        <p14:creationId xmlns:p14="http://schemas.microsoft.com/office/powerpoint/2010/main" val="1724767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457200" y="4708900"/>
            <a:ext cx="2133600" cy="273844"/>
          </a:xfrm>
          <a:prstGeom prst="rect">
            <a:avLst/>
          </a:prstGeom>
        </p:spPr>
        <p:txBody>
          <a:bodyPr vert="horz" lIns="91440" tIns="45720" rIns="91440" bIns="45720" rtlCol="0" anchor="ctr"/>
          <a:lstStyle>
            <a:lvl1pPr algn="l">
              <a:defRPr sz="900" b="1">
                <a:solidFill>
                  <a:schemeClr val="tx1">
                    <a:tint val="75000"/>
                  </a:schemeClr>
                </a:solidFill>
              </a:defRPr>
            </a:lvl1pPr>
          </a:lstStyle>
          <a:p>
            <a:fld id="{32A66108-5AEF-D14E-BA70-38762366C1BF}" type="slidenum">
              <a:rPr lang="en-US" smtClean="0"/>
              <a:pPr/>
              <a:t>‹#›</a:t>
            </a:fld>
            <a:endParaRPr lang="en-US" dirty="0"/>
          </a:p>
        </p:txBody>
      </p:sp>
      <p:pic>
        <p:nvPicPr>
          <p:cNvPr id="9" name="Picture 8" descr="RCoA-Initials-RGB.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85847" y="4435325"/>
            <a:ext cx="1168958" cy="540295"/>
          </a:xfrm>
          <a:prstGeom prst="rect">
            <a:avLst/>
          </a:prstGeom>
        </p:spPr>
      </p:pic>
      <p:pic>
        <p:nvPicPr>
          <p:cNvPr id="8" name="Picture 7" descr="RCoA-Initials-RGB.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785847" y="4435325"/>
            <a:ext cx="1168958" cy="540295"/>
          </a:xfrm>
          <a:prstGeom prst="rect">
            <a:avLst/>
          </a:prstGeom>
        </p:spPr>
      </p:pic>
    </p:spTree>
    <p:extLst>
      <p:ext uri="{BB962C8B-B14F-4D97-AF65-F5344CB8AC3E}">
        <p14:creationId xmlns:p14="http://schemas.microsoft.com/office/powerpoint/2010/main" val="10960506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4400" kern="1200">
          <a:solidFill>
            <a:srgbClr val="50ABBF"/>
          </a:solidFill>
          <a:latin typeface="Century Gothic"/>
          <a:ea typeface="+mj-ea"/>
          <a:cs typeface="Century Gothic"/>
        </a:defRPr>
      </a:lvl1pPr>
    </p:titleStyle>
    <p:bodyStyle>
      <a:lvl1pPr marL="342900" indent="-342900" algn="l" defTabSz="457200" rtl="0" eaLnBrk="1" latinLnBrk="0" hangingPunct="1">
        <a:spcBef>
          <a:spcPct val="20000"/>
        </a:spcBef>
        <a:buClr>
          <a:srgbClr val="00A7B5"/>
        </a:buClr>
        <a:buFont typeface="Arial"/>
        <a:buChar char="•"/>
        <a:defRPr sz="3200" kern="1200">
          <a:solidFill>
            <a:srgbClr val="3F2A56"/>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rgbClr val="3F2A56"/>
          </a:solidFill>
          <a:latin typeface="Century Gothic"/>
          <a:ea typeface="+mn-ea"/>
          <a:cs typeface="Century Gothic"/>
        </a:defRPr>
      </a:lvl2pPr>
      <a:lvl3pPr marL="1143000" indent="-228600" algn="l" defTabSz="457200" rtl="0" eaLnBrk="1" latinLnBrk="0" hangingPunct="1">
        <a:spcBef>
          <a:spcPct val="20000"/>
        </a:spcBef>
        <a:buClr>
          <a:srgbClr val="00A7B5"/>
        </a:buClr>
        <a:buFont typeface="Arial"/>
        <a:buChar char="•"/>
        <a:defRPr sz="2400" kern="1200">
          <a:solidFill>
            <a:srgbClr val="3F2A56"/>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rgbClr val="3F2A56"/>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rgbClr val="3F2A56"/>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rcoa.ac.uk/system/files/CHILD-PROTECTION-2014.pdf" TargetMode="External"/><Relationship Id="rId2" Type="http://schemas.openxmlformats.org/officeDocument/2006/relationships/hyperlink" Target="https://youtu.be/JpxXd6C1YrE" TargetMode="External"/><Relationship Id="rId1" Type="http://schemas.openxmlformats.org/officeDocument/2006/relationships/slideLayout" Target="../slideLayouts/slideLayout2.xml"/><Relationship Id="rId4" Type="http://schemas.openxmlformats.org/officeDocument/2006/relationships/hyperlink" Target="http://www.gmc-uk.org/Protecting_children_and_young_people___English_1015.pdf_48978248.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rcoa.ac.uk/safeguardingplus"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itle-Lilac.jpg"/>
          <p:cNvPicPr>
            <a:picLocks noChangeAspect="1"/>
          </p:cNvPicPr>
          <p:nvPr/>
        </p:nvPicPr>
        <p:blipFill rotWithShape="1">
          <a:blip r:embed="rId2">
            <a:extLst>
              <a:ext uri="{28A0092B-C50C-407E-A947-70E740481C1C}">
                <a14:useLocalDpi xmlns:a14="http://schemas.microsoft.com/office/drawing/2010/main" val="0"/>
              </a:ext>
            </a:extLst>
          </a:blip>
          <a:srcRect t="1" r="-50" b="28762"/>
          <a:stretch/>
        </p:blipFill>
        <p:spPr>
          <a:xfrm>
            <a:off x="0" y="0"/>
            <a:ext cx="9630888" cy="5143500"/>
          </a:xfrm>
          <a:prstGeom prst="rect">
            <a:avLst/>
          </a:prstGeom>
        </p:spPr>
      </p:pic>
      <p:sp>
        <p:nvSpPr>
          <p:cNvPr id="2" name="Title 1"/>
          <p:cNvSpPr>
            <a:spLocks noGrp="1"/>
          </p:cNvSpPr>
          <p:nvPr>
            <p:ph type="ctrTitle"/>
          </p:nvPr>
        </p:nvSpPr>
        <p:spPr>
          <a:xfrm>
            <a:off x="350516" y="2027030"/>
            <a:ext cx="7772400" cy="1933717"/>
          </a:xfrm>
        </p:spPr>
        <p:txBody>
          <a:bodyPr anchor="t">
            <a:normAutofit fontScale="90000"/>
          </a:bodyPr>
          <a:lstStyle/>
          <a:p>
            <a:r>
              <a:rPr lang="en-GB" sz="4000" dirty="0">
                <a:solidFill>
                  <a:schemeClr val="bg1"/>
                </a:solidFill>
              </a:rPr>
              <a:t>A straightforward case </a:t>
            </a:r>
            <a:r>
              <a:rPr lang="en-GB" sz="4000">
                <a:solidFill>
                  <a:schemeClr val="bg1"/>
                </a:solidFill>
              </a:rPr>
              <a:t>of </a:t>
            </a:r>
            <a:r>
              <a:rPr lang="en-GB" sz="4000" smtClean="0">
                <a:solidFill>
                  <a:schemeClr val="bg1"/>
                </a:solidFill>
              </a:rPr>
              <a:t>MUA</a:t>
            </a:r>
            <a:r>
              <a:rPr lang="en-GB" sz="4000" dirty="0" smtClean="0">
                <a:solidFill>
                  <a:schemeClr val="bg1"/>
                </a:solidFill>
              </a:rPr>
              <a:t> </a:t>
            </a:r>
            <a:r>
              <a:rPr lang="en-GB" sz="4000" dirty="0">
                <a:solidFill>
                  <a:schemeClr val="bg1"/>
                </a:solidFill>
              </a:rPr>
              <a:t>in a 9 year old </a:t>
            </a:r>
            <a:r>
              <a:rPr lang="en-GB" sz="4000" dirty="0" smtClean="0">
                <a:solidFill>
                  <a:schemeClr val="bg1"/>
                </a:solidFill>
              </a:rPr>
              <a:t>girl?</a:t>
            </a:r>
            <a:r>
              <a:rPr lang="en-US" sz="4000" dirty="0" smtClean="0">
                <a:solidFill>
                  <a:schemeClr val="bg1"/>
                </a:solidFill>
              </a:rPr>
              <a:t/>
            </a:r>
            <a:br>
              <a:rPr lang="en-US" sz="4000" dirty="0" smtClean="0">
                <a:solidFill>
                  <a:schemeClr val="bg1"/>
                </a:solidFill>
              </a:rPr>
            </a:br>
            <a:r>
              <a:rPr lang="en-US" sz="4000" dirty="0" smtClean="0">
                <a:solidFill>
                  <a:schemeClr val="bg1"/>
                </a:solidFill>
              </a:rPr>
              <a:t/>
            </a:r>
            <a:br>
              <a:rPr lang="en-US" sz="4000" dirty="0" smtClean="0">
                <a:solidFill>
                  <a:schemeClr val="bg1"/>
                </a:solidFill>
              </a:rPr>
            </a:br>
            <a:r>
              <a:rPr lang="en-US" sz="2000" dirty="0" smtClean="0">
                <a:solidFill>
                  <a:schemeClr val="bg1"/>
                </a:solidFill>
              </a:rPr>
              <a:t>Dr Hilary </a:t>
            </a:r>
            <a:r>
              <a:rPr lang="en-US" sz="2000" dirty="0" err="1" smtClean="0">
                <a:solidFill>
                  <a:schemeClr val="bg1"/>
                </a:solidFill>
              </a:rPr>
              <a:t>Glaisyer</a:t>
            </a:r>
            <a:r>
              <a:rPr lang="en-US" sz="2000" dirty="0" smtClean="0">
                <a:solidFill>
                  <a:schemeClr val="bg1"/>
                </a:solidFill>
              </a:rPr>
              <a:t/>
            </a:r>
            <a:br>
              <a:rPr lang="en-US" sz="2000" dirty="0" smtClean="0">
                <a:solidFill>
                  <a:schemeClr val="bg1"/>
                </a:solidFill>
              </a:rPr>
            </a:br>
            <a:r>
              <a:rPr lang="en-US" sz="2000" dirty="0" smtClean="0">
                <a:solidFill>
                  <a:schemeClr val="bg1"/>
                </a:solidFill>
              </a:rPr>
              <a:t>July 2017</a:t>
            </a:r>
            <a:endParaRPr lang="en-US" sz="2200" dirty="0">
              <a:solidFill>
                <a:schemeClr val="bg1"/>
              </a:solidFill>
            </a:endParaRPr>
          </a:p>
        </p:txBody>
      </p:sp>
    </p:spTree>
    <p:extLst>
      <p:ext uri="{BB962C8B-B14F-4D97-AF65-F5344CB8AC3E}">
        <p14:creationId xmlns:p14="http://schemas.microsoft.com/office/powerpoint/2010/main" val="630291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points</a:t>
            </a:r>
            <a:endParaRPr lang="en-GB" dirty="0"/>
          </a:p>
        </p:txBody>
      </p:sp>
      <p:sp>
        <p:nvSpPr>
          <p:cNvPr id="3" name="Content Placeholder 2"/>
          <p:cNvSpPr>
            <a:spLocks noGrp="1"/>
          </p:cNvSpPr>
          <p:nvPr>
            <p:ph idx="1"/>
          </p:nvPr>
        </p:nvSpPr>
        <p:spPr>
          <a:xfrm>
            <a:off x="457200" y="1200150"/>
            <a:ext cx="8229600" cy="3487259"/>
          </a:xfrm>
        </p:spPr>
        <p:txBody>
          <a:bodyPr>
            <a:normAutofit fontScale="70000" lnSpcReduction="20000"/>
          </a:bodyPr>
          <a:lstStyle/>
          <a:p>
            <a:r>
              <a:rPr lang="en-GB" i="1" dirty="0" smtClean="0"/>
              <a:t>The </a:t>
            </a:r>
            <a:r>
              <a:rPr lang="en-GB" i="1" dirty="0"/>
              <a:t>safety of the child is paramount and overrides all other </a:t>
            </a:r>
            <a:r>
              <a:rPr lang="en-GB" i="1" dirty="0" smtClean="0"/>
              <a:t>duties</a:t>
            </a:r>
          </a:p>
          <a:p>
            <a:r>
              <a:rPr lang="en-GB" i="1" dirty="0" smtClean="0"/>
              <a:t>You </a:t>
            </a:r>
            <a:r>
              <a:rPr lang="en-GB" i="1" dirty="0"/>
              <a:t>must act in the best interest of the child and act on your </a:t>
            </a:r>
            <a:r>
              <a:rPr lang="en-GB" i="1" dirty="0" smtClean="0"/>
              <a:t>concerns.</a:t>
            </a:r>
          </a:p>
          <a:p>
            <a:r>
              <a:rPr lang="en-GB" i="1" dirty="0" smtClean="0"/>
              <a:t>You </a:t>
            </a:r>
            <a:r>
              <a:rPr lang="en-GB" i="1" dirty="0"/>
              <a:t>must be aware of and protect the child’s rights including their right to </a:t>
            </a:r>
            <a:r>
              <a:rPr lang="en-GB" i="1" dirty="0" smtClean="0"/>
              <a:t>confidentiality.</a:t>
            </a:r>
          </a:p>
          <a:p>
            <a:r>
              <a:rPr lang="en-GB" i="1" dirty="0" smtClean="0"/>
              <a:t>You </a:t>
            </a:r>
            <a:r>
              <a:rPr lang="en-GB" i="1" dirty="0"/>
              <a:t>must contact and refer to a paediatrician or local safeguarding </a:t>
            </a:r>
            <a:r>
              <a:rPr lang="en-GB" i="1" dirty="0" smtClean="0"/>
              <a:t>team.</a:t>
            </a:r>
          </a:p>
          <a:p>
            <a:r>
              <a:rPr lang="en-GB" i="1" dirty="0" smtClean="0"/>
              <a:t>You </a:t>
            </a:r>
            <a:r>
              <a:rPr lang="en-GB" i="1" dirty="0"/>
              <a:t>must document your </a:t>
            </a:r>
            <a:r>
              <a:rPr lang="en-GB" i="1" dirty="0" smtClean="0"/>
              <a:t>findings.</a:t>
            </a:r>
          </a:p>
          <a:p>
            <a:r>
              <a:rPr lang="en-GB" i="1" dirty="0" smtClean="0"/>
              <a:t>You</a:t>
            </a:r>
            <a:r>
              <a:rPr lang="en-GB" i="1" dirty="0"/>
              <a:t>  should seek to follow up your referral to the Safeguarding team and satisfy yourself that appropriate action was taken.</a:t>
            </a:r>
            <a:endParaRPr lang="en-GB" dirty="0"/>
          </a:p>
        </p:txBody>
      </p:sp>
    </p:spTree>
    <p:extLst>
      <p:ext uri="{BB962C8B-B14F-4D97-AF65-F5344CB8AC3E}">
        <p14:creationId xmlns:p14="http://schemas.microsoft.com/office/powerpoint/2010/main" val="742137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a:xfrm>
            <a:off x="457199" y="1200150"/>
            <a:ext cx="8393837" cy="3487259"/>
          </a:xfrm>
        </p:spPr>
        <p:txBody>
          <a:bodyPr>
            <a:normAutofit fontScale="77500" lnSpcReduction="20000"/>
          </a:bodyPr>
          <a:lstStyle/>
          <a:p>
            <a:r>
              <a:rPr lang="en-GB" dirty="0" smtClean="0"/>
              <a:t>Protecting </a:t>
            </a:r>
            <a:r>
              <a:rPr lang="en-GB" dirty="0"/>
              <a:t>children in theatre – a new resource for </a:t>
            </a:r>
            <a:r>
              <a:rPr lang="en-GB" dirty="0" smtClean="0"/>
              <a:t>anaesthetists RCoA September 2016: </a:t>
            </a:r>
            <a:r>
              <a:rPr lang="en-GB" dirty="0">
                <a:hlinkClick r:id="rId2"/>
              </a:rPr>
              <a:t>https://</a:t>
            </a:r>
            <a:r>
              <a:rPr lang="en-GB" dirty="0" smtClean="0">
                <a:hlinkClick r:id="rId2"/>
              </a:rPr>
              <a:t>youtu.be/JpxXd6C1YrE</a:t>
            </a:r>
            <a:r>
              <a:rPr lang="en-GB" dirty="0" smtClean="0"/>
              <a:t> </a:t>
            </a:r>
          </a:p>
          <a:p>
            <a:r>
              <a:rPr lang="en-GB" dirty="0"/>
              <a:t>Child Protection and the Anaesthetist – Safeguarding in the Operating Theatre RCoA July 2014 </a:t>
            </a:r>
            <a:r>
              <a:rPr lang="en-GB" dirty="0">
                <a:hlinkClick r:id="rId3"/>
              </a:rPr>
              <a:t>http://www.rcoa.ac.uk/system/files/CHILD-PROTECTION-2014.pdf</a:t>
            </a:r>
            <a:r>
              <a:rPr lang="en-GB" dirty="0"/>
              <a:t> </a:t>
            </a:r>
          </a:p>
          <a:p>
            <a:r>
              <a:rPr lang="en-GB" dirty="0" smtClean="0"/>
              <a:t>Protecting </a:t>
            </a:r>
            <a:r>
              <a:rPr lang="en-GB" dirty="0"/>
              <a:t>Children and Young People –The responsibilities of all </a:t>
            </a:r>
            <a:r>
              <a:rPr lang="en-GB" dirty="0" smtClean="0"/>
              <a:t>doctors GMC 2012  </a:t>
            </a:r>
            <a:r>
              <a:rPr lang="en-GB" dirty="0" smtClean="0">
                <a:hlinkClick r:id="rId4"/>
              </a:rPr>
              <a:t>http</a:t>
            </a:r>
            <a:r>
              <a:rPr lang="en-GB" dirty="0">
                <a:hlinkClick r:id="rId4"/>
              </a:rPr>
              <a:t>://www.gmc-uk.org/Protecting_children_and_young_people___</a:t>
            </a:r>
            <a:r>
              <a:rPr lang="en-GB" dirty="0" smtClean="0">
                <a:hlinkClick r:id="rId4"/>
              </a:rPr>
              <a:t>English_1015.pdf_48978248.pdf</a:t>
            </a:r>
            <a:r>
              <a:rPr lang="en-GB" dirty="0" smtClean="0"/>
              <a:t> </a:t>
            </a:r>
            <a:endParaRPr lang="en-GB" dirty="0"/>
          </a:p>
        </p:txBody>
      </p:sp>
    </p:spTree>
    <p:extLst>
      <p:ext uri="{BB962C8B-B14F-4D97-AF65-F5344CB8AC3E}">
        <p14:creationId xmlns:p14="http://schemas.microsoft.com/office/powerpoint/2010/main" val="453507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owerPoint-Title-Lilac.jpg"/>
          <p:cNvPicPr>
            <a:picLocks noChangeAspect="1"/>
          </p:cNvPicPr>
          <p:nvPr/>
        </p:nvPicPr>
        <p:blipFill rotWithShape="1">
          <a:blip r:embed="rId2">
            <a:extLst>
              <a:ext uri="{28A0092B-C50C-407E-A947-70E740481C1C}">
                <a14:useLocalDpi xmlns:a14="http://schemas.microsoft.com/office/drawing/2010/main" val="0"/>
              </a:ext>
            </a:extLst>
          </a:blip>
          <a:srcRect t="1" r="-50" b="28762"/>
          <a:stretch/>
        </p:blipFill>
        <p:spPr>
          <a:xfrm>
            <a:off x="0" y="0"/>
            <a:ext cx="9630888" cy="5143500"/>
          </a:xfrm>
          <a:prstGeom prst="rect">
            <a:avLst/>
          </a:prstGeom>
        </p:spPr>
      </p:pic>
      <p:sp>
        <p:nvSpPr>
          <p:cNvPr id="5" name="Title 1"/>
          <p:cNvSpPr txBox="1">
            <a:spLocks/>
          </p:cNvSpPr>
          <p:nvPr/>
        </p:nvSpPr>
        <p:spPr>
          <a:xfrm>
            <a:off x="350520" y="2513080"/>
            <a:ext cx="8669197" cy="642932"/>
          </a:xfrm>
          <a:prstGeom prst="rect">
            <a:avLst/>
          </a:prstGeom>
        </p:spPr>
        <p:txBody>
          <a:bodyPr vert="horz" lIns="91440" tIns="45720" rIns="91440" bIns="45720" rtlCol="0" anchor="t">
            <a:normAutofit fontScale="62500" lnSpcReduction="20000"/>
          </a:bodyPr>
          <a:lstStyle>
            <a:lvl1pPr algn="l" defTabSz="457200" rtl="0" eaLnBrk="1" latinLnBrk="0" hangingPunct="1">
              <a:spcBef>
                <a:spcPct val="0"/>
              </a:spcBef>
              <a:buNone/>
              <a:defRPr sz="3800" kern="1200">
                <a:solidFill>
                  <a:srgbClr val="00A7B5"/>
                </a:solidFill>
                <a:latin typeface="Century Gothic"/>
                <a:ea typeface="+mj-ea"/>
                <a:cs typeface="Century Gothic"/>
              </a:defRPr>
            </a:lvl1pPr>
          </a:lstStyle>
          <a:p>
            <a:pPr algn="ctr"/>
            <a:r>
              <a:rPr lang="en-US" sz="5000" dirty="0" smtClean="0">
                <a:solidFill>
                  <a:schemeClr val="bg1"/>
                </a:solidFill>
              </a:rPr>
              <a:t>See </a:t>
            </a:r>
            <a:r>
              <a:rPr lang="en-US" sz="5000" smtClean="0">
                <a:solidFill>
                  <a:schemeClr val="bg1"/>
                </a:solidFill>
              </a:rPr>
              <a:t>also </a:t>
            </a:r>
            <a:r>
              <a:rPr lang="en-US" sz="5000" smtClean="0">
                <a:solidFill>
                  <a:schemeClr val="bg1"/>
                </a:solidFill>
                <a:hlinkClick r:id="rId3"/>
              </a:rPr>
              <a:t>www.rcoa.ac.uk/safeguardingplus</a:t>
            </a:r>
            <a:r>
              <a:rPr lang="en-US" sz="5000" smtClean="0">
                <a:solidFill>
                  <a:schemeClr val="bg1"/>
                </a:solidFill>
              </a:rPr>
              <a:t> </a:t>
            </a:r>
            <a:endParaRPr lang="en-US" sz="5000" dirty="0">
              <a:solidFill>
                <a:schemeClr val="bg1"/>
              </a:solidFill>
            </a:endParaRPr>
          </a:p>
        </p:txBody>
      </p:sp>
    </p:spTree>
    <p:extLst>
      <p:ext uri="{BB962C8B-B14F-4D97-AF65-F5344CB8AC3E}">
        <p14:creationId xmlns:p14="http://schemas.microsoft.com/office/powerpoint/2010/main" val="953053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setting</a:t>
            </a:r>
            <a:endParaRPr lang="en-US" dirty="0"/>
          </a:p>
        </p:txBody>
      </p:sp>
      <p:sp>
        <p:nvSpPr>
          <p:cNvPr id="3" name="Content Placeholder 2"/>
          <p:cNvSpPr>
            <a:spLocks noGrp="1"/>
          </p:cNvSpPr>
          <p:nvPr>
            <p:ph idx="1"/>
          </p:nvPr>
        </p:nvSpPr>
        <p:spPr>
          <a:xfrm>
            <a:off x="457199" y="1063229"/>
            <a:ext cx="8331693" cy="3340095"/>
          </a:xfrm>
        </p:spPr>
        <p:txBody>
          <a:bodyPr>
            <a:normAutofit fontScale="25000" lnSpcReduction="20000"/>
          </a:bodyPr>
          <a:lstStyle/>
          <a:p>
            <a:pPr>
              <a:lnSpc>
                <a:spcPct val="134000"/>
              </a:lnSpc>
            </a:pPr>
            <a:r>
              <a:rPr lang="en-GB" sz="7200" dirty="0"/>
              <a:t>Rebecca is a 9 year old girl. </a:t>
            </a:r>
            <a:endParaRPr lang="en-GB" sz="7200" dirty="0" smtClean="0"/>
          </a:p>
          <a:p>
            <a:pPr>
              <a:lnSpc>
                <a:spcPct val="134000"/>
              </a:lnSpc>
            </a:pPr>
            <a:r>
              <a:rPr lang="en-GB" sz="7200" dirty="0" smtClean="0"/>
              <a:t>She </a:t>
            </a:r>
            <a:r>
              <a:rPr lang="en-GB" sz="7200" dirty="0"/>
              <a:t>presents to you for a day case manipulation under anaesthesia of a fractured wrist. </a:t>
            </a:r>
            <a:endParaRPr lang="en-GB" sz="7200" dirty="0" smtClean="0"/>
          </a:p>
          <a:p>
            <a:pPr>
              <a:lnSpc>
                <a:spcPct val="134000"/>
              </a:lnSpc>
            </a:pPr>
            <a:r>
              <a:rPr lang="en-GB" sz="7200" dirty="0" smtClean="0"/>
              <a:t>She </a:t>
            </a:r>
            <a:r>
              <a:rPr lang="en-GB" sz="7200" dirty="0"/>
              <a:t>is with her mother. </a:t>
            </a:r>
            <a:endParaRPr lang="en-GB" sz="7200" dirty="0" smtClean="0"/>
          </a:p>
          <a:p>
            <a:pPr>
              <a:lnSpc>
                <a:spcPct val="134000"/>
              </a:lnSpc>
            </a:pPr>
            <a:r>
              <a:rPr lang="en-GB" sz="7200" dirty="0" smtClean="0"/>
              <a:t>She </a:t>
            </a:r>
            <a:r>
              <a:rPr lang="en-GB" sz="7200" dirty="0"/>
              <a:t>fell the previous day from a climbing frame in the local park. </a:t>
            </a:r>
            <a:endParaRPr lang="en-GB" sz="7200" dirty="0" smtClean="0"/>
          </a:p>
          <a:p>
            <a:pPr>
              <a:lnSpc>
                <a:spcPct val="134000"/>
              </a:lnSpc>
            </a:pPr>
            <a:r>
              <a:rPr lang="en-GB" sz="7200" dirty="0" smtClean="0"/>
              <a:t>You </a:t>
            </a:r>
            <a:r>
              <a:rPr lang="en-GB" sz="7200" dirty="0"/>
              <a:t>notice a burn on her leg as you examine her and ask what happened. The mother says she fell over the iron as it was warming up. The practice nurse has been dressing the burn and is pleased with its progress. </a:t>
            </a:r>
            <a:endParaRPr lang="en-GB" sz="7200" dirty="0" smtClean="0"/>
          </a:p>
          <a:p>
            <a:pPr marL="0" indent="0">
              <a:buNone/>
            </a:pPr>
            <a:endParaRPr lang="en-GB" sz="4000" dirty="0"/>
          </a:p>
          <a:p>
            <a:pPr marL="0" indent="0">
              <a:buNone/>
            </a:pPr>
            <a:endParaRPr lang="en-US" dirty="0"/>
          </a:p>
        </p:txBody>
      </p:sp>
    </p:spTree>
    <p:extLst>
      <p:ext uri="{BB962C8B-B14F-4D97-AF65-F5344CB8AC3E}">
        <p14:creationId xmlns:p14="http://schemas.microsoft.com/office/powerpoint/2010/main" val="3418541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6028" y="745724"/>
            <a:ext cx="8043168" cy="3635835"/>
          </a:xfrm>
        </p:spPr>
        <p:txBody>
          <a:bodyPr>
            <a:normAutofit fontScale="62500" lnSpcReduction="20000"/>
          </a:bodyPr>
          <a:lstStyle/>
          <a:p>
            <a:pPr>
              <a:lnSpc>
                <a:spcPct val="120000"/>
              </a:lnSpc>
            </a:pPr>
            <a:r>
              <a:rPr lang="en-GB" dirty="0"/>
              <a:t>Once Rebecca is anaesthetised you notice bruising on her arm and as you insert the laryngeal mask you see some bruising over the left ear.</a:t>
            </a:r>
          </a:p>
          <a:p>
            <a:pPr>
              <a:lnSpc>
                <a:spcPct val="120000"/>
              </a:lnSpc>
            </a:pPr>
            <a:r>
              <a:rPr lang="en-GB" dirty="0" smtClean="0"/>
              <a:t>During </a:t>
            </a:r>
            <a:r>
              <a:rPr lang="en-GB" dirty="0"/>
              <a:t>the case you discuss these findings with the orthopaedic </a:t>
            </a:r>
            <a:r>
              <a:rPr lang="en-GB" dirty="0" err="1"/>
              <a:t>SpR</a:t>
            </a:r>
            <a:r>
              <a:rPr lang="en-GB" dirty="0"/>
              <a:t> who is not overly concerned and thinks the iron burn explanation plausible</a:t>
            </a:r>
          </a:p>
          <a:p>
            <a:pPr>
              <a:lnSpc>
                <a:spcPct val="120000"/>
              </a:lnSpc>
            </a:pPr>
            <a:r>
              <a:rPr lang="en-GB" dirty="0"/>
              <a:t>However the whole picture makes you CONSIDER a safeguarding issue and you decide to speak with the named paediatrician</a:t>
            </a:r>
            <a:r>
              <a:rPr lang="en-GB" dirty="0" smtClean="0"/>
              <a:t>.</a:t>
            </a:r>
            <a:endParaRPr lang="en-GB" dirty="0" smtClean="0"/>
          </a:p>
          <a:p>
            <a:pPr>
              <a:lnSpc>
                <a:spcPct val="120000"/>
              </a:lnSpc>
            </a:pPr>
            <a:r>
              <a:rPr lang="en-GB" dirty="0" smtClean="0"/>
              <a:t>The </a:t>
            </a:r>
            <a:r>
              <a:rPr lang="en-GB" dirty="0"/>
              <a:t>paediatrician asks you to tell Rebecca and her mother that you are concerned about these three </a:t>
            </a:r>
            <a:r>
              <a:rPr lang="en-GB" dirty="0" smtClean="0"/>
              <a:t>injuries </a:t>
            </a:r>
            <a:r>
              <a:rPr lang="en-GB" dirty="0"/>
              <a:t>occurring in such a short space of time and would like them to meet a paediatrician with you who will be able to offer a </a:t>
            </a:r>
            <a:r>
              <a:rPr lang="en-GB" dirty="0" smtClean="0"/>
              <a:t>second </a:t>
            </a:r>
            <a:r>
              <a:rPr lang="en-GB" dirty="0"/>
              <a:t> </a:t>
            </a:r>
            <a:r>
              <a:rPr lang="en-GB" dirty="0" smtClean="0"/>
              <a:t>opinion</a:t>
            </a:r>
            <a:endParaRPr lang="en-GB" dirty="0"/>
          </a:p>
          <a:p>
            <a:pPr>
              <a:lnSpc>
                <a:spcPct val="120000"/>
              </a:lnSpc>
            </a:pPr>
            <a:endParaRPr lang="en-GB" dirty="0"/>
          </a:p>
        </p:txBody>
      </p:sp>
    </p:spTree>
    <p:extLst>
      <p:ext uri="{BB962C8B-B14F-4D97-AF65-F5344CB8AC3E}">
        <p14:creationId xmlns:p14="http://schemas.microsoft.com/office/powerpoint/2010/main" val="2234086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a:t>
            </a:r>
            <a:r>
              <a:rPr lang="en-GB" dirty="0"/>
              <a:t>Q</a:t>
            </a:r>
            <a:r>
              <a:rPr lang="en-GB" dirty="0" smtClean="0"/>
              <a:t>uestions</a:t>
            </a:r>
            <a:endParaRPr lang="en-GB" dirty="0"/>
          </a:p>
        </p:txBody>
      </p:sp>
      <p:sp>
        <p:nvSpPr>
          <p:cNvPr id="3" name="Content Placeholder 2"/>
          <p:cNvSpPr>
            <a:spLocks noGrp="1"/>
          </p:cNvSpPr>
          <p:nvPr>
            <p:ph idx="1"/>
          </p:nvPr>
        </p:nvSpPr>
        <p:spPr>
          <a:xfrm>
            <a:off x="457200" y="1382699"/>
            <a:ext cx="8229600" cy="3394472"/>
          </a:xfrm>
        </p:spPr>
        <p:txBody>
          <a:bodyPr/>
          <a:lstStyle/>
          <a:p>
            <a:r>
              <a:rPr lang="en-GB" b="1" i="1" dirty="0"/>
              <a:t>What are your responsibilities and duties? </a:t>
            </a:r>
            <a:endParaRPr lang="en-GB" b="1" i="1" dirty="0" smtClean="0"/>
          </a:p>
          <a:p>
            <a:pPr marL="0" indent="0">
              <a:buNone/>
            </a:pPr>
            <a:endParaRPr lang="en-GB" b="1" i="1" dirty="0" smtClean="0"/>
          </a:p>
          <a:p>
            <a:r>
              <a:rPr lang="en-GB" b="1" i="1" dirty="0" smtClean="0"/>
              <a:t>What </a:t>
            </a:r>
            <a:r>
              <a:rPr lang="en-GB" b="1" i="1" dirty="0"/>
              <a:t>will you do </a:t>
            </a:r>
            <a:r>
              <a:rPr lang="en-GB" b="1" i="1" dirty="0" smtClean="0"/>
              <a:t>next?</a:t>
            </a:r>
          </a:p>
          <a:p>
            <a:pPr marL="0" indent="0">
              <a:buNone/>
            </a:pPr>
            <a:endParaRPr lang="en-GB" b="1" i="1" dirty="0" smtClean="0"/>
          </a:p>
          <a:p>
            <a:r>
              <a:rPr lang="en-GB" b="1" i="1" dirty="0" smtClean="0"/>
              <a:t>What </a:t>
            </a:r>
            <a:r>
              <a:rPr lang="en-GB" b="1" i="1" dirty="0"/>
              <a:t>is likely to happen to Rebecca?</a:t>
            </a:r>
            <a:endParaRPr lang="en-GB" dirty="0" smtClean="0"/>
          </a:p>
        </p:txBody>
      </p:sp>
    </p:spTree>
    <p:extLst>
      <p:ext uri="{BB962C8B-B14F-4D97-AF65-F5344CB8AC3E}">
        <p14:creationId xmlns:p14="http://schemas.microsoft.com/office/powerpoint/2010/main" val="3906907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a:t>
            </a:r>
            <a:r>
              <a:rPr lang="en-GB" dirty="0"/>
              <a:t>P</a:t>
            </a:r>
            <a:r>
              <a:rPr lang="en-GB" dirty="0" smtClean="0"/>
              <a:t>oints</a:t>
            </a:r>
            <a:endParaRPr lang="en-GB" dirty="0"/>
          </a:p>
        </p:txBody>
      </p:sp>
      <p:sp>
        <p:nvSpPr>
          <p:cNvPr id="3" name="Content Placeholder 2"/>
          <p:cNvSpPr>
            <a:spLocks noGrp="1"/>
          </p:cNvSpPr>
          <p:nvPr>
            <p:ph idx="1"/>
          </p:nvPr>
        </p:nvSpPr>
        <p:spPr>
          <a:xfrm>
            <a:off x="372862" y="1382699"/>
            <a:ext cx="8442664" cy="3394472"/>
          </a:xfrm>
        </p:spPr>
        <p:txBody>
          <a:bodyPr>
            <a:normAutofit fontScale="92500"/>
          </a:bodyPr>
          <a:lstStyle/>
          <a:p>
            <a:pPr marL="0" indent="0">
              <a:buNone/>
            </a:pPr>
            <a:r>
              <a:rPr lang="en-GB" b="1" dirty="0"/>
              <a:t>What are the things that lead you to be concerned?</a:t>
            </a:r>
            <a:endParaRPr lang="en-GB" dirty="0"/>
          </a:p>
          <a:p>
            <a:r>
              <a:rPr lang="en-GB" dirty="0"/>
              <a:t>More than one injury, one explained </a:t>
            </a:r>
            <a:r>
              <a:rPr lang="en-GB" dirty="0" smtClean="0"/>
              <a:t>(#arm</a:t>
            </a:r>
            <a:r>
              <a:rPr lang="en-GB" dirty="0"/>
              <a:t>) one an unconvincing partial explanation (burn) one not explained (hairline haematoma</a:t>
            </a:r>
            <a:r>
              <a:rPr lang="en-GB" dirty="0" smtClean="0"/>
              <a:t>)</a:t>
            </a:r>
          </a:p>
          <a:p>
            <a:r>
              <a:rPr lang="en-GB" dirty="0" smtClean="0"/>
              <a:t>Bruises </a:t>
            </a:r>
            <a:r>
              <a:rPr lang="en-GB" dirty="0"/>
              <a:t>in the head and neck area are relatively unusual and </a:t>
            </a:r>
            <a:r>
              <a:rPr lang="en-GB" dirty="0" smtClean="0"/>
              <a:t>maybe of </a:t>
            </a:r>
            <a:r>
              <a:rPr lang="en-GB" dirty="0"/>
              <a:t>concern in any age child but particularly babies that are not </a:t>
            </a:r>
            <a:r>
              <a:rPr lang="en-GB" dirty="0" smtClean="0"/>
              <a:t>mobile</a:t>
            </a:r>
            <a:endParaRPr lang="en-GB" dirty="0"/>
          </a:p>
          <a:p>
            <a:endParaRPr lang="en-GB" dirty="0" smtClean="0"/>
          </a:p>
        </p:txBody>
      </p:sp>
    </p:spTree>
    <p:extLst>
      <p:ext uri="{BB962C8B-B14F-4D97-AF65-F5344CB8AC3E}">
        <p14:creationId xmlns:p14="http://schemas.microsoft.com/office/powerpoint/2010/main" val="3574433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a:t>
            </a:r>
            <a:r>
              <a:rPr lang="en-GB" dirty="0"/>
              <a:t>P</a:t>
            </a:r>
            <a:r>
              <a:rPr lang="en-GB" dirty="0" smtClean="0"/>
              <a:t>oints</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595" y="1466887"/>
            <a:ext cx="3129378" cy="234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6991" y="1453847"/>
            <a:ext cx="1769484" cy="2359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776292" y="3911216"/>
            <a:ext cx="3449983" cy="307777"/>
          </a:xfrm>
          <a:prstGeom prst="rect">
            <a:avLst/>
          </a:prstGeom>
          <a:noFill/>
        </p:spPr>
        <p:txBody>
          <a:bodyPr wrap="none" rtlCol="0">
            <a:spAutoFit/>
          </a:bodyPr>
          <a:lstStyle/>
          <a:p>
            <a:r>
              <a:rPr lang="en-GB" sz="1400" dirty="0" smtClean="0"/>
              <a:t>Fig 1. Photo of burn on Rebecca’s leg</a:t>
            </a:r>
            <a:endParaRPr lang="en-GB" sz="1400" dirty="0"/>
          </a:p>
        </p:txBody>
      </p:sp>
      <p:sp>
        <p:nvSpPr>
          <p:cNvPr id="14" name="TextBox 13"/>
          <p:cNvSpPr txBox="1"/>
          <p:nvPr/>
        </p:nvSpPr>
        <p:spPr>
          <a:xfrm>
            <a:off x="5149415" y="3911215"/>
            <a:ext cx="3584636" cy="307777"/>
          </a:xfrm>
          <a:prstGeom prst="rect">
            <a:avLst/>
          </a:prstGeom>
          <a:noFill/>
        </p:spPr>
        <p:txBody>
          <a:bodyPr wrap="none" rtlCol="0">
            <a:spAutoFit/>
          </a:bodyPr>
          <a:lstStyle/>
          <a:p>
            <a:r>
              <a:rPr lang="en-GB" sz="1400" dirty="0" smtClean="0"/>
              <a:t>Fig 2. Photo of bruise on Rebecca’s ear</a:t>
            </a:r>
            <a:endParaRPr lang="en-GB" sz="1400" dirty="0"/>
          </a:p>
        </p:txBody>
      </p:sp>
    </p:spTree>
    <p:extLst>
      <p:ext uri="{BB962C8B-B14F-4D97-AF65-F5344CB8AC3E}">
        <p14:creationId xmlns:p14="http://schemas.microsoft.com/office/powerpoint/2010/main" val="3671816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a:t>
            </a:r>
            <a:r>
              <a:rPr lang="en-GB" dirty="0"/>
              <a:t>P</a:t>
            </a:r>
            <a:r>
              <a:rPr lang="en-GB" dirty="0" smtClean="0"/>
              <a:t>oints</a:t>
            </a:r>
            <a:endParaRPr lang="en-GB" dirty="0"/>
          </a:p>
        </p:txBody>
      </p:sp>
      <p:sp>
        <p:nvSpPr>
          <p:cNvPr id="3" name="Content Placeholder 2"/>
          <p:cNvSpPr>
            <a:spLocks noGrp="1"/>
          </p:cNvSpPr>
          <p:nvPr>
            <p:ph idx="1"/>
          </p:nvPr>
        </p:nvSpPr>
        <p:spPr>
          <a:xfrm>
            <a:off x="372862" y="1238564"/>
            <a:ext cx="8442664" cy="3608644"/>
          </a:xfrm>
        </p:spPr>
        <p:txBody>
          <a:bodyPr>
            <a:normAutofit fontScale="47500" lnSpcReduction="20000"/>
          </a:bodyPr>
          <a:lstStyle/>
          <a:p>
            <a:pPr marL="0" indent="0">
              <a:buNone/>
            </a:pPr>
            <a:r>
              <a:rPr lang="en-GB" sz="3800" b="1" dirty="0"/>
              <a:t>What action must you take?</a:t>
            </a:r>
            <a:endParaRPr lang="en-GB" sz="3800" dirty="0"/>
          </a:p>
          <a:p>
            <a:r>
              <a:rPr lang="en-GB" sz="3800" dirty="0"/>
              <a:t>You must document the facts (not opinion) and draw a body map in the patient’s notes</a:t>
            </a:r>
            <a:r>
              <a:rPr lang="en-GB" sz="3800" dirty="0" smtClean="0"/>
              <a:t>.</a:t>
            </a:r>
          </a:p>
          <a:p>
            <a:r>
              <a:rPr lang="en-GB" sz="3800" dirty="0" smtClean="0"/>
              <a:t>You </a:t>
            </a:r>
            <a:r>
              <a:rPr lang="en-GB" sz="3800" dirty="0"/>
              <a:t>should not take photographs or unnecessarily prolong the anaesthetic.</a:t>
            </a:r>
          </a:p>
          <a:p>
            <a:r>
              <a:rPr lang="en-GB" sz="3800" dirty="0"/>
              <a:t>You must contact a paediatrician or safeguarding professional </a:t>
            </a:r>
            <a:r>
              <a:rPr lang="en-GB" sz="3800" dirty="0" smtClean="0"/>
              <a:t>e.g. </a:t>
            </a:r>
            <a:r>
              <a:rPr lang="en-GB" sz="3800" dirty="0"/>
              <a:t>the named nurse or doctor and discuss the case with them, with a view to making a referral to them.</a:t>
            </a:r>
          </a:p>
          <a:p>
            <a:r>
              <a:rPr lang="en-GB" sz="3800" dirty="0"/>
              <a:t>The paediatrician is likely to plan a meeting with Rebecca and her mother after she has recovered from the GA and before discharge home. You may be involved in the meeting or will have spoken to Rebecca and her mother to explain why you have asked the paediatrician to be involved and for their opinion. </a:t>
            </a:r>
            <a:r>
              <a:rPr lang="en-GB" dirty="0"/>
              <a:t> </a:t>
            </a:r>
          </a:p>
          <a:p>
            <a:pPr marL="0" indent="0">
              <a:buNone/>
            </a:pPr>
            <a:endParaRPr lang="en-GB" dirty="0" smtClean="0"/>
          </a:p>
        </p:txBody>
      </p:sp>
    </p:spTree>
    <p:extLst>
      <p:ext uri="{BB962C8B-B14F-4D97-AF65-F5344CB8AC3E}">
        <p14:creationId xmlns:p14="http://schemas.microsoft.com/office/powerpoint/2010/main" val="4205606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a:t>
            </a:r>
            <a:r>
              <a:rPr lang="en-GB" dirty="0"/>
              <a:t>P</a:t>
            </a:r>
            <a:r>
              <a:rPr lang="en-GB" dirty="0" smtClean="0"/>
              <a:t>oints</a:t>
            </a:r>
            <a:endParaRPr lang="en-GB" dirty="0"/>
          </a:p>
        </p:txBody>
      </p:sp>
      <p:sp>
        <p:nvSpPr>
          <p:cNvPr id="3" name="Content Placeholder 2"/>
          <p:cNvSpPr>
            <a:spLocks noGrp="1"/>
          </p:cNvSpPr>
          <p:nvPr>
            <p:ph idx="1"/>
          </p:nvPr>
        </p:nvSpPr>
        <p:spPr>
          <a:xfrm>
            <a:off x="372862" y="1229685"/>
            <a:ext cx="8442664" cy="3573133"/>
          </a:xfrm>
        </p:spPr>
        <p:txBody>
          <a:bodyPr>
            <a:normAutofit fontScale="55000" lnSpcReduction="20000"/>
          </a:bodyPr>
          <a:lstStyle/>
          <a:p>
            <a:r>
              <a:rPr lang="en-GB" sz="4000" dirty="0" smtClean="0"/>
              <a:t>During </a:t>
            </a:r>
            <a:r>
              <a:rPr lang="en-GB" sz="4000" dirty="0"/>
              <a:t>the meeting </a:t>
            </a:r>
            <a:r>
              <a:rPr lang="en-GB" sz="4000" dirty="0" smtClean="0"/>
              <a:t>with the </a:t>
            </a:r>
            <a:r>
              <a:rPr lang="en-GB" sz="4000" dirty="0"/>
              <a:t>paediatrician</a:t>
            </a:r>
            <a:r>
              <a:rPr lang="en-GB" sz="4000" dirty="0" smtClean="0"/>
              <a:t>, </a:t>
            </a:r>
            <a:r>
              <a:rPr lang="en-GB" sz="4000" dirty="0"/>
              <a:t>Rebecca and her </a:t>
            </a:r>
            <a:r>
              <a:rPr lang="en-GB" sz="4000" dirty="0" smtClean="0"/>
              <a:t>mother, at which you are present, </a:t>
            </a:r>
            <a:r>
              <a:rPr lang="en-GB" sz="4000" dirty="0"/>
              <a:t>a story unfolds of a new partner who drinks and is aggressive and violent to the children while Rebecca’s mother is at work and he has sole care. </a:t>
            </a:r>
            <a:endParaRPr lang="en-GB" sz="4000" dirty="0" smtClean="0"/>
          </a:p>
          <a:p>
            <a:r>
              <a:rPr lang="en-GB" sz="4000" dirty="0" smtClean="0"/>
              <a:t>The </a:t>
            </a:r>
            <a:r>
              <a:rPr lang="en-GB" sz="4000" dirty="0"/>
              <a:t>burn occurred when Rebecca accidently </a:t>
            </a:r>
            <a:r>
              <a:rPr lang="en-GB" sz="4000" dirty="0" smtClean="0"/>
              <a:t>jogged </a:t>
            </a:r>
            <a:r>
              <a:rPr lang="en-GB" sz="4000" dirty="0"/>
              <a:t>him when he </a:t>
            </a:r>
            <a:r>
              <a:rPr lang="en-GB" sz="4000" dirty="0" smtClean="0"/>
              <a:t>was preparing </a:t>
            </a:r>
            <a:r>
              <a:rPr lang="en-GB" sz="4000" dirty="0"/>
              <a:t>to iron a shirt and he pushed her away with the iron </a:t>
            </a:r>
            <a:r>
              <a:rPr lang="en-GB" sz="4000" dirty="0" smtClean="0"/>
              <a:t>that was </a:t>
            </a:r>
            <a:r>
              <a:rPr lang="en-GB" sz="4000" dirty="0"/>
              <a:t>warming up. </a:t>
            </a:r>
            <a:endParaRPr lang="en-GB" sz="4000" dirty="0" smtClean="0"/>
          </a:p>
          <a:p>
            <a:r>
              <a:rPr lang="en-GB" sz="4000" dirty="0" smtClean="0"/>
              <a:t>The </a:t>
            </a:r>
            <a:r>
              <a:rPr lang="en-GB" sz="4000" dirty="0"/>
              <a:t>mother was not aware of this and had believed the story that Rebecca had fallen onto the iron. </a:t>
            </a:r>
          </a:p>
          <a:p>
            <a:pPr marL="0" indent="0">
              <a:buNone/>
            </a:pPr>
            <a:endParaRPr lang="en-GB" sz="3800" dirty="0"/>
          </a:p>
          <a:p>
            <a:pPr marL="0" indent="0">
              <a:buNone/>
            </a:pPr>
            <a:endParaRPr lang="en-GB" dirty="0" smtClean="0"/>
          </a:p>
        </p:txBody>
      </p:sp>
    </p:spTree>
    <p:extLst>
      <p:ext uri="{BB962C8B-B14F-4D97-AF65-F5344CB8AC3E}">
        <p14:creationId xmlns:p14="http://schemas.microsoft.com/office/powerpoint/2010/main" val="3794463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a:t>
            </a:r>
            <a:r>
              <a:rPr lang="en-GB" dirty="0"/>
              <a:t>P</a:t>
            </a:r>
            <a:r>
              <a:rPr lang="en-GB" dirty="0" smtClean="0"/>
              <a:t>oints</a:t>
            </a:r>
            <a:endParaRPr lang="en-GB" dirty="0"/>
          </a:p>
        </p:txBody>
      </p:sp>
      <p:sp>
        <p:nvSpPr>
          <p:cNvPr id="3" name="Content Placeholder 2"/>
          <p:cNvSpPr>
            <a:spLocks noGrp="1"/>
          </p:cNvSpPr>
          <p:nvPr>
            <p:ph idx="1"/>
          </p:nvPr>
        </p:nvSpPr>
        <p:spPr>
          <a:xfrm>
            <a:off x="372862" y="1154097"/>
            <a:ext cx="8442664" cy="3284738"/>
          </a:xfrm>
        </p:spPr>
        <p:txBody>
          <a:bodyPr>
            <a:normAutofit fontScale="92500" lnSpcReduction="10000"/>
          </a:bodyPr>
          <a:lstStyle/>
          <a:p>
            <a:r>
              <a:rPr lang="en-GB" sz="2400" dirty="0"/>
              <a:t>The bruising on the scalp was caused when the TV remote was thrown at Rebecca when she interrupted the football. </a:t>
            </a:r>
          </a:p>
          <a:p>
            <a:r>
              <a:rPr lang="en-GB" sz="2400" dirty="0"/>
              <a:t>The broken arm had resulted from a fall from a climbing frame.</a:t>
            </a:r>
          </a:p>
          <a:p>
            <a:r>
              <a:rPr lang="en-GB" sz="2400" dirty="0" smtClean="0"/>
              <a:t>The </a:t>
            </a:r>
            <a:r>
              <a:rPr lang="en-GB" sz="2400" dirty="0"/>
              <a:t>paediatrician and Rebecca’s mother agree that Rebecca will stay overnight. A referral is made to the Social Care team and a strategy meeting is planned. The other children will stay at Grandma’s and the police will interview the Mother’s partner. </a:t>
            </a:r>
            <a:endParaRPr lang="en-GB" sz="4000" dirty="0"/>
          </a:p>
          <a:p>
            <a:pPr marL="0" indent="0">
              <a:buNone/>
            </a:pPr>
            <a:endParaRPr lang="en-GB" sz="3800" dirty="0"/>
          </a:p>
          <a:p>
            <a:pPr marL="0" indent="0">
              <a:buNone/>
            </a:pPr>
            <a:endParaRPr lang="en-GB" dirty="0" smtClean="0"/>
          </a:p>
        </p:txBody>
      </p:sp>
    </p:spTree>
    <p:extLst>
      <p:ext uri="{BB962C8B-B14F-4D97-AF65-F5344CB8AC3E}">
        <p14:creationId xmlns:p14="http://schemas.microsoft.com/office/powerpoint/2010/main" val="1601977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heme2016">
  <a:themeElements>
    <a:clrScheme name="RCoA Branding 2016">
      <a:dk1>
        <a:sysClr val="windowText" lastClr="000000"/>
      </a:dk1>
      <a:lt1>
        <a:sysClr val="window" lastClr="FFFFFF"/>
      </a:lt1>
      <a:dk2>
        <a:srgbClr val="000000"/>
      </a:dk2>
      <a:lt2>
        <a:srgbClr val="FFFFFF"/>
      </a:lt2>
      <a:accent1>
        <a:srgbClr val="291F51"/>
      </a:accent1>
      <a:accent2>
        <a:srgbClr val="50ABBF"/>
      </a:accent2>
      <a:accent3>
        <a:srgbClr val="8A5D9A"/>
      </a:accent3>
      <a:accent4>
        <a:srgbClr val="83B9E2"/>
      </a:accent4>
      <a:accent5>
        <a:srgbClr val="CD6084"/>
      </a:accent5>
      <a:accent6>
        <a:srgbClr val="888A88"/>
      </a:accent6>
      <a:hlink>
        <a:srgbClr val="50ABBF"/>
      </a:hlink>
      <a:folHlink>
        <a:srgbClr val="8A5D9A"/>
      </a:folHlink>
    </a:clrScheme>
    <a:fontScheme name="RCoA Branding Fonts">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RCoA PowerPointTemplate (1)</Template>
  <TotalTime>171</TotalTime>
  <Words>735</Words>
  <Application>Microsoft Office PowerPoint</Application>
  <PresentationFormat>On-screen Show (16:9)</PresentationFormat>
  <Paragraphs>50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PowerpointTheme2016</vt:lpstr>
      <vt:lpstr>A straightforward case of MUA in a 9 year old girl?  Dr Hilary Glaisyer July 2017</vt:lpstr>
      <vt:lpstr>The setting</vt:lpstr>
      <vt:lpstr>PowerPoint Presentation</vt:lpstr>
      <vt:lpstr>Key Questions</vt:lpstr>
      <vt:lpstr>Learning Points</vt:lpstr>
      <vt:lpstr>Learning Points</vt:lpstr>
      <vt:lpstr>Learning Points</vt:lpstr>
      <vt:lpstr>Learning Points</vt:lpstr>
      <vt:lpstr>Learning Points</vt:lpstr>
      <vt:lpstr>Key points</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on two lines Name Title</dc:title>
  <dc:creator>Kath</dc:creator>
  <cp:lastModifiedBy>Natalie Bell</cp:lastModifiedBy>
  <cp:revision>28</cp:revision>
  <dcterms:created xsi:type="dcterms:W3CDTF">2017-02-22T16:40:04Z</dcterms:created>
  <dcterms:modified xsi:type="dcterms:W3CDTF">2017-08-22T13:35:55Z</dcterms:modified>
</cp:coreProperties>
</file>